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Roboto"/>
      <p:regular r:id="rId11"/>
      <p:bold r:id="rId12"/>
      <p:italic r:id="rId13"/>
      <p:boldItalic r:id="rId14"/>
    </p:embeddedFont>
    <p:embeddedFont>
      <p:font typeface="Lato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-regular.fntdata"/><Relationship Id="rId10" Type="http://schemas.openxmlformats.org/officeDocument/2006/relationships/slide" Target="slides/slide5.xml"/><Relationship Id="rId13" Type="http://schemas.openxmlformats.org/officeDocument/2006/relationships/font" Target="fonts/Roboto-italic.fntdata"/><Relationship Id="rId12" Type="http://schemas.openxmlformats.org/officeDocument/2006/relationships/font" Target="fonts/Roboto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Lato-regular.fntdata"/><Relationship Id="rId14" Type="http://schemas.openxmlformats.org/officeDocument/2006/relationships/font" Target="fonts/Roboto-boldItalic.fntdata"/><Relationship Id="rId17" Type="http://schemas.openxmlformats.org/officeDocument/2006/relationships/font" Target="fonts/Lato-italic.fntdata"/><Relationship Id="rId16" Type="http://schemas.openxmlformats.org/officeDocument/2006/relationships/font" Target="fonts/Lat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Lat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41406213f8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41406213f8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41dfce6eb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41dfce6eb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4142750ca8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4142750ca8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41dfce6eb3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41dfce6eb3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5" Type="http://schemas.openxmlformats.org/officeDocument/2006/relationships/image" Target="../media/image2.png"/><Relationship Id="rId6" Type="http://schemas.openxmlformats.org/officeDocument/2006/relationships/hyperlink" Target="https://drive.google.com/drive/u/0/folders/16zhTqB9_6pcGjHzeOqs2nrHzc7a5V3P0" TargetMode="External"/><Relationship Id="rId7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marcasmais.com.br/minforma/noticias/marketing/far-away-shine-da-avon-ganha-premio-internacional-de-cosmeticos/" TargetMode="External"/><Relationship Id="rId4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1975" y="1064825"/>
            <a:ext cx="4442026" cy="3300877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12700" y="154575"/>
            <a:ext cx="4359300" cy="41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700">
                <a:solidFill>
                  <a:schemeClr val="dk2"/>
                </a:solidFill>
              </a:rPr>
              <a:t>GUIA DE PERFUMES</a:t>
            </a:r>
            <a:endParaRPr b="1" sz="1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700">
                <a:solidFill>
                  <a:schemeClr val="dk2"/>
                </a:solidFill>
              </a:rPr>
              <a:t>| Renata Aschar </a:t>
            </a:r>
            <a:endParaRPr b="1" sz="1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700">
                <a:solidFill>
                  <a:schemeClr val="dk2"/>
                </a:solidFill>
              </a:rPr>
              <a:t>| Edição especial mala perfumada 2025</a:t>
            </a:r>
            <a:endParaRPr b="1" sz="1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2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</a:pPr>
            <a:r>
              <a:rPr lang="pt-BR" sz="1700">
                <a:solidFill>
                  <a:schemeClr val="dk2"/>
                </a:solidFill>
              </a:rPr>
              <a:t>1 página de Avon (parte de dentro da contra capa - folha de rosto). Dimensões da </a:t>
            </a:r>
            <a:r>
              <a:rPr lang="pt-BR" sz="1700">
                <a:solidFill>
                  <a:schemeClr val="dk2"/>
                </a:solidFill>
              </a:rPr>
              <a:t>página</a:t>
            </a:r>
            <a:r>
              <a:rPr lang="pt-BR" sz="1700">
                <a:solidFill>
                  <a:schemeClr val="dk2"/>
                </a:solidFill>
              </a:rPr>
              <a:t> na imagem ao lado.</a:t>
            </a:r>
            <a:endParaRPr sz="1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2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</a:pPr>
            <a:r>
              <a:rPr lang="pt-BR" sz="1700">
                <a:solidFill>
                  <a:schemeClr val="dk2"/>
                </a:solidFill>
              </a:rPr>
              <a:t>Não está contemplado hot stamping. Porém, </a:t>
            </a:r>
            <a:r>
              <a:rPr lang="pt-BR" sz="1700">
                <a:solidFill>
                  <a:schemeClr val="dk2"/>
                </a:solidFill>
              </a:rPr>
              <a:t>agência</a:t>
            </a:r>
            <a:r>
              <a:rPr lang="pt-BR" sz="1700">
                <a:solidFill>
                  <a:schemeClr val="dk2"/>
                </a:solidFill>
              </a:rPr>
              <a:t> vai imprimir com tinta dourada, então podemos considerar algo impresso no dourado como uma 5ª cor. 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120550" y="46175"/>
            <a:ext cx="5307300" cy="41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dk2"/>
                </a:solidFill>
              </a:rPr>
              <a:t>| BRIEFING</a:t>
            </a:r>
            <a:endParaRPr sz="1600">
              <a:solidFill>
                <a:schemeClr val="dk2"/>
              </a:solidFill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49525" y="46175"/>
            <a:ext cx="3278337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2174975" y="46175"/>
            <a:ext cx="3227400" cy="41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3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PERFUMARIA INTERNACIONAL AVON</a:t>
            </a:r>
            <a:endParaRPr b="1" sz="13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 história da Avon começou com perfumes! De lá para cá, seguimos inovando com a </a:t>
            </a:r>
            <a:r>
              <a:rPr lang="pt-BR" sz="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missão</a:t>
            </a:r>
            <a:r>
              <a:rPr lang="pt-BR" sz="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de democratizar o acesso à </a:t>
            </a:r>
            <a:r>
              <a:rPr b="1" lang="pt-BR" sz="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perfumaria</a:t>
            </a:r>
            <a:r>
              <a:rPr b="1" lang="pt-BR" sz="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de qualidade internacional</a:t>
            </a:r>
            <a:r>
              <a:rPr lang="pt-BR" sz="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com </a:t>
            </a:r>
            <a:r>
              <a:rPr lang="pt-BR" sz="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fragrâncias</a:t>
            </a:r>
            <a:r>
              <a:rPr lang="pt-BR" sz="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criadas por perfumistas renomados, utilizando ingredientes </a:t>
            </a:r>
            <a:r>
              <a:rPr lang="pt-BR" sz="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nobres</a:t>
            </a:r>
            <a:r>
              <a:rPr lang="pt-BR" sz="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e reconhecidos mundialmente.</a:t>
            </a:r>
            <a:endParaRPr sz="9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63" name="Google Shape;63;p14"/>
          <p:cNvSpPr txBox="1"/>
          <p:nvPr/>
        </p:nvSpPr>
        <p:spPr>
          <a:xfrm>
            <a:off x="2149525" y="1235925"/>
            <a:ext cx="1680300" cy="41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Celebre o seu brilho extraordinário com </a:t>
            </a:r>
            <a:endParaRPr b="1" sz="1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Far Away Shine!</a:t>
            </a:r>
            <a:endParaRPr b="1" sz="1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6950" y="1312125"/>
            <a:ext cx="822775" cy="59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94750" y="2243900"/>
            <a:ext cx="391050" cy="32785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2149525" y="2705575"/>
            <a:ext cx="1003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ADOCICADO GOURMAND</a:t>
            </a:r>
            <a:endParaRPr b="1" sz="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Perfume requintado que vai iluminar o seu mundo. Combina notas de pimenta-rosa com a</a:t>
            </a:r>
            <a:r>
              <a:rPr b="1" lang="pt-BR" sz="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rara rosa Ispahan e o poder da baunilha imperial.</a:t>
            </a:r>
            <a:endParaRPr b="1" sz="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5847400" y="156400"/>
            <a:ext cx="3006000" cy="41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</a:pPr>
            <a:r>
              <a:rPr lang="pt-BR" sz="1600">
                <a:solidFill>
                  <a:schemeClr val="dk2"/>
                </a:solidFill>
              </a:rPr>
              <a:t>Diagramar textos e asseats para que a </a:t>
            </a:r>
            <a:r>
              <a:rPr lang="pt-BR" sz="1600">
                <a:solidFill>
                  <a:schemeClr val="dk2"/>
                </a:solidFill>
              </a:rPr>
              <a:t>página</a:t>
            </a:r>
            <a:r>
              <a:rPr lang="pt-BR" sz="1600">
                <a:solidFill>
                  <a:schemeClr val="dk2"/>
                </a:solidFill>
              </a:rPr>
              <a:t> fique mais aspiracional </a:t>
            </a:r>
            <a:r>
              <a:rPr lang="pt-BR" sz="1600">
                <a:solidFill>
                  <a:schemeClr val="dk2"/>
                </a:solidFill>
              </a:rPr>
              <a:t>possível</a:t>
            </a:r>
            <a:r>
              <a:rPr lang="pt-BR" sz="1600">
                <a:solidFill>
                  <a:schemeClr val="dk2"/>
                </a:solidFill>
              </a:rPr>
              <a:t>. Avaliar necessidade de </a:t>
            </a:r>
            <a:r>
              <a:rPr lang="pt-BR" sz="1600">
                <a:solidFill>
                  <a:schemeClr val="dk2"/>
                </a:solidFill>
              </a:rPr>
              <a:t>diminuir</a:t>
            </a:r>
            <a:r>
              <a:rPr lang="pt-BR" sz="1600">
                <a:solidFill>
                  <a:schemeClr val="dk2"/>
                </a:solidFill>
              </a:rPr>
              <a:t> texto. Fazer sugestão.</a:t>
            </a:r>
            <a:endParaRPr sz="1600"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</a:pPr>
            <a:r>
              <a:rPr lang="pt-BR" sz="1600">
                <a:solidFill>
                  <a:schemeClr val="dk2"/>
                </a:solidFill>
              </a:rPr>
              <a:t>Avaliar onde podemos usar a cor dourada para ficar aspiracional.</a:t>
            </a:r>
            <a:endParaRPr sz="1600"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</a:pPr>
            <a:r>
              <a:rPr lang="pt-BR" sz="1600">
                <a:solidFill>
                  <a:schemeClr val="dk2"/>
                </a:solidFill>
              </a:rPr>
              <a:t>LINK IMAGENS: </a:t>
            </a:r>
            <a:r>
              <a:rPr lang="pt-BR" sz="1600" u="sng">
                <a:solidFill>
                  <a:schemeClr val="hlink"/>
                </a:solidFill>
                <a:hlinkClick r:id="rId6"/>
              </a:rPr>
              <a:t>https://drive.google.com/drive/u/0/folders/16zhTqB9_6pcGjHzeOqs2nrHzc7a5V3P0</a:t>
            </a:r>
            <a:endParaRPr sz="1600"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</a:pPr>
            <a:r>
              <a:rPr lang="pt-BR" sz="1600">
                <a:solidFill>
                  <a:schemeClr val="dk2"/>
                </a:solidFill>
              </a:rPr>
              <a:t>FONTE: LATO</a:t>
            </a:r>
            <a:endParaRPr sz="1600">
              <a:solidFill>
                <a:schemeClr val="dk2"/>
              </a:solidFill>
            </a:endParaRPr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76353" y="4173572"/>
            <a:ext cx="549535" cy="5541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4"/>
          <p:cNvSpPr txBox="1"/>
          <p:nvPr/>
        </p:nvSpPr>
        <p:spPr>
          <a:xfrm>
            <a:off x="2867325" y="4142825"/>
            <a:ext cx="2467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Avon Far Away Shine conquistou o segundo lugar no prêmio internacional Global Makeup Awards 2024 como uma das melhores fragrâncias femininas. O concurso avaliou mais de 450 produtos ao redor do mundo.</a:t>
            </a:r>
            <a:endParaRPr sz="7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/>
        </p:nvSpPr>
        <p:spPr>
          <a:xfrm>
            <a:off x="120550" y="46175"/>
            <a:ext cx="5307300" cy="41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dk2"/>
                </a:solidFill>
              </a:rPr>
              <a:t>| BRIEFING</a:t>
            </a:r>
            <a:endParaRPr b="1"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</a:pPr>
            <a:r>
              <a:rPr lang="pt-BR" sz="1600">
                <a:solidFill>
                  <a:schemeClr val="dk2"/>
                </a:solidFill>
              </a:rPr>
              <a:t>Chamada (header) e texto sub aspiracionais reforçando diferenciais e credenciais da perfumaria internacional Avon. No texto sub trazer breve recorte sobre a Avon ter nascido através de um perfume e do quanto essa categoria é icônica para marca.</a:t>
            </a:r>
            <a:endParaRPr sz="16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</a:pPr>
            <a:r>
              <a:rPr lang="pt-BR" sz="1600">
                <a:solidFill>
                  <a:schemeClr val="dk2"/>
                </a:solidFill>
              </a:rPr>
              <a:t>Foto shine (com ingredientes) com breve descrição do olfativo e qualidade dos ingredientes</a:t>
            </a:r>
            <a:endParaRPr sz="16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pt-BR" sz="1600">
                <a:solidFill>
                  <a:schemeClr val="dk2"/>
                </a:solidFill>
              </a:rPr>
              <a:t>Menção e aplicação do selo do prêmio conquistado pela fragrância em 2024.Aqui mais detalhes sobre o prêmio: </a:t>
            </a:r>
            <a:r>
              <a:rPr lang="pt-BR" sz="1600" u="sng">
                <a:solidFill>
                  <a:schemeClr val="hlink"/>
                </a:solidFill>
                <a:hlinkClick r:id="rId3"/>
              </a:rPr>
              <a:t>https://marcasmais.com.br/minforma/noticias/marketing/far-away-shine-da-avon-ganha-premio-internacional-de-cosmeticos/</a:t>
            </a:r>
            <a:endParaRPr sz="16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</a:endParaRPr>
          </a:p>
        </p:txBody>
      </p:sp>
      <p:pic>
        <p:nvPicPr>
          <p:cNvPr id="75" name="Google Shape;7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63725" y="152400"/>
            <a:ext cx="3278337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/>
        </p:nvSpPr>
        <p:spPr>
          <a:xfrm>
            <a:off x="120550" y="87150"/>
            <a:ext cx="4282800" cy="41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dk2"/>
                </a:solidFill>
              </a:rPr>
              <a:t>| BRIEFING</a:t>
            </a:r>
            <a:endParaRPr b="1"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5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Avon Far Away Shine conquistou o prêmio internacional Global Makeup Awards 2024 como uma das melhores fragrâncias femininas.</a:t>
            </a:r>
            <a:endParaRPr sz="1900">
              <a:solidFill>
                <a:schemeClr val="dk2"/>
              </a:solidFill>
            </a:endParaRPr>
          </a:p>
        </p:txBody>
      </p:sp>
      <p:pic>
        <p:nvPicPr>
          <p:cNvPr id="81" name="Google Shape;8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7966" y="408550"/>
            <a:ext cx="4053534" cy="407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/>
        </p:nvSpPr>
        <p:spPr>
          <a:xfrm>
            <a:off x="120550" y="87150"/>
            <a:ext cx="7974000" cy="41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dk2"/>
                </a:solidFill>
              </a:rPr>
              <a:t>| </a:t>
            </a:r>
            <a:r>
              <a:rPr b="1" lang="pt-BR" sz="1800">
                <a:solidFill>
                  <a:schemeClr val="dk2"/>
                </a:solidFill>
              </a:rPr>
              <a:t>INSPIRAÇÕES</a:t>
            </a:r>
            <a:r>
              <a:rPr b="1" lang="pt-BR" sz="1800">
                <a:solidFill>
                  <a:schemeClr val="dk2"/>
                </a:solidFill>
              </a:rPr>
              <a:t> REVISTA PERFUMARIA AVON</a:t>
            </a:r>
            <a:endParaRPr b="1"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2"/>
              </a:solidFill>
            </a:endParaRPr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350" y="1209675"/>
            <a:ext cx="4468817" cy="2826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19536" y="1222613"/>
            <a:ext cx="4468814" cy="28009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