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8"/>
  </p:notesMasterIdLst>
  <p:handoutMasterIdLst>
    <p:handoutMasterId r:id="rId39"/>
  </p:handoutMasterIdLst>
  <p:sldIdLst>
    <p:sldId id="301" r:id="rId2"/>
    <p:sldId id="302" r:id="rId3"/>
    <p:sldId id="303" r:id="rId4"/>
    <p:sldId id="304" r:id="rId5"/>
    <p:sldId id="307" r:id="rId6"/>
    <p:sldId id="309" r:id="rId7"/>
    <p:sldId id="308" r:id="rId8"/>
    <p:sldId id="310" r:id="rId9"/>
    <p:sldId id="311" r:id="rId10"/>
    <p:sldId id="312" r:id="rId11"/>
    <p:sldId id="314" r:id="rId12"/>
    <p:sldId id="316" r:id="rId13"/>
    <p:sldId id="315" r:id="rId14"/>
    <p:sldId id="317" r:id="rId15"/>
    <p:sldId id="318" r:id="rId16"/>
    <p:sldId id="319" r:id="rId17"/>
    <p:sldId id="320" r:id="rId18"/>
    <p:sldId id="321" r:id="rId19"/>
    <p:sldId id="322" r:id="rId20"/>
    <p:sldId id="324" r:id="rId21"/>
    <p:sldId id="323" r:id="rId22"/>
    <p:sldId id="326" r:id="rId23"/>
    <p:sldId id="325" r:id="rId24"/>
    <p:sldId id="327" r:id="rId25"/>
    <p:sldId id="328" r:id="rId26"/>
    <p:sldId id="329" r:id="rId27"/>
    <p:sldId id="331" r:id="rId28"/>
    <p:sldId id="330" r:id="rId29"/>
    <p:sldId id="340" r:id="rId30"/>
    <p:sldId id="339" r:id="rId31"/>
    <p:sldId id="332" r:id="rId32"/>
    <p:sldId id="333" r:id="rId33"/>
    <p:sldId id="336" r:id="rId34"/>
    <p:sldId id="337" r:id="rId35"/>
    <p:sldId id="335" r:id="rId36"/>
    <p:sldId id="334" r:id="rId37"/>
  </p:sldIdLst>
  <p:sldSz cx="6300788" cy="84597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97" userDrawn="1">
          <p15:clr>
            <a:srgbClr val="A4A3A4"/>
          </p15:clr>
        </p15:guide>
        <p15:guide id="3" orient="horz" pos="4774" userDrawn="1">
          <p15:clr>
            <a:srgbClr val="A4A3A4"/>
          </p15:clr>
        </p15:guide>
        <p15:guide id="4" orient="horz" pos="5023" userDrawn="1">
          <p15:clr>
            <a:srgbClr val="A4A3A4"/>
          </p15:clr>
        </p15:guide>
        <p15:guide id="5" orient="horz" pos="62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4293"/>
    <a:srgbClr val="E1288A"/>
    <a:srgbClr val="AB0860"/>
    <a:srgbClr val="8320BC"/>
    <a:srgbClr val="BD0687"/>
    <a:srgbClr val="FFFFFF"/>
    <a:srgbClr val="8904B7"/>
    <a:srgbClr val="913ABA"/>
    <a:srgbClr val="D13E9C"/>
    <a:srgbClr val="D729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5" autoAdjust="0"/>
    <p:restoredTop sz="94249" autoAdjust="0"/>
  </p:normalViewPr>
  <p:slideViewPr>
    <p:cSldViewPr snapToGrid="0">
      <p:cViewPr>
        <p:scale>
          <a:sx n="66" d="100"/>
          <a:sy n="66" d="100"/>
        </p:scale>
        <p:origin x="1912" y="-272"/>
      </p:cViewPr>
      <p:guideLst>
        <p:guide pos="397"/>
        <p:guide orient="horz" pos="4774"/>
        <p:guide orient="horz" pos="5023"/>
        <p:guide orient="horz" pos="62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56"/>
    </p:cViewPr>
  </p:sorterViewPr>
  <p:notesViewPr>
    <p:cSldViewPr snapToGrid="0" showGuides="1">
      <p:cViewPr varScale="1">
        <p:scale>
          <a:sx n="52" d="100"/>
          <a:sy n="52" d="100"/>
        </p:scale>
        <p:origin x="286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412E228-BC80-4BB0-A5D6-EEEF1ABAB2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AB9F952-F580-4197-943C-7FBFE837A8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9B968-B2A2-41A9-B08C-4EF58696B5C9}" type="datetimeFigureOut">
              <a:rPr lang="pt-BR" smtClean="0"/>
              <a:t>10/08/2022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00E6701-063D-4383-AEB3-EFF8E3A993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89ED040-7FA5-444C-A3E5-6EF596CE78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E44E4-3C94-4743-AC1A-50909D9E025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515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6825F-9A08-4213-88BC-FA67FE58F8B2}" type="datetimeFigureOut">
              <a:rPr lang="pt-BR" smtClean="0"/>
              <a:pPr/>
              <a:t>10/08/2022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9650" y="1143000"/>
            <a:ext cx="2298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76ADB-0E29-475E-AAF5-B042419C2F5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431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559" y="1384508"/>
            <a:ext cx="5355670" cy="2945260"/>
          </a:xfrm>
        </p:spPr>
        <p:txBody>
          <a:bodyPr anchor="b"/>
          <a:lstStyle>
            <a:lvl1pPr algn="ctr">
              <a:defRPr sz="413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7600" y="4443348"/>
            <a:ext cx="4725591" cy="2042490"/>
          </a:xfrm>
        </p:spPr>
        <p:txBody>
          <a:bodyPr/>
          <a:lstStyle>
            <a:lvl1pPr marL="0" indent="0" algn="ctr">
              <a:buNone/>
              <a:defRPr sz="1654"/>
            </a:lvl1pPr>
            <a:lvl2pPr marL="315057" indent="0" algn="ctr">
              <a:buNone/>
              <a:defRPr sz="1378"/>
            </a:lvl2pPr>
            <a:lvl3pPr marL="630113" indent="0" algn="ctr">
              <a:buNone/>
              <a:defRPr sz="1240"/>
            </a:lvl3pPr>
            <a:lvl4pPr marL="945170" indent="0" algn="ctr">
              <a:buNone/>
              <a:defRPr sz="1103"/>
            </a:lvl4pPr>
            <a:lvl5pPr marL="1260226" indent="0" algn="ctr">
              <a:buNone/>
              <a:defRPr sz="1103"/>
            </a:lvl5pPr>
            <a:lvl6pPr marL="1575283" indent="0" algn="ctr">
              <a:buNone/>
              <a:defRPr sz="1103"/>
            </a:lvl6pPr>
            <a:lvl7pPr marL="1890339" indent="0" algn="ctr">
              <a:buNone/>
              <a:defRPr sz="1103"/>
            </a:lvl7pPr>
            <a:lvl8pPr marL="2205396" indent="0" algn="ctr">
              <a:buNone/>
              <a:defRPr sz="1103"/>
            </a:lvl8pPr>
            <a:lvl9pPr marL="2520452" indent="0" algn="ctr">
              <a:buNone/>
              <a:defRPr sz="110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A0CC-84F5-40E9-9F25-07D4FDF5D734}" type="datetimeFigureOut">
              <a:rPr lang="pt-BR" smtClean="0"/>
              <a:pPr/>
              <a:t>10/08/2022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123FB-BE67-4E9A-B3DD-1F8B05D14AE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8975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6FC58638-2605-4ADA-81CD-F4200672B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699" y="1"/>
            <a:ext cx="6317988" cy="8459787"/>
          </a:xfrm>
          <a:prstGeom prst="rect">
            <a:avLst/>
          </a:prstGeom>
        </p:spPr>
      </p:pic>
      <p:sp>
        <p:nvSpPr>
          <p:cNvPr id="8" name="Retângulo: Cantos Diagonais Arredondados 7">
            <a:extLst>
              <a:ext uri="{FF2B5EF4-FFF2-40B4-BE49-F238E27FC236}">
                <a16:creationId xmlns:a16="http://schemas.microsoft.com/office/drawing/2014/main" id="{4B89AAEF-650C-4A66-8CCA-91ABAE95FA7A}"/>
              </a:ext>
            </a:extLst>
          </p:cNvPr>
          <p:cNvSpPr/>
          <p:nvPr userDrawn="1"/>
        </p:nvSpPr>
        <p:spPr>
          <a:xfrm>
            <a:off x="193390" y="849086"/>
            <a:ext cx="5927272" cy="7396844"/>
          </a:xfrm>
          <a:prstGeom prst="round2DiagRect">
            <a:avLst/>
          </a:prstGeom>
          <a:noFill/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4EED13B8-DB27-4DFE-B4AB-50D184F478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76449" y="243976"/>
            <a:ext cx="1747893" cy="3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8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adrão do plano de fundo&#10;&#10;Descrição gerada automaticamente">
            <a:extLst>
              <a:ext uri="{FF2B5EF4-FFF2-40B4-BE49-F238E27FC236}">
                <a16:creationId xmlns:a16="http://schemas.microsoft.com/office/drawing/2014/main" id="{DCF1389D-30F6-458F-8C30-2D0D527CE7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" y="795"/>
            <a:ext cx="6299200" cy="84582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79724E0-581F-49EC-9822-BDBC36DF63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448" y="231276"/>
            <a:ext cx="1747895" cy="3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665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9666CBE0-18C5-454B-B4F7-DD9A785A38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00788" cy="846033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DA5E7B9-5AD8-4992-8D6D-56137425BF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448" y="231276"/>
            <a:ext cx="1747895" cy="3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60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E6D5807B-60FA-4B75-A30B-3E042E983B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95" y="1"/>
            <a:ext cx="6300788" cy="8459787"/>
          </a:xfrm>
          <a:prstGeom prst="rect">
            <a:avLst/>
          </a:prstGeom>
        </p:spPr>
      </p:pic>
      <p:sp>
        <p:nvSpPr>
          <p:cNvPr id="11" name="Retângulo: Cantos Diagonais Arredondados 10">
            <a:extLst>
              <a:ext uri="{FF2B5EF4-FFF2-40B4-BE49-F238E27FC236}">
                <a16:creationId xmlns:a16="http://schemas.microsoft.com/office/drawing/2014/main" id="{24A147D3-8C22-4522-8800-F764F52A12DA}"/>
              </a:ext>
            </a:extLst>
          </p:cNvPr>
          <p:cNvSpPr/>
          <p:nvPr userDrawn="1"/>
        </p:nvSpPr>
        <p:spPr>
          <a:xfrm>
            <a:off x="193390" y="242308"/>
            <a:ext cx="5927272" cy="8003623"/>
          </a:xfrm>
          <a:prstGeom prst="round2Diag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D2518EE2-1ADF-4B57-89E6-91A5873713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448" y="501602"/>
            <a:ext cx="1747895" cy="38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978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2188E85-7B9A-47D2-83A4-D7B91D937662}"/>
              </a:ext>
            </a:extLst>
          </p:cNvPr>
          <p:cNvGrpSpPr/>
          <p:nvPr userDrawn="1"/>
        </p:nvGrpSpPr>
        <p:grpSpPr>
          <a:xfrm>
            <a:off x="0" y="0"/>
            <a:ext cx="6443831" cy="9929308"/>
            <a:chOff x="0" y="243976"/>
            <a:chExt cx="6443831" cy="10170541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512BFF2F-F71A-48DC-A0EA-FB050B699C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43976"/>
              <a:ext cx="6443831" cy="10170541"/>
            </a:xfrm>
            <a:prstGeom prst="rect">
              <a:avLst/>
            </a:prstGeom>
          </p:spPr>
        </p:pic>
        <p:sp>
          <p:nvSpPr>
            <p:cNvPr id="7" name="Retângulo: Cantos Diagonais Arredondados 6">
              <a:extLst>
                <a:ext uri="{FF2B5EF4-FFF2-40B4-BE49-F238E27FC236}">
                  <a16:creationId xmlns:a16="http://schemas.microsoft.com/office/drawing/2014/main" id="{E38E618B-5467-4593-994D-F3BA6DCC733E}"/>
                </a:ext>
              </a:extLst>
            </p:cNvPr>
            <p:cNvSpPr/>
            <p:nvPr userDrawn="1"/>
          </p:nvSpPr>
          <p:spPr>
            <a:xfrm>
              <a:off x="188196" y="953721"/>
              <a:ext cx="6064120" cy="9204260"/>
            </a:xfrm>
            <a:prstGeom prst="round2Diag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8588A30A-0ACA-491F-984F-2F86FFEFBC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12094" y="475122"/>
              <a:ext cx="1747893" cy="387763"/>
            </a:xfrm>
            <a:prstGeom prst="rect">
              <a:avLst/>
            </a:prstGeom>
          </p:spPr>
        </p:pic>
        <p:sp>
          <p:nvSpPr>
            <p:cNvPr id="10" name="CaixaDeTexto 19">
              <a:extLst>
                <a:ext uri="{FF2B5EF4-FFF2-40B4-BE49-F238E27FC236}">
                  <a16:creationId xmlns:a16="http://schemas.microsoft.com/office/drawing/2014/main" id="{5618D905-343D-49D7-A0B4-F178AB265437}"/>
                </a:ext>
              </a:extLst>
            </p:cNvPr>
            <p:cNvSpPr txBox="1"/>
            <p:nvPr userDrawn="1"/>
          </p:nvSpPr>
          <p:spPr>
            <a:xfrm>
              <a:off x="317725" y="1461823"/>
              <a:ext cx="5934591" cy="376991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l">
                <a:lnSpc>
                  <a:spcPts val="2400"/>
                </a:lnSpc>
                <a:spcAft>
                  <a:spcPts val="300"/>
                </a:spcAft>
              </a:pPr>
              <a:r>
                <a:rPr lang="pt-BR" sz="1800" dirty="0">
                  <a:latin typeface="Zona Pro Black" panose="02010A03040002020004" pitchFamily="50" charset="0"/>
                </a:rPr>
                <a:t>ATUALIZAÇÃO </a:t>
              </a:r>
              <a:r>
                <a:rPr lang="pt-BR" sz="1800" kern="1200" dirty="0">
                  <a:ln w="12700">
                    <a:solidFill>
                      <a:schemeClr val="tx1"/>
                    </a:solidFill>
                  </a:ln>
                  <a:noFill/>
                  <a:latin typeface="Zona Pro Black" panose="02010A03040002020004" pitchFamily="50" charset="0"/>
                  <a:ea typeface="+mn-ea"/>
                  <a:cs typeface="+mn-cs"/>
                </a:rPr>
                <a:t>SOBRE OS ENCONTROS DE MÃES</a:t>
              </a:r>
              <a:endParaRPr lang="pt-BR" sz="1800" dirty="0">
                <a:ln w="12700">
                  <a:solidFill>
                    <a:schemeClr val="tx1"/>
                  </a:solidFill>
                </a:ln>
                <a:noFill/>
                <a:latin typeface="Zona Pro Black" panose="02010A03040002020004" pitchFamily="50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7CC0973-DCBD-4EBC-AE79-E752A4A7A4F6}"/>
                </a:ext>
              </a:extLst>
            </p:cNvPr>
            <p:cNvSpPr txBox="1"/>
            <p:nvPr userDrawn="1"/>
          </p:nvSpPr>
          <p:spPr>
            <a:xfrm>
              <a:off x="317725" y="2078739"/>
              <a:ext cx="5794867" cy="80179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Olá, Gerentes de Vendas e Gerentes de Desenvolvimento da Rede!</a:t>
              </a:r>
            </a:p>
            <a:p>
              <a:pPr algn="just"/>
              <a:endParaRPr lang="en-US" sz="1100" b="1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Enxergamos um cenário positivo com a redução dos casos de Covid-19 e o avanço da vacinação. Por isso, ampliamos a possibilidade de realizar os </a:t>
              </a:r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encontros de Mães para Representantes também de forma presencial</a:t>
              </a:r>
              <a:r>
                <a:rPr lang="pt-BR" sz="1800" dirty="0">
                  <a:solidFill>
                    <a:srgbClr val="242424"/>
                  </a:solidFill>
                  <a:effectLst/>
                  <a:latin typeface="Segoe UI" panose="020B0502040204020203" pitchFamily="34" charset="0"/>
                  <a:ea typeface="DengXian" panose="02010600030101010101" pitchFamily="2" charset="-122"/>
                </a:rPr>
                <a:t>, </a:t>
              </a: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respeitando o limite de </a:t>
              </a:r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50 pessoas, a partir desta semana.</a:t>
              </a:r>
            </a:p>
            <a:p>
              <a:pPr algn="just">
                <a:lnSpc>
                  <a:spcPts val="1560"/>
                </a:lnSpc>
              </a:pPr>
              <a:endParaRPr lang="en-US" sz="1100" b="1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Essa iniciativa tem o objetivo de resgatar vínculos e fortalecer os contatos com a nossa Rede em todo o Brasil. </a:t>
              </a:r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Ressaltamos que, por enquanto, não haverá verba extra para a realização dos encontros, que</a:t>
              </a: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 devem ser realizados seguindo todos os protocolos de saúde, respeitando:</a:t>
              </a:r>
            </a:p>
            <a:p>
              <a:pPr algn="just">
                <a:lnSpc>
                  <a:spcPts val="1560"/>
                </a:lnSpc>
              </a:pPr>
              <a:endParaRPr lang="pt-BR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- O limite máximo de 50 pessoas;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- Local aberto e arejado;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- O uso de máscara (que permanece obrigatório em nossos encontros);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- O distanciamento de 1 metro e meio entre uma pessoa e outra;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- A higienização das mãos com álcool em gel ou água e sabão.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 </a:t>
              </a:r>
              <a:endParaRPr lang="en-US" sz="1100" b="1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Importante:</a:t>
              </a:r>
              <a:r>
                <a:rPr lang="pt-BR" sz="1800" b="1" dirty="0">
                  <a:solidFill>
                    <a:srgbClr val="242424"/>
                  </a:solidFill>
                  <a:effectLst/>
                  <a:latin typeface="Segoe UI" panose="020B0502040204020203" pitchFamily="34" charset="0"/>
                  <a:ea typeface="DengXian" panose="02010600030101010101" pitchFamily="2" charset="-122"/>
                  <a:cs typeface="Calibri" panose="020F0502020204030204" pitchFamily="34" charset="0"/>
                </a:rPr>
                <a:t> </a:t>
              </a:r>
              <a:r>
                <a:rPr lang="pt-BR" sz="1100" kern="1200" dirty="0">
                  <a:solidFill>
                    <a:schemeClr val="tx1"/>
                  </a:solidFill>
                  <a:latin typeface="Zona Pro Regular" panose="02010A03040002020004" pitchFamily="50" charset="0"/>
                  <a:ea typeface="+mn-ea"/>
                  <a:cs typeface="Calibri" panose="020F0502020204030204" pitchFamily="34" charset="0"/>
                </a:rPr>
                <a:t>ca</a:t>
              </a: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da participante deve se certificar de que não apresenta nenhum sintoma de Covid-19 como coriza, espirros</a:t>
              </a:r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, </a:t>
              </a: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tosse e dores no corpo no momento do evento.</a:t>
              </a:r>
              <a:r>
                <a:rPr lang="en-US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 </a:t>
              </a:r>
            </a:p>
            <a:p>
              <a:pPr algn="just">
                <a:lnSpc>
                  <a:spcPts val="1560"/>
                </a:lnSpc>
              </a:pP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Não será obrigatória a apresentação do comprovante de vacinação, mas a Avon recomenda que as pessoas que se sentirem confortáveis para participar dos encontros presenciais estejam com o</a:t>
              </a:r>
              <a:r>
                <a:rPr lang="pt-BR" sz="1800" dirty="0">
                  <a:solidFill>
                    <a:srgbClr val="242424"/>
                  </a:solidFill>
                  <a:effectLst/>
                  <a:latin typeface="Segoe UI" panose="020B0502040204020203" pitchFamily="34" charset="0"/>
                  <a:ea typeface="DengXian" panose="02010600030101010101" pitchFamily="2" charset="-122"/>
                </a:rPr>
                <a:t> </a:t>
              </a:r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ciclo vacinal completo </a:t>
              </a: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(2ª ou 3ª doses) há pelo menos 21 dias, como forma de proteção individual e coletiva.</a:t>
              </a: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Lembrando que a vacina é segura e eficaz. #UnidosPelaVacina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endParaRPr lang="pt-BR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Nada como a possibilidade de estarmos juntos de novo, mas reforçamos que podemos estar presentes, mesmo à distância pelo WhatsApp, telefone, plataformas de videoconferência, e-mail e redes sociais.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 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Em breve, traremos atualizações sobre o Ressignifica, nosso plano de trabalho híbrido.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>
                <a:lnSpc>
                  <a:spcPts val="1560"/>
                </a:lnSpc>
              </a:pP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 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l">
                <a:lnSpc>
                  <a:spcPts val="1560"/>
                </a:lnSpc>
              </a:pPr>
              <a: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  <a:t>Seguimos juntos nesta jornada!</a:t>
              </a:r>
              <a:br>
                <a:rPr lang="pt-BR" sz="1100" b="1" dirty="0">
                  <a:latin typeface="Zona Pro Regular" panose="02010A03040002020004" pitchFamily="50" charset="0"/>
                  <a:cs typeface="Calibri" panose="020F0502020204030204" pitchFamily="34" charset="0"/>
                </a:rPr>
              </a:br>
              <a:r>
                <a:rPr lang="pt-BR" sz="1100" dirty="0">
                  <a:latin typeface="Zona Pro Regular" panose="02010A03040002020004" pitchFamily="50" charset="0"/>
                  <a:cs typeface="Calibri" panose="020F0502020204030204" pitchFamily="34" charset="0"/>
                </a:rPr>
                <a:t>#CadaPessoaImporta #CuidemosDelas</a:t>
              </a:r>
              <a:endParaRPr lang="en-US" sz="1100" dirty="0">
                <a:latin typeface="Zona Pro Regular" panose="02010A03040002020004" pitchFamily="50" charset="0"/>
                <a:cs typeface="Calibri" panose="020F0502020204030204" pitchFamily="34" charset="0"/>
              </a:endParaRPr>
            </a:p>
            <a:p>
              <a:pPr algn="just"/>
              <a:endParaRPr lang="en-US" sz="1400" dirty="0">
                <a:latin typeface="Zona Pro Regula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3421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A0CC-84F5-40E9-9F25-07D4FDF5D734}" type="datetimeFigureOut">
              <a:rPr lang="pt-BR" smtClean="0"/>
              <a:pPr/>
              <a:t>10/08/2022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123FB-BE67-4E9A-B3DD-1F8B05D14AE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7213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000" y="563987"/>
            <a:ext cx="2032168" cy="1973951"/>
          </a:xfrm>
        </p:spPr>
        <p:txBody>
          <a:bodyPr anchor="b"/>
          <a:lstStyle>
            <a:lvl1pPr>
              <a:defRPr sz="220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657" y="1218056"/>
            <a:ext cx="3189774" cy="6011933"/>
          </a:xfrm>
        </p:spPr>
        <p:txBody>
          <a:bodyPr/>
          <a:lstStyle>
            <a:lvl1pPr>
              <a:defRPr sz="2205"/>
            </a:lvl1pPr>
            <a:lvl2pPr>
              <a:defRPr sz="1929"/>
            </a:lvl2pPr>
            <a:lvl3pPr>
              <a:defRPr sz="1654"/>
            </a:lvl3pPr>
            <a:lvl4pPr>
              <a:defRPr sz="1378"/>
            </a:lvl4pPr>
            <a:lvl5pPr>
              <a:defRPr sz="1378"/>
            </a:lvl5pPr>
            <a:lvl6pPr>
              <a:defRPr sz="1378"/>
            </a:lvl6pPr>
            <a:lvl7pPr>
              <a:defRPr sz="1378"/>
            </a:lvl7pPr>
            <a:lvl8pPr>
              <a:defRPr sz="1378"/>
            </a:lvl8pPr>
            <a:lvl9pPr>
              <a:defRPr sz="1378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000" y="2537937"/>
            <a:ext cx="2032168" cy="4701842"/>
          </a:xfrm>
        </p:spPr>
        <p:txBody>
          <a:bodyPr/>
          <a:lstStyle>
            <a:lvl1pPr marL="0" indent="0">
              <a:buNone/>
              <a:defRPr sz="1103"/>
            </a:lvl1pPr>
            <a:lvl2pPr marL="315057" indent="0">
              <a:buNone/>
              <a:defRPr sz="965"/>
            </a:lvl2pPr>
            <a:lvl3pPr marL="630113" indent="0">
              <a:buNone/>
              <a:defRPr sz="827"/>
            </a:lvl3pPr>
            <a:lvl4pPr marL="945170" indent="0">
              <a:buNone/>
              <a:defRPr sz="689"/>
            </a:lvl4pPr>
            <a:lvl5pPr marL="1260226" indent="0">
              <a:buNone/>
              <a:defRPr sz="689"/>
            </a:lvl5pPr>
            <a:lvl6pPr marL="1575283" indent="0">
              <a:buNone/>
              <a:defRPr sz="689"/>
            </a:lvl6pPr>
            <a:lvl7pPr marL="1890339" indent="0">
              <a:buNone/>
              <a:defRPr sz="689"/>
            </a:lvl7pPr>
            <a:lvl8pPr marL="2205396" indent="0">
              <a:buNone/>
              <a:defRPr sz="689"/>
            </a:lvl8pPr>
            <a:lvl9pPr marL="2520452" indent="0">
              <a:buNone/>
              <a:defRPr sz="68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A0CC-84F5-40E9-9F25-07D4FDF5D734}" type="datetimeFigureOut">
              <a:rPr lang="pt-BR" smtClean="0"/>
              <a:pPr/>
              <a:t>10/08/2022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123FB-BE67-4E9A-B3DD-1F8B05D14AE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760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000" y="563987"/>
            <a:ext cx="2032168" cy="1973951"/>
          </a:xfrm>
        </p:spPr>
        <p:txBody>
          <a:bodyPr anchor="b"/>
          <a:lstStyle>
            <a:lvl1pPr>
              <a:defRPr sz="220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8657" y="1218056"/>
            <a:ext cx="3189774" cy="6011933"/>
          </a:xfrm>
        </p:spPr>
        <p:txBody>
          <a:bodyPr anchor="t"/>
          <a:lstStyle>
            <a:lvl1pPr marL="0" indent="0">
              <a:buNone/>
              <a:defRPr sz="2205"/>
            </a:lvl1pPr>
            <a:lvl2pPr marL="315057" indent="0">
              <a:buNone/>
              <a:defRPr sz="1929"/>
            </a:lvl2pPr>
            <a:lvl3pPr marL="630113" indent="0">
              <a:buNone/>
              <a:defRPr sz="1654"/>
            </a:lvl3pPr>
            <a:lvl4pPr marL="945170" indent="0">
              <a:buNone/>
              <a:defRPr sz="1378"/>
            </a:lvl4pPr>
            <a:lvl5pPr marL="1260226" indent="0">
              <a:buNone/>
              <a:defRPr sz="1378"/>
            </a:lvl5pPr>
            <a:lvl6pPr marL="1575283" indent="0">
              <a:buNone/>
              <a:defRPr sz="1378"/>
            </a:lvl6pPr>
            <a:lvl7pPr marL="1890339" indent="0">
              <a:buNone/>
              <a:defRPr sz="1378"/>
            </a:lvl7pPr>
            <a:lvl8pPr marL="2205396" indent="0">
              <a:buNone/>
              <a:defRPr sz="1378"/>
            </a:lvl8pPr>
            <a:lvl9pPr marL="2520452" indent="0">
              <a:buNone/>
              <a:defRPr sz="1378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000" y="2537937"/>
            <a:ext cx="2032168" cy="4701842"/>
          </a:xfrm>
        </p:spPr>
        <p:txBody>
          <a:bodyPr/>
          <a:lstStyle>
            <a:lvl1pPr marL="0" indent="0">
              <a:buNone/>
              <a:defRPr sz="1103"/>
            </a:lvl1pPr>
            <a:lvl2pPr marL="315057" indent="0">
              <a:buNone/>
              <a:defRPr sz="965"/>
            </a:lvl2pPr>
            <a:lvl3pPr marL="630113" indent="0">
              <a:buNone/>
              <a:defRPr sz="827"/>
            </a:lvl3pPr>
            <a:lvl4pPr marL="945170" indent="0">
              <a:buNone/>
              <a:defRPr sz="689"/>
            </a:lvl4pPr>
            <a:lvl5pPr marL="1260226" indent="0">
              <a:buNone/>
              <a:defRPr sz="689"/>
            </a:lvl5pPr>
            <a:lvl6pPr marL="1575283" indent="0">
              <a:buNone/>
              <a:defRPr sz="689"/>
            </a:lvl6pPr>
            <a:lvl7pPr marL="1890339" indent="0">
              <a:buNone/>
              <a:defRPr sz="689"/>
            </a:lvl7pPr>
            <a:lvl8pPr marL="2205396" indent="0">
              <a:buNone/>
              <a:defRPr sz="689"/>
            </a:lvl8pPr>
            <a:lvl9pPr marL="2520452" indent="0">
              <a:buNone/>
              <a:defRPr sz="689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A0CC-84F5-40E9-9F25-07D4FDF5D734}" type="datetimeFigureOut">
              <a:rPr lang="pt-BR" smtClean="0"/>
              <a:pPr/>
              <a:t>10/08/2022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123FB-BE67-4E9A-B3DD-1F8B05D14AE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2850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A0CC-84F5-40E9-9F25-07D4FDF5D734}" type="datetimeFigureOut">
              <a:rPr lang="pt-BR" smtClean="0"/>
              <a:pPr/>
              <a:t>10/08/2022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123FB-BE67-4E9A-B3DD-1F8B05D14AE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6576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09003" y="450407"/>
            <a:ext cx="1358607" cy="716927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3180" y="450407"/>
            <a:ext cx="3997062" cy="716927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DA0CC-84F5-40E9-9F25-07D4FDF5D734}" type="datetimeFigureOut">
              <a:rPr lang="pt-BR" smtClean="0"/>
              <a:pPr/>
              <a:t>10/08/2022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123FB-BE67-4E9A-B3DD-1F8B05D14AE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3540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3179" y="450407"/>
            <a:ext cx="5434430" cy="1635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3179" y="2252027"/>
            <a:ext cx="5434430" cy="5367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3180" y="7840973"/>
            <a:ext cx="1417677" cy="450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DA0CC-84F5-40E9-9F25-07D4FDF5D734}" type="datetimeFigureOut">
              <a:rPr lang="pt-BR" smtClean="0"/>
              <a:pPr/>
              <a:t>10/08/2022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7136" y="7840973"/>
            <a:ext cx="2126516" cy="450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9933" y="7840973"/>
            <a:ext cx="1417677" cy="4504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123FB-BE67-4E9A-B3DD-1F8B05D14AE6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418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30113" rtl="0" eaLnBrk="1" latinLnBrk="0" hangingPunct="1">
        <a:lnSpc>
          <a:spcPct val="90000"/>
        </a:lnSpc>
        <a:spcBef>
          <a:spcPct val="0"/>
        </a:spcBef>
        <a:buNone/>
        <a:defRPr sz="303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7528" indent="-157528" algn="l" defTabSz="63011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1929" kern="1200">
          <a:solidFill>
            <a:schemeClr val="tx1"/>
          </a:solidFill>
          <a:latin typeface="+mn-lt"/>
          <a:ea typeface="+mn-ea"/>
          <a:cs typeface="+mn-cs"/>
        </a:defRPr>
      </a:lvl1pPr>
      <a:lvl2pPr marL="472585" indent="-157528" algn="l" defTabSz="630113" rtl="0" eaLnBrk="1" latinLnBrk="0" hangingPunct="1">
        <a:lnSpc>
          <a:spcPct val="90000"/>
        </a:lnSpc>
        <a:spcBef>
          <a:spcPts val="345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2pPr>
      <a:lvl3pPr marL="787641" indent="-157528" algn="l" defTabSz="630113" rtl="0" eaLnBrk="1" latinLnBrk="0" hangingPunct="1">
        <a:lnSpc>
          <a:spcPct val="90000"/>
        </a:lnSpc>
        <a:spcBef>
          <a:spcPts val="345"/>
        </a:spcBef>
        <a:buFont typeface="Arial" panose="020B0604020202020204" pitchFamily="34" charset="0"/>
        <a:buChar char="•"/>
        <a:defRPr sz="1378" kern="1200">
          <a:solidFill>
            <a:schemeClr val="tx1"/>
          </a:solidFill>
          <a:latin typeface="+mn-lt"/>
          <a:ea typeface="+mn-ea"/>
          <a:cs typeface="+mn-cs"/>
        </a:defRPr>
      </a:lvl3pPr>
      <a:lvl4pPr marL="1102698" indent="-157528" algn="l" defTabSz="630113" rtl="0" eaLnBrk="1" latinLnBrk="0" hangingPunct="1">
        <a:lnSpc>
          <a:spcPct val="90000"/>
        </a:lnSpc>
        <a:spcBef>
          <a:spcPts val="345"/>
        </a:spcBef>
        <a:buFont typeface="Arial" panose="020B0604020202020204" pitchFamily="34" charset="0"/>
        <a:buChar char="•"/>
        <a:defRPr sz="1240" kern="1200">
          <a:solidFill>
            <a:schemeClr val="tx1"/>
          </a:solidFill>
          <a:latin typeface="+mn-lt"/>
          <a:ea typeface="+mn-ea"/>
          <a:cs typeface="+mn-cs"/>
        </a:defRPr>
      </a:lvl4pPr>
      <a:lvl5pPr marL="1417754" indent="-157528" algn="l" defTabSz="630113" rtl="0" eaLnBrk="1" latinLnBrk="0" hangingPunct="1">
        <a:lnSpc>
          <a:spcPct val="90000"/>
        </a:lnSpc>
        <a:spcBef>
          <a:spcPts val="345"/>
        </a:spcBef>
        <a:buFont typeface="Arial" panose="020B0604020202020204" pitchFamily="34" charset="0"/>
        <a:buChar char="•"/>
        <a:defRPr sz="1240" kern="1200">
          <a:solidFill>
            <a:schemeClr val="tx1"/>
          </a:solidFill>
          <a:latin typeface="+mn-lt"/>
          <a:ea typeface="+mn-ea"/>
          <a:cs typeface="+mn-cs"/>
        </a:defRPr>
      </a:lvl5pPr>
      <a:lvl6pPr marL="1732811" indent="-157528" algn="l" defTabSz="630113" rtl="0" eaLnBrk="1" latinLnBrk="0" hangingPunct="1">
        <a:lnSpc>
          <a:spcPct val="90000"/>
        </a:lnSpc>
        <a:spcBef>
          <a:spcPts val="345"/>
        </a:spcBef>
        <a:buFont typeface="Arial" panose="020B0604020202020204" pitchFamily="34" charset="0"/>
        <a:buChar char="•"/>
        <a:defRPr sz="1240" kern="1200">
          <a:solidFill>
            <a:schemeClr val="tx1"/>
          </a:solidFill>
          <a:latin typeface="+mn-lt"/>
          <a:ea typeface="+mn-ea"/>
          <a:cs typeface="+mn-cs"/>
        </a:defRPr>
      </a:lvl6pPr>
      <a:lvl7pPr marL="2047867" indent="-157528" algn="l" defTabSz="630113" rtl="0" eaLnBrk="1" latinLnBrk="0" hangingPunct="1">
        <a:lnSpc>
          <a:spcPct val="90000"/>
        </a:lnSpc>
        <a:spcBef>
          <a:spcPts val="345"/>
        </a:spcBef>
        <a:buFont typeface="Arial" panose="020B0604020202020204" pitchFamily="34" charset="0"/>
        <a:buChar char="•"/>
        <a:defRPr sz="1240" kern="1200">
          <a:solidFill>
            <a:schemeClr val="tx1"/>
          </a:solidFill>
          <a:latin typeface="+mn-lt"/>
          <a:ea typeface="+mn-ea"/>
          <a:cs typeface="+mn-cs"/>
        </a:defRPr>
      </a:lvl7pPr>
      <a:lvl8pPr marL="2362924" indent="-157528" algn="l" defTabSz="630113" rtl="0" eaLnBrk="1" latinLnBrk="0" hangingPunct="1">
        <a:lnSpc>
          <a:spcPct val="90000"/>
        </a:lnSpc>
        <a:spcBef>
          <a:spcPts val="345"/>
        </a:spcBef>
        <a:buFont typeface="Arial" panose="020B0604020202020204" pitchFamily="34" charset="0"/>
        <a:buChar char="•"/>
        <a:defRPr sz="1240" kern="1200">
          <a:solidFill>
            <a:schemeClr val="tx1"/>
          </a:solidFill>
          <a:latin typeface="+mn-lt"/>
          <a:ea typeface="+mn-ea"/>
          <a:cs typeface="+mn-cs"/>
        </a:defRPr>
      </a:lvl8pPr>
      <a:lvl9pPr marL="2677980" indent="-157528" algn="l" defTabSz="630113" rtl="0" eaLnBrk="1" latinLnBrk="0" hangingPunct="1">
        <a:lnSpc>
          <a:spcPct val="90000"/>
        </a:lnSpc>
        <a:spcBef>
          <a:spcPts val="345"/>
        </a:spcBef>
        <a:buFont typeface="Arial" panose="020B0604020202020204" pitchFamily="34" charset="0"/>
        <a:buChar char="•"/>
        <a:defRPr sz="1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1pPr>
      <a:lvl2pPr marL="315057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2pPr>
      <a:lvl3pPr marL="630113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45170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4pPr>
      <a:lvl5pPr marL="1260226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5pPr>
      <a:lvl6pPr marL="1575283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6pPr>
      <a:lvl7pPr marL="1890339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7pPr>
      <a:lvl8pPr marL="2205396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8pPr>
      <a:lvl9pPr marL="2520452" algn="l" defTabSz="630113" rtl="0" eaLnBrk="1" latinLnBrk="0" hangingPunct="1">
        <a:defRPr sz="12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mem e mulher em pé posando para foto&#10;&#10;Descrição gerada automaticamente">
            <a:extLst>
              <a:ext uri="{FF2B5EF4-FFF2-40B4-BE49-F238E27FC236}">
                <a16:creationId xmlns:a16="http://schemas.microsoft.com/office/drawing/2014/main" id="{B27C7137-5BC9-0A78-71A1-558405DC29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42" r="23043" b="1"/>
          <a:stretch/>
        </p:blipFill>
        <p:spPr>
          <a:xfrm>
            <a:off x="20" y="11"/>
            <a:ext cx="6300767" cy="8459777"/>
          </a:xfrm>
          <a:prstGeom prst="rect">
            <a:avLst/>
          </a:prstGeom>
        </p:spPr>
      </p:pic>
      <p:sp>
        <p:nvSpPr>
          <p:cNvPr id="8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893076" y="5300834"/>
            <a:ext cx="3407711" cy="3179639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51435" tIns="25718" rIns="51435" bIns="25718" rtlCol="0" anchor="t">
            <a:normAutofit/>
          </a:bodyPr>
          <a:lstStyle/>
          <a:p>
            <a:pPr algn="ctr">
              <a:spcAft>
                <a:spcPts val="563"/>
              </a:spcAft>
              <a:buClr>
                <a:schemeClr val="tx1"/>
              </a:buClr>
              <a:buSzPct val="100000"/>
            </a:pPr>
            <a:endParaRPr lang="en-US" sz="900" cap="all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1C9EFE4-DD47-2CB5-ED2F-6DED6502001E}"/>
              </a:ext>
            </a:extLst>
          </p:cNvPr>
          <p:cNvSpPr txBox="1"/>
          <p:nvPr/>
        </p:nvSpPr>
        <p:spPr>
          <a:xfrm>
            <a:off x="3337799" y="5404530"/>
            <a:ext cx="2654572" cy="14860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914422">
              <a:lnSpc>
                <a:spcPct val="90000"/>
              </a:lnSpc>
              <a:spcBef>
                <a:spcPts val="998"/>
              </a:spcBef>
              <a:buSzPct val="100000"/>
              <a:defRPr/>
            </a:pPr>
            <a:r>
              <a:rPr lang="en-US" sz="4000" b="1" spc="301" dirty="0">
                <a:ln w="25400">
                  <a:solidFill>
                    <a:srgbClr val="FFFFFF"/>
                  </a:solidFill>
                </a:ln>
                <a:latin typeface="Zona Pro Black" panose="02010A03040002020004" pitchFamily="2" charset="0"/>
                <a:sym typeface="Helvetica"/>
              </a:rPr>
              <a:t>GUIA BELA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1579" y="7409550"/>
            <a:ext cx="1007013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1F357F69-6C45-E5A6-48ED-9C8FCE5FB779}"/>
              </a:ext>
            </a:extLst>
          </p:cNvPr>
          <p:cNvSpPr txBox="1"/>
          <p:nvPr/>
        </p:nvSpPr>
        <p:spPr>
          <a:xfrm>
            <a:off x="3029259" y="6890565"/>
            <a:ext cx="32716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b="1" dirty="0">
                <a:latin typeface="Zona Pro Black" panose="02010A03040002020004" pitchFamily="50" charset="0"/>
                <a:ea typeface="Tahoma" charset="0"/>
                <a:cs typeface="Tahoma" charset="0"/>
                <a:sym typeface="Helvetica"/>
              </a:rPr>
              <a:t>IDENTIDADE VERBAL DA</a:t>
            </a:r>
          </a:p>
          <a:p>
            <a:pPr algn="ctr"/>
            <a:r>
              <a:rPr lang="pt-BR" sz="1400" b="1" dirty="0">
                <a:latin typeface="Zona Pro Black" panose="02010A03040002020004" pitchFamily="50" charset="0"/>
                <a:ea typeface="Tahoma" charset="0"/>
                <a:cs typeface="Tahoma" charset="0"/>
                <a:sym typeface="Helvetica"/>
              </a:rPr>
              <a:t>ASSISTENTE VIRTUAL AVON</a:t>
            </a:r>
            <a:endParaRPr lang="pt-BR" sz="1400" b="1" dirty="0">
              <a:latin typeface="Zona Pro Black" panose="02010A03040002020004" pitchFamily="50" charset="0"/>
              <a:ea typeface="Tahoma" charset="0"/>
              <a:cs typeface="Tahoma" charset="0"/>
            </a:endParaRPr>
          </a:p>
          <a:p>
            <a:pPr algn="ctr"/>
            <a:endParaRPr lang="pt-BR" sz="1400" b="1" dirty="0">
              <a:latin typeface="Zona Pro Black" panose="02010A03040002020004" pitchFamily="50" charset="0"/>
              <a:ea typeface="Tahoma" charset="0"/>
              <a:cs typeface="Tahoma" charset="0"/>
              <a:sym typeface="Helvetica"/>
            </a:endParaRPr>
          </a:p>
          <a:p>
            <a:pPr algn="ctr"/>
            <a:r>
              <a:rPr lang="pt-BR" sz="1400" b="1" dirty="0">
                <a:latin typeface="Zona Pro Black" panose="02010A03040002020004" pitchFamily="50" charset="0"/>
                <a:ea typeface="Tahoma" charset="0"/>
                <a:cs typeface="Tahoma" charset="0"/>
                <a:sym typeface="Helvetica"/>
              </a:rPr>
              <a:t>AGO/2022</a:t>
            </a:r>
          </a:p>
        </p:txBody>
      </p:sp>
    </p:spTree>
    <p:extLst>
      <p:ext uri="{BB962C8B-B14F-4D97-AF65-F5344CB8AC3E}">
        <p14:creationId xmlns:p14="http://schemas.microsoft.com/office/powerpoint/2010/main" val="515524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A1F02621-C631-C8C6-ED2E-1E821DB8000D}"/>
              </a:ext>
            </a:extLst>
          </p:cNvPr>
          <p:cNvSpPr txBox="1"/>
          <p:nvPr/>
        </p:nvSpPr>
        <p:spPr>
          <a:xfrm>
            <a:off x="603136" y="5017140"/>
            <a:ext cx="509451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61" indent="-171461">
              <a:buFont typeface="Wingdings" panose="05000000000000000000" pitchFamily="2" charset="2"/>
              <a:buChar char="ü"/>
            </a:pPr>
            <a:r>
              <a:rPr lang="pt-BR" sz="2000" dirty="0">
                <a:latin typeface="Zona Pro" panose="02010A03040002020004" pitchFamily="50" charset="0"/>
                <a:ea typeface="Tahoma" charset="0"/>
                <a:cs typeface="Tahoma" charset="0"/>
              </a:rPr>
              <a:t>Bela é a Assistente Virtual da Avon. </a:t>
            </a:r>
          </a:p>
          <a:p>
            <a:pPr marL="171461" indent="-171461">
              <a:buFont typeface="Wingdings" panose="05000000000000000000" pitchFamily="2" charset="2"/>
              <a:buChar char="ü"/>
            </a:pPr>
            <a:endParaRPr lang="pt-BR" sz="2000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marL="171461" indent="-171461">
              <a:buFont typeface="Wingdings" panose="05000000000000000000" pitchFamily="2" charset="2"/>
              <a:buChar char="ü"/>
            </a:pPr>
            <a:r>
              <a:rPr lang="pt-BR" sz="2000" dirty="0">
                <a:latin typeface="Zona Pro" panose="02010A03040002020004" pitchFamily="50" charset="0"/>
                <a:ea typeface="Tahoma" charset="0"/>
                <a:cs typeface="Tahoma" charset="0"/>
              </a:rPr>
              <a:t>Ela é a Avon personificada e deve trazer em sua personalidade, visual e atitudes todos os princípios da marca.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5BA0F2C8-FE2C-A6B1-6661-C91B75E0E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81" y="1325526"/>
            <a:ext cx="3252365" cy="3177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231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0B7B7673-00CC-2993-2C05-AA8141BEAAE4}"/>
              </a:ext>
            </a:extLst>
          </p:cNvPr>
          <p:cNvSpPr txBox="1"/>
          <p:nvPr/>
        </p:nvSpPr>
        <p:spPr>
          <a:xfrm>
            <a:off x="250455" y="4812979"/>
            <a:ext cx="5770298" cy="94713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91440" tIns="45720" rIns="91440" bIns="45720" numCol="1" spcCol="38100" rtlCol="0" anchor="ctr">
            <a:norm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999" b="1" dirty="0">
                <a:solidFill>
                  <a:srgbClr val="D34293"/>
                </a:solidFill>
                <a:latin typeface="Zona Pro Black" panose="02010A03040002020004" pitchFamily="50" charset="0"/>
                <a:ea typeface="Tahoma" charset="0"/>
                <a:cs typeface="Tahoma" charset="0"/>
                <a:sym typeface="Helvetica"/>
              </a:rPr>
              <a:t>ASSIM COMO A AVON: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C59EDF-5A1E-404D-B55D-8AEA5D8D6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00787" cy="4960182"/>
          </a:xfrm>
          <a:prstGeom prst="rect">
            <a:avLst/>
          </a:prstGeom>
          <a:solidFill>
            <a:srgbClr val="4655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8" name="Rounded Rectangle 9">
            <a:extLst>
              <a:ext uri="{FF2B5EF4-FFF2-40B4-BE49-F238E27FC236}">
                <a16:creationId xmlns:a16="http://schemas.microsoft.com/office/drawing/2014/main" id="{FEE0385D-4151-43AA-9C6B-0365E1031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0456" y="232806"/>
            <a:ext cx="5770296" cy="450322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6" name="Picture 2" descr="Pessoas sentadas posando para foto&#10;&#10;Descrição gerada automaticamente">
            <a:extLst>
              <a:ext uri="{FF2B5EF4-FFF2-40B4-BE49-F238E27FC236}">
                <a16:creationId xmlns:a16="http://schemas.microsoft.com/office/drawing/2014/main" id="{4E1127F8-985D-A042-04AF-421B2C277A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5" b="-1"/>
          <a:stretch/>
        </p:blipFill>
        <p:spPr>
          <a:xfrm>
            <a:off x="1099603" y="385767"/>
            <a:ext cx="4074042" cy="4198425"/>
          </a:xfrm>
          <a:prstGeom prst="rect">
            <a:avLst/>
          </a:prstGeom>
          <a:effectLst/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6D984A2-6DB6-B053-E1A7-78154D42B15A}"/>
              </a:ext>
            </a:extLst>
          </p:cNvPr>
          <p:cNvSpPr txBox="1"/>
          <p:nvPr/>
        </p:nvSpPr>
        <p:spPr>
          <a:xfrm>
            <a:off x="250455" y="5550647"/>
            <a:ext cx="5770296" cy="181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1461" indent="-17146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Bela é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parceira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e se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apropria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do que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está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sendo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dito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nas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ruas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;</a:t>
            </a:r>
          </a:p>
          <a:p>
            <a:pPr marL="171461" indent="-17146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Brinca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com memes,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músicas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e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gírias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das redes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sociais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desde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que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estejam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“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na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boca do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povo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”; </a:t>
            </a:r>
          </a:p>
          <a:p>
            <a:pPr marL="171461" indent="-17146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Usa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e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abusa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do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charme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e da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irreverência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;</a:t>
            </a:r>
          </a:p>
          <a:p>
            <a:pPr marL="171461" indent="-171461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Bela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deve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ser um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símbolo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da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diversidade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2000" dirty="0" err="1">
                <a:latin typeface="Zona Pro" panose="02010A03040002020004" pitchFamily="50" charset="0"/>
                <a:ea typeface="Tahoma" charset="0"/>
                <a:cs typeface="Tahoma" charset="0"/>
              </a:rPr>
              <a:t>brasileira</a:t>
            </a:r>
            <a:r>
              <a:rPr lang="en-US" sz="2000" dirty="0">
                <a:latin typeface="Zona Pro" panose="02010A03040002020004" pitchFamily="50" charset="0"/>
                <a:ea typeface="Tahoma" charset="0"/>
                <a:cs typeface="Tahoma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6818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AE44D65-1046-989E-D20D-DD8D0DDAEDAE}"/>
              </a:ext>
            </a:extLst>
          </p:cNvPr>
          <p:cNvSpPr txBox="1"/>
          <p:nvPr/>
        </p:nvSpPr>
        <p:spPr>
          <a:xfrm>
            <a:off x="294377" y="2362466"/>
            <a:ext cx="571203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Zona Pro" panose="02010A03040002020004" pitchFamily="50" charset="0"/>
              </a:rPr>
              <a:t>Bela é uma profissional experiente, que complementa a renda familiar sendo, além de Assistente Virtual da Avon,  também uma Representante da Beleza.</a:t>
            </a:r>
          </a:p>
          <a:p>
            <a:endParaRPr lang="pt-BR" sz="2000" dirty="0">
              <a:solidFill>
                <a:schemeClr val="bg1"/>
              </a:solidFill>
              <a:latin typeface="Zona Pro" panose="02010A03040002020004" pitchFamily="50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Zona Pro" panose="02010A03040002020004" pitchFamily="50" charset="0"/>
              </a:rPr>
              <a:t>Ela  conhece os produtos Avon porque os consome, mantendo-se ativa não só pelos produtos que revende, mas abastecendo sua casa, seu guarda roupas e seu cantinho de </a:t>
            </a:r>
            <a:r>
              <a:rPr lang="pt-BR" sz="2000" dirty="0" err="1">
                <a:solidFill>
                  <a:schemeClr val="bg1"/>
                </a:solidFill>
                <a:latin typeface="Zona Pro" panose="02010A03040002020004" pitchFamily="50" charset="0"/>
              </a:rPr>
              <a:t>skin</a:t>
            </a:r>
            <a:r>
              <a:rPr lang="pt-BR" sz="2000" dirty="0">
                <a:solidFill>
                  <a:schemeClr val="bg1"/>
                </a:solidFill>
                <a:latin typeface="Zona Pro" panose="02010A03040002020004" pitchFamily="50" charset="0"/>
              </a:rPr>
              <a:t> </a:t>
            </a:r>
            <a:r>
              <a:rPr lang="pt-BR" sz="2000" dirty="0" err="1">
                <a:solidFill>
                  <a:schemeClr val="bg1"/>
                </a:solidFill>
                <a:latin typeface="Zona Pro" panose="02010A03040002020004" pitchFamily="50" charset="0"/>
              </a:rPr>
              <a:t>care</a:t>
            </a:r>
            <a:r>
              <a:rPr lang="pt-BR" sz="2000" dirty="0">
                <a:solidFill>
                  <a:schemeClr val="bg1"/>
                </a:solidFill>
                <a:latin typeface="Zona Pro" panose="02010A03040002020004" pitchFamily="50" charset="0"/>
              </a:rPr>
              <a:t> e </a:t>
            </a:r>
            <a:r>
              <a:rPr lang="pt-BR" sz="2000" dirty="0" err="1">
                <a:solidFill>
                  <a:schemeClr val="bg1"/>
                </a:solidFill>
                <a:latin typeface="Zona Pro" panose="02010A03040002020004" pitchFamily="50" charset="0"/>
              </a:rPr>
              <a:t>perfumagem</a:t>
            </a:r>
            <a:r>
              <a:rPr lang="pt-BR" sz="2000" dirty="0">
                <a:solidFill>
                  <a:schemeClr val="bg1"/>
                </a:solidFill>
                <a:latin typeface="Zona Pro" panose="02010A03040002020004" pitchFamily="50" charset="0"/>
              </a:rPr>
              <a:t>. </a:t>
            </a:r>
          </a:p>
          <a:p>
            <a:endParaRPr lang="pt-BR" sz="2000" dirty="0">
              <a:solidFill>
                <a:schemeClr val="bg1"/>
              </a:solidFill>
              <a:latin typeface="Zona Pro" panose="02010A03040002020004" pitchFamily="50" charset="0"/>
            </a:endParaRPr>
          </a:p>
          <a:p>
            <a:r>
              <a:rPr lang="pt-BR" sz="2000" dirty="0">
                <a:solidFill>
                  <a:schemeClr val="bg1"/>
                </a:solidFill>
                <a:latin typeface="Zona Pro" panose="02010A03040002020004" pitchFamily="50" charset="0"/>
              </a:rPr>
              <a:t>Por isso, conhece como </a:t>
            </a:r>
          </a:p>
          <a:p>
            <a:r>
              <a:rPr lang="pt-BR" sz="2000" dirty="0">
                <a:solidFill>
                  <a:schemeClr val="bg1"/>
                </a:solidFill>
                <a:latin typeface="Zona Pro" panose="02010A03040002020004" pitchFamily="50" charset="0"/>
              </a:rPr>
              <a:t>ninguém a rotina </a:t>
            </a:r>
          </a:p>
          <a:p>
            <a:r>
              <a:rPr lang="pt-BR" sz="2000" dirty="0">
                <a:solidFill>
                  <a:schemeClr val="bg1"/>
                </a:solidFill>
                <a:latin typeface="Zona Pro" panose="02010A03040002020004" pitchFamily="50" charset="0"/>
              </a:rPr>
              <a:t>da Representante! 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75083C7F-145C-460A-F5A2-A0C57FE18811}"/>
              </a:ext>
            </a:extLst>
          </p:cNvPr>
          <p:cNvSpPr txBox="1"/>
          <p:nvPr/>
        </p:nvSpPr>
        <p:spPr>
          <a:xfrm>
            <a:off x="297955" y="1476017"/>
            <a:ext cx="5770298" cy="94713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91440" tIns="45720" rIns="91440" bIns="45720" numCol="1" spcCol="38100" rtlCol="0" anchor="ctr">
            <a:normAutofit lnSpcReduction="10000"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  <a:sym typeface="Helvetica"/>
              </a:rPr>
              <a:t>O QUE MAIS SABEMOS DELA?</a:t>
            </a:r>
            <a:endParaRPr lang="en-US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319289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69B280EE-D0F8-FE38-2849-D3700F30DCF8}"/>
              </a:ext>
            </a:extLst>
          </p:cNvPr>
          <p:cNvSpPr txBox="1"/>
          <p:nvPr/>
        </p:nvSpPr>
        <p:spPr>
          <a:xfrm>
            <a:off x="777513" y="1774382"/>
            <a:ext cx="4744513" cy="3479286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>
            <a:defPPr>
              <a:defRPr lang="en-US"/>
            </a:defPPr>
            <a:lvl1pPr marL="342900" indent="-3429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defRPr>
            </a:lvl1pPr>
          </a:lstStyle>
          <a:p>
            <a:r>
              <a:rPr lang="pt-BR" sz="2001" dirty="0"/>
              <a:t>Bela é aquela amiga pra todas as horas, que coloca a Representante pra cima, mostrando que cada uma tem seu próprio brilho e potencial. </a:t>
            </a:r>
          </a:p>
          <a:p>
            <a:endParaRPr lang="pt-BR" sz="2001" dirty="0"/>
          </a:p>
          <a:p>
            <a:r>
              <a:rPr lang="pt-BR" sz="2001" dirty="0"/>
              <a:t>Sua fala é leve, alegre e sincera. </a:t>
            </a:r>
          </a:p>
          <a:p>
            <a:endParaRPr lang="pt-BR" sz="2001" dirty="0"/>
          </a:p>
          <a:p>
            <a:r>
              <a:rPr lang="pt-BR" sz="2001" dirty="0"/>
              <a:t>Ela inspira um novo olhar e motiva a Representante a ser sua melhor versão.</a:t>
            </a:r>
          </a:p>
        </p:txBody>
      </p:sp>
    </p:spTree>
    <p:extLst>
      <p:ext uri="{BB962C8B-B14F-4D97-AF65-F5344CB8AC3E}">
        <p14:creationId xmlns:p14="http://schemas.microsoft.com/office/powerpoint/2010/main" val="914697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F2E01D6-127C-C497-D0A4-9CBFA264DDC0}"/>
              </a:ext>
            </a:extLst>
          </p:cNvPr>
          <p:cNvSpPr txBox="1"/>
          <p:nvPr/>
        </p:nvSpPr>
        <p:spPr>
          <a:xfrm>
            <a:off x="816893" y="2458192"/>
            <a:ext cx="4372624" cy="4095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sz="2001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r>
              <a:rPr lang="pt-BR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Os pilares da marca são também características primordiais nossa personagem e devem estar presentes em sua comunicação. </a:t>
            </a:r>
          </a:p>
          <a:p>
            <a:endParaRPr lang="pt-BR" sz="2001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r>
              <a:rPr lang="pt-BR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Bela é:</a:t>
            </a:r>
          </a:p>
          <a:p>
            <a:endParaRPr lang="pt-BR" sz="2001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1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Destemida</a:t>
            </a:r>
            <a:r>
              <a:rPr lang="en-US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1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Inclusiva</a:t>
            </a:r>
            <a:r>
              <a:rPr lang="en-US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1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Protagonista</a:t>
            </a:r>
            <a:r>
              <a:rPr lang="en-US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1" dirty="0" err="1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Otimista</a:t>
            </a:r>
            <a:endParaRPr lang="en-BR" sz="2001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412ECB3-073D-CEB7-3E1C-B05F799B78D7}"/>
              </a:ext>
            </a:extLst>
          </p:cNvPr>
          <p:cNvSpPr txBox="1"/>
          <p:nvPr/>
        </p:nvSpPr>
        <p:spPr>
          <a:xfrm>
            <a:off x="816893" y="1508011"/>
            <a:ext cx="4667002" cy="553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OS PILARES DA MARCA </a:t>
            </a:r>
            <a:endParaRPr lang="en-BR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655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DA46975-4956-149F-4815-C8221FAC262E}"/>
              </a:ext>
            </a:extLst>
          </p:cNvPr>
          <p:cNvSpPr txBox="1"/>
          <p:nvPr/>
        </p:nvSpPr>
        <p:spPr>
          <a:xfrm>
            <a:off x="655090" y="2474839"/>
            <a:ext cx="5517017" cy="58923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- Usando palavras e conceitos fortes;</a:t>
            </a:r>
          </a:p>
          <a:p>
            <a:pPr>
              <a:lnSpc>
                <a:spcPct val="150000"/>
              </a:lnSpc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- Sendo confiante nas comunicações, sem ser arrogante;</a:t>
            </a:r>
          </a:p>
          <a:p>
            <a:pPr>
              <a:lnSpc>
                <a:spcPct val="150000"/>
              </a:lnSpc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- Sem medo de tratar de temas difíceis como câncer de mama, violência doméstica, preconceitos e desigualdades, mas sempre </a:t>
            </a:r>
          </a:p>
          <a:p>
            <a:pPr>
              <a:lnSpc>
                <a:spcPct val="150000"/>
              </a:lnSpc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de um lugar de respeito, </a:t>
            </a:r>
          </a:p>
          <a:p>
            <a:pPr>
              <a:lnSpc>
                <a:spcPct val="150000"/>
              </a:lnSpc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escuta e luta pela inclusão.</a:t>
            </a:r>
          </a:p>
          <a:p>
            <a:pPr>
              <a:lnSpc>
                <a:spcPct val="150000"/>
              </a:lnSpc>
            </a:pPr>
            <a:endParaRPr lang="pt-BR" sz="2000" kern="0" dirty="0">
              <a:solidFill>
                <a:srgbClr val="FFFFFF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Bela se posiciona.</a:t>
            </a:r>
            <a:endParaRPr lang="en-US" sz="2000" kern="0" dirty="0">
              <a:solidFill>
                <a:srgbClr val="FFFFFF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2000" kern="0" dirty="0">
              <a:solidFill>
                <a:srgbClr val="FFFFFF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>
              <a:lnSpc>
                <a:spcPct val="150000"/>
              </a:lnSpc>
            </a:pPr>
            <a:endParaRPr lang="pt-BR" sz="20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3B50FB7-389A-125B-0C9B-C1A504483C25}"/>
              </a:ext>
            </a:extLst>
          </p:cNvPr>
          <p:cNvSpPr txBox="1"/>
          <p:nvPr/>
        </p:nvSpPr>
        <p:spPr>
          <a:xfrm>
            <a:off x="655090" y="1371001"/>
            <a:ext cx="4990607" cy="1015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COMO SE COMUNICAR DE FORMA DESTEMIDA?</a:t>
            </a:r>
            <a:endParaRPr lang="en-BR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444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AF44C5C-BAD2-BACA-AC2D-FE492AF905DC}"/>
              </a:ext>
            </a:extLst>
          </p:cNvPr>
          <p:cNvSpPr txBox="1"/>
          <p:nvPr/>
        </p:nvSpPr>
        <p:spPr>
          <a:xfrm>
            <a:off x="436883" y="2737763"/>
            <a:ext cx="5427022" cy="4188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64" indent="-285764">
              <a:lnSpc>
                <a:spcPct val="150000"/>
              </a:lnSpc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Com descrições acessíveis para pessoas deficientes visuais e auditivos nas comunicações;</a:t>
            </a:r>
          </a:p>
          <a:p>
            <a:pPr marL="285764" indent="-285764">
              <a:lnSpc>
                <a:spcPct val="150000"/>
              </a:lnSpc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Procurando não assumir que as pessoas pertencem a um gênero ou a outro nas comunicações, usando “você” e o  termo “as pessoas” ao invés de “eles” ou “elas”; </a:t>
            </a:r>
          </a:p>
          <a:p>
            <a:pPr marL="285764" indent="-285764">
              <a:lnSpc>
                <a:spcPct val="150000"/>
              </a:lnSpc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Sendo equilibrada nos conteúdos. Usando </a:t>
            </a:r>
            <a:r>
              <a:rPr lang="pt-BR" sz="1800" kern="0" dirty="0" err="1">
                <a:latin typeface="Zona Pro" panose="02010A03040002020004" pitchFamily="50" charset="0"/>
                <a:ea typeface="Tahoma" charset="0"/>
                <a:cs typeface="Tahoma" charset="0"/>
              </a:rPr>
              <a:t>emojis</a:t>
            </a: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 diversos que contemplem diferentes tons de pele e tipos de cabelo.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0C3A959-8759-6227-59AE-527E624C86A7}"/>
              </a:ext>
            </a:extLst>
          </p:cNvPr>
          <p:cNvSpPr txBox="1"/>
          <p:nvPr/>
        </p:nvSpPr>
        <p:spPr>
          <a:xfrm>
            <a:off x="743134" y="1533699"/>
            <a:ext cx="568141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latin typeface="Zona Pro Black" panose="02010A03040002020004" pitchFamily="50" charset="0"/>
                <a:ea typeface="Tahoma" charset="0"/>
                <a:cs typeface="Tahoma" charset="0"/>
              </a:rPr>
              <a:t>COMO SE COMUNICAR DE FORMA INCLUSIVA?</a:t>
            </a:r>
            <a:endParaRPr lang="en-BR" sz="3000" b="1" dirty="0"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517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AE44D65-1046-989E-D20D-DD8D0DDAEDAE}"/>
              </a:ext>
            </a:extLst>
          </p:cNvPr>
          <p:cNvSpPr txBox="1"/>
          <p:nvPr/>
        </p:nvSpPr>
        <p:spPr>
          <a:xfrm>
            <a:off x="294377" y="2362466"/>
            <a:ext cx="571203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64" indent="-285764">
              <a:lnSpc>
                <a:spcPct val="200000"/>
              </a:lnSpc>
              <a:buFontTx/>
              <a:buChar char="-"/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Passando confiança e se posicionando;</a:t>
            </a:r>
          </a:p>
          <a:p>
            <a:pPr marL="285764" indent="-285764">
              <a:lnSpc>
                <a:spcPct val="200000"/>
              </a:lnSpc>
              <a:buFontTx/>
              <a:buChar char="-"/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Usando, sempre que possível, a primeira pessoa do singular para personificar a marca</a:t>
            </a:r>
          </a:p>
          <a:p>
            <a:pPr marL="285764" indent="-285764">
              <a:lnSpc>
                <a:spcPct val="200000"/>
              </a:lnSpc>
              <a:buFontTx/>
              <a:buChar char="-"/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Estimulando o protagonismo da Representante, destacando histórias reais de sucesso. </a:t>
            </a:r>
            <a:endParaRPr lang="en-US" sz="2000" kern="0" dirty="0">
              <a:solidFill>
                <a:srgbClr val="FFFFFF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75083C7F-145C-460A-F5A2-A0C57FE18811}"/>
              </a:ext>
            </a:extLst>
          </p:cNvPr>
          <p:cNvSpPr txBox="1"/>
          <p:nvPr/>
        </p:nvSpPr>
        <p:spPr>
          <a:xfrm>
            <a:off x="297955" y="1476017"/>
            <a:ext cx="5770298" cy="94713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91440" tIns="45720" rIns="91440" bIns="45720" numCol="1" spcCol="38100" rtlCol="0" anchor="ctr">
            <a:normAutofit lnSpcReduction="10000"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  <a:sym typeface="Helvetica"/>
              </a:rPr>
              <a:t>COMO DEMONSTRAR O PROTAGONISMO DA BELA?</a:t>
            </a:r>
            <a:endParaRPr lang="en-US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31272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AF44C5C-BAD2-BACA-AC2D-FE492AF905DC}"/>
              </a:ext>
            </a:extLst>
          </p:cNvPr>
          <p:cNvSpPr txBox="1"/>
          <p:nvPr/>
        </p:nvSpPr>
        <p:spPr>
          <a:xfrm>
            <a:off x="436883" y="2467707"/>
            <a:ext cx="5427022" cy="4603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64" indent="-285764"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Reforçando a esperança real e a ideia de que todas as pessoas têm potencial de pra irem mais longe e de transformar o mundo;</a:t>
            </a:r>
          </a:p>
          <a:p>
            <a:pPr marL="285764" indent="-285764"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Com palavras positivas e encorajadoras, sem juízo de valor; </a:t>
            </a:r>
          </a:p>
          <a:p>
            <a:pPr marL="285764" indent="-285764"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Encarando os pontos de melhoria de forma positiva. </a:t>
            </a:r>
          </a:p>
          <a:p>
            <a:pPr marL="285764" indent="-285764"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Encarando as dificuldades e limitações como desafios a serem superados;</a:t>
            </a:r>
          </a:p>
          <a:p>
            <a:pPr>
              <a:lnSpc>
                <a:spcPct val="150000"/>
              </a:lnSpc>
            </a:pPr>
            <a:endParaRPr lang="pt-BR" sz="1800" kern="0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>
              <a:lnSpc>
                <a:spcPct val="150000"/>
              </a:lnSpc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Bela tem total noção de que a realidade nem sempre é “bela”, porém, estende sua mão a cada uma de suas Representantes, sempre com uma palavra de apoio.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0C3A959-8759-6227-59AE-527E624C86A7}"/>
              </a:ext>
            </a:extLst>
          </p:cNvPr>
          <p:cNvSpPr txBox="1"/>
          <p:nvPr/>
        </p:nvSpPr>
        <p:spPr>
          <a:xfrm>
            <a:off x="743134" y="1533699"/>
            <a:ext cx="568141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latin typeface="Zona Pro Black" panose="02010A03040002020004" pitchFamily="50" charset="0"/>
                <a:ea typeface="Tahoma" charset="0"/>
                <a:cs typeface="Tahoma" charset="0"/>
              </a:rPr>
              <a:t>E O OTIMISMO?</a:t>
            </a:r>
            <a:endParaRPr lang="en-BR" sz="3000" b="1" dirty="0"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114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F2E01D6-127C-C497-D0A4-9CBFA264DDC0}"/>
              </a:ext>
            </a:extLst>
          </p:cNvPr>
          <p:cNvSpPr txBox="1"/>
          <p:nvPr/>
        </p:nvSpPr>
        <p:spPr>
          <a:xfrm>
            <a:off x="816893" y="2458192"/>
            <a:ext cx="4372624" cy="3171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sz="2001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r>
              <a:rPr lang="pt-BR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Como soam as mensagens da Bela?</a:t>
            </a:r>
          </a:p>
          <a:p>
            <a:endParaRPr lang="pt-BR" sz="2001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r>
              <a:rPr lang="pt-BR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Ao escrever ou falar, a Bela procura sempre parecer:</a:t>
            </a:r>
          </a:p>
          <a:p>
            <a:endParaRPr lang="pt-BR" sz="2001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marL="342900" indent="-342900">
              <a:buFontTx/>
              <a:buChar char="-"/>
            </a:pPr>
            <a:r>
              <a:rPr lang="pt-BR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Simpática</a:t>
            </a:r>
          </a:p>
          <a:p>
            <a:pPr marL="342900" indent="-342900">
              <a:buFontTx/>
              <a:buChar char="-"/>
            </a:pPr>
            <a:r>
              <a:rPr lang="pt-BR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Inspiradora</a:t>
            </a:r>
          </a:p>
          <a:p>
            <a:pPr marL="342900" indent="-342900">
              <a:buFontTx/>
              <a:buChar char="-"/>
            </a:pPr>
            <a:r>
              <a:rPr lang="pt-BR" sz="2001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Ativista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412ECB3-073D-CEB7-3E1C-B05F799B78D7}"/>
              </a:ext>
            </a:extLst>
          </p:cNvPr>
          <p:cNvSpPr txBox="1"/>
          <p:nvPr/>
        </p:nvSpPr>
        <p:spPr>
          <a:xfrm>
            <a:off x="816893" y="1508011"/>
            <a:ext cx="4667002" cy="1015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OS TONS</a:t>
            </a:r>
          </a:p>
          <a:p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 </a:t>
            </a:r>
            <a:endParaRPr lang="en-BR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624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AE44D65-1046-989E-D20D-DD8D0DDAEDAE}"/>
              </a:ext>
            </a:extLst>
          </p:cNvPr>
          <p:cNvSpPr txBox="1"/>
          <p:nvPr/>
        </p:nvSpPr>
        <p:spPr>
          <a:xfrm>
            <a:off x="294377" y="2124466"/>
            <a:ext cx="571203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- Use a primeira pessoa do singular (eu), mas se posicione também como um ouvinte. Use “a Avon”. </a:t>
            </a:r>
          </a:p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- Fale da mesma forma que todos estão falando. Se aproprie da linguagem das ruas, das redes, mas de modo natural. Nunca force a barra. </a:t>
            </a:r>
          </a:p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- Use o humor de forma pontual, com memes e expressões bem-humoradas para cativar o público. </a:t>
            </a:r>
          </a:p>
          <a:p>
            <a:pPr marL="342900" indent="-342900">
              <a:buFontTx/>
              <a:buChar char="-"/>
            </a:pPr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Resuma a mensagem em </a:t>
            </a:r>
          </a:p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conceitos-chave e transmita a </a:t>
            </a:r>
          </a:p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Mensagem de forma clara e </a:t>
            </a:r>
          </a:p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dinâmica. </a:t>
            </a:r>
          </a:p>
          <a:p>
            <a:pPr marL="342900" indent="-342900">
              <a:buFontTx/>
              <a:buChar char="-"/>
            </a:pPr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Palavras positivas também </a:t>
            </a:r>
          </a:p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não podem faltar. As pessoas </a:t>
            </a:r>
          </a:p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precisam sentir que estão </a:t>
            </a:r>
          </a:p>
          <a:p>
            <a:r>
              <a:rPr lang="pt-BR" sz="2000" kern="0" dirty="0">
                <a:solidFill>
                  <a:schemeClr val="bg1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sendo acolhidas e valorizadas.</a:t>
            </a:r>
            <a:endParaRPr lang="en-US" sz="2000" kern="0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75083C7F-145C-460A-F5A2-A0C57FE18811}"/>
              </a:ext>
            </a:extLst>
          </p:cNvPr>
          <p:cNvSpPr txBox="1"/>
          <p:nvPr/>
        </p:nvSpPr>
        <p:spPr>
          <a:xfrm>
            <a:off x="297954" y="1309523"/>
            <a:ext cx="5770298" cy="94713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91440" tIns="45720" rIns="91440" bIns="45720" numCol="1" spcCol="38100" rtlCol="0" anchor="ctr">
            <a:norm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9D484B0-4A0C-12A2-27B2-20D388764E4F}"/>
              </a:ext>
            </a:extLst>
          </p:cNvPr>
          <p:cNvSpPr txBox="1"/>
          <p:nvPr/>
        </p:nvSpPr>
        <p:spPr>
          <a:xfrm>
            <a:off x="502320" y="1109060"/>
            <a:ext cx="5361565" cy="1015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COMO TRANSMITIR SIMPATIA?</a:t>
            </a:r>
            <a:endParaRPr lang="en-BR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052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AF44C5C-BAD2-BACA-AC2D-FE492AF905DC}"/>
              </a:ext>
            </a:extLst>
          </p:cNvPr>
          <p:cNvSpPr txBox="1"/>
          <p:nvPr/>
        </p:nvSpPr>
        <p:spPr>
          <a:xfrm>
            <a:off x="436883" y="2238999"/>
            <a:ext cx="542702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64" indent="-285764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Usando também a primeira pessoa do plural (nós) para criar um senso de comunidade e pertencimento. </a:t>
            </a:r>
          </a:p>
          <a:p>
            <a:pPr marL="285764" indent="-285764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Falar de forma confiante com palavras claras, positivas e sem juízo de valor. </a:t>
            </a:r>
          </a:p>
          <a:p>
            <a:pPr marL="285764" indent="-285764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Utilize o imperativo, porém com moderação. É sempre um convite e não uma ordem. </a:t>
            </a:r>
          </a:p>
          <a:p>
            <a:pPr marL="285764" indent="-285764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Use metáforas para tornar o discurso mais leve e inspirador.</a:t>
            </a:r>
            <a:endParaRPr lang="en-US" sz="1800" kern="0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marL="285764" indent="-285764">
              <a:buFont typeface="Arial" panose="020B0604020202020204" pitchFamily="34" charset="0"/>
              <a:buChar char="•"/>
            </a:pPr>
            <a:endParaRPr lang="en-US" sz="1800" kern="0" dirty="0"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0C3A959-8759-6227-59AE-527E624C86A7}"/>
              </a:ext>
            </a:extLst>
          </p:cNvPr>
          <p:cNvSpPr txBox="1"/>
          <p:nvPr/>
        </p:nvSpPr>
        <p:spPr>
          <a:xfrm>
            <a:off x="743134" y="1533699"/>
            <a:ext cx="568141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latin typeface="Zona Pro Black" panose="02010A03040002020004" pitchFamily="50" charset="0"/>
                <a:ea typeface="Tahoma" charset="0"/>
                <a:cs typeface="Tahoma" charset="0"/>
              </a:rPr>
              <a:t>COMO INSPIRAR?</a:t>
            </a:r>
            <a:endParaRPr lang="en-BR" sz="3000" b="1" dirty="0"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580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F2E01D6-127C-C497-D0A4-9CBFA264DDC0}"/>
              </a:ext>
            </a:extLst>
          </p:cNvPr>
          <p:cNvSpPr txBox="1"/>
          <p:nvPr/>
        </p:nvSpPr>
        <p:spPr>
          <a:xfrm>
            <a:off x="318129" y="2066306"/>
            <a:ext cx="5664530" cy="5105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64" indent="-2857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Deixando claros os valores inegociáveis da marca, assim como seus objetivos e crenças;</a:t>
            </a:r>
          </a:p>
          <a:p>
            <a:pPr marL="285764" indent="-2857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Se posicionando e se mostrando como uma verdadeira aliada nas lutas e causas abraçadas pela Avon como a luta contra o câncer de mama, violência doméstica e LGBTQIA+.</a:t>
            </a:r>
          </a:p>
          <a:p>
            <a:pPr marL="285764" indent="-28576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Respeitando os termos corretos para se dirigir aos diferentes grupos de pessoas e suas especificidades.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412ECB3-073D-CEB7-3E1C-B05F799B78D7}"/>
              </a:ext>
            </a:extLst>
          </p:cNvPr>
          <p:cNvSpPr txBox="1"/>
          <p:nvPr/>
        </p:nvSpPr>
        <p:spPr>
          <a:xfrm>
            <a:off x="650638" y="1365507"/>
            <a:ext cx="4667002" cy="553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E O ATIVISMO?</a:t>
            </a:r>
            <a:endParaRPr lang="en-BR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768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E08D8D5-0D4A-48CA-8CF1-2DF92539F5DF}"/>
              </a:ext>
            </a:extLst>
          </p:cNvPr>
          <p:cNvSpPr txBox="1"/>
          <p:nvPr/>
        </p:nvSpPr>
        <p:spPr>
          <a:xfrm>
            <a:off x="656575" y="3425432"/>
            <a:ext cx="4987637" cy="63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22">
              <a:lnSpc>
                <a:spcPct val="80000"/>
              </a:lnSpc>
              <a:spcBef>
                <a:spcPts val="998"/>
              </a:spcBef>
              <a:buSzPct val="100000"/>
            </a:pPr>
            <a:r>
              <a:rPr lang="pt-BR" sz="4400" b="1" spc="301" dirty="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  <a:sym typeface="Helvetica"/>
              </a:rPr>
              <a:t>A BELA TÁ ON:</a:t>
            </a:r>
            <a:endParaRPr lang="en-BR" sz="4400" b="1" spc="301" dirty="0">
              <a:ln w="25400">
                <a:noFill/>
              </a:ln>
              <a:solidFill>
                <a:schemeClr val="bg1">
                  <a:alpha val="50000"/>
                </a:schemeClr>
              </a:solidFill>
              <a:latin typeface="Zona Pro Black" panose="02010A03040002020004" pitchFamily="2" charset="0"/>
              <a:sym typeface="Helvetica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B2B67DB-0288-2872-F319-2FA0A915F2DB}"/>
              </a:ext>
            </a:extLst>
          </p:cNvPr>
          <p:cNvSpPr txBox="1"/>
          <p:nvPr/>
        </p:nvSpPr>
        <p:spPr>
          <a:xfrm>
            <a:off x="1223158" y="4000227"/>
            <a:ext cx="51776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1" spc="301" dirty="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rPr>
              <a:t>NO BOT DO WHATSAPP</a:t>
            </a:r>
          </a:p>
        </p:txBody>
      </p:sp>
    </p:spTree>
    <p:extLst>
      <p:ext uri="{BB962C8B-B14F-4D97-AF65-F5344CB8AC3E}">
        <p14:creationId xmlns:p14="http://schemas.microsoft.com/office/powerpoint/2010/main" val="102300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AF44C5C-BAD2-BACA-AC2D-FE492AF905DC}"/>
              </a:ext>
            </a:extLst>
          </p:cNvPr>
          <p:cNvSpPr txBox="1"/>
          <p:nvPr/>
        </p:nvSpPr>
        <p:spPr>
          <a:xfrm>
            <a:off x="436883" y="1760518"/>
            <a:ext cx="5427022" cy="6699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A Bela está em 13 países além do Brasil e atende Representantes e Empresárias, embora a grande maioria dos acessos seja feito pelas Representantes.</a:t>
            </a:r>
          </a:p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Hoje, no BOT, são 14 serviços disponíveis, incluindo captura de Pedidos, Entrega da Caixa</a:t>
            </a:r>
            <a:r>
              <a:rPr lang="en-US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, </a:t>
            </a: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Limite e Pontos MMA;</a:t>
            </a:r>
          </a:p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 Em maio/22 foram recebidos 700 pedidos via Bot. A média de contatos/mês é 400 mil contatos por mês, mas ela pode atender muito mais. </a:t>
            </a:r>
            <a:endParaRPr lang="en-US" sz="1800" kern="0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O volume de satisfação é grande: 85% por mês;</a:t>
            </a:r>
            <a:endParaRPr lang="en-US" sz="1800" kern="0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Cobrança é o tema mais procurado. </a:t>
            </a:r>
            <a:endParaRPr lang="en-US" sz="1800" kern="0" dirty="0">
              <a:latin typeface="Zona Pro" panose="02010A03040002020004" pitchFamily="50" charset="0"/>
              <a:ea typeface="Tahoma" charset="0"/>
              <a:cs typeface="Tahoma" charset="0"/>
              <a:sym typeface="Helvetica"/>
            </a:endParaRPr>
          </a:p>
          <a:p>
            <a:pPr marL="285764" indent="-285764">
              <a:buFont typeface="Arial" panose="020B0604020202020204" pitchFamily="34" charset="0"/>
              <a:buChar char="•"/>
            </a:pPr>
            <a:endParaRPr lang="en-US" sz="1800" kern="0" dirty="0"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0C3A959-8759-6227-59AE-527E624C86A7}"/>
              </a:ext>
            </a:extLst>
          </p:cNvPr>
          <p:cNvSpPr txBox="1"/>
          <p:nvPr/>
        </p:nvSpPr>
        <p:spPr>
          <a:xfrm>
            <a:off x="743134" y="1058684"/>
            <a:ext cx="568141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latin typeface="Zona Pro Black" panose="02010A03040002020004" pitchFamily="50" charset="0"/>
                <a:ea typeface="Tahoma" charset="0"/>
                <a:cs typeface="Tahoma" charset="0"/>
              </a:rPr>
              <a:t>COMO INSPIRAR?</a:t>
            </a:r>
            <a:endParaRPr lang="en-BR" sz="3000" b="1" dirty="0"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771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A9801C66-66EF-97B3-1C14-23B6A4816ECF}"/>
              </a:ext>
            </a:extLst>
          </p:cNvPr>
          <p:cNvSpPr txBox="1"/>
          <p:nvPr/>
        </p:nvSpPr>
        <p:spPr>
          <a:xfrm>
            <a:off x="688770" y="2772590"/>
            <a:ext cx="5082638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3200" b="1" spc="102" dirty="0">
                <a:ln w="19050">
                  <a:noFill/>
                </a:ln>
                <a:solidFill>
                  <a:schemeClr val="bg1"/>
                </a:solidFill>
                <a:latin typeface="Zona Pro Black" panose="02010A03040002020004" pitchFamily="2" charset="0"/>
                <a:cs typeface="Calibri"/>
              </a:rPr>
              <a:t>O OBJETIVO DA BELA NO BOT É:</a:t>
            </a:r>
          </a:p>
          <a:p>
            <a:pPr algn="ctr"/>
            <a:r>
              <a:rPr lang="pt-BR" sz="2000" dirty="0">
                <a:solidFill>
                  <a:schemeClr val="bg1"/>
                </a:solidFill>
              </a:rPr>
              <a:t>“OTIMIZAR A VIDA DA </a:t>
            </a:r>
          </a:p>
          <a:p>
            <a:pPr algn="ctr"/>
            <a:r>
              <a:rPr lang="pt-BR" sz="2000" dirty="0">
                <a:solidFill>
                  <a:schemeClr val="bg1"/>
                </a:solidFill>
              </a:rPr>
              <a:t>REPRESENTANTE NO CAMPO</a:t>
            </a:r>
          </a:p>
          <a:p>
            <a:pPr algn="ctr"/>
            <a:r>
              <a:rPr lang="pt-BR" sz="4400" b="1" spc="301" dirty="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rPr>
              <a:t>PARA QUE ELA VENDA MAIS,</a:t>
            </a:r>
          </a:p>
          <a:p>
            <a:pPr algn="ctr"/>
            <a:r>
              <a:rPr lang="pt-BR" sz="2000" dirty="0">
                <a:solidFill>
                  <a:schemeClr val="bg1"/>
                </a:solidFill>
              </a:rPr>
              <a:t>FIQUE SATISFEITA E QUEIRA CONTINUAR </a:t>
            </a:r>
          </a:p>
          <a:p>
            <a:pPr algn="ctr"/>
            <a:r>
              <a:rPr lang="pt-BR" sz="2000" dirty="0">
                <a:solidFill>
                  <a:schemeClr val="bg1"/>
                </a:solidFill>
              </a:rPr>
              <a:t>COM A MARCA.”</a:t>
            </a:r>
            <a:endParaRPr lang="en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448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AE44D65-1046-989E-D20D-DD8D0DDAEDAE}"/>
              </a:ext>
            </a:extLst>
          </p:cNvPr>
          <p:cNvSpPr txBox="1"/>
          <p:nvPr/>
        </p:nvSpPr>
        <p:spPr>
          <a:xfrm>
            <a:off x="436903" y="2954245"/>
            <a:ext cx="571203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914446">
              <a:spcAft>
                <a:spcPts val="804"/>
              </a:spcAft>
            </a:pP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 Bela BOT atende muito mais pessoas do que o atendimento humano: praticamente o dobro.</a:t>
            </a:r>
          </a:p>
          <a:p>
            <a:pPr algn="l" defTabSz="914446">
              <a:spcAft>
                <a:spcPts val="804"/>
              </a:spcAft>
            </a:pP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A linguagem da Bela no </a:t>
            </a:r>
            <a:r>
              <a:rPr lang="pt-BR" sz="2000" dirty="0" err="1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bot</a:t>
            </a: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 é humanizada e natural. Por isso, algumas Representantes acreditam que a Bela </a:t>
            </a:r>
          </a:p>
          <a:p>
            <a:pPr algn="l" defTabSz="914446">
              <a:spcAft>
                <a:spcPts val="804"/>
              </a:spcAft>
            </a:pP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é uma pessoa de verdade.</a:t>
            </a:r>
          </a:p>
          <a:p>
            <a:endParaRPr lang="en-US" sz="2000" kern="0" dirty="0">
              <a:solidFill>
                <a:schemeClr val="bg1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75083C7F-145C-460A-F5A2-A0C57FE18811}"/>
              </a:ext>
            </a:extLst>
          </p:cNvPr>
          <p:cNvSpPr txBox="1"/>
          <p:nvPr/>
        </p:nvSpPr>
        <p:spPr>
          <a:xfrm>
            <a:off x="297954" y="1309523"/>
            <a:ext cx="5770298" cy="94713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lIns="91440" tIns="45720" rIns="91440" bIns="45720" numCol="1" spcCol="38100" rtlCol="0" anchor="ctr">
            <a:norm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  <a:sym typeface="Helvetica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9D484B0-4A0C-12A2-27B2-20D388764E4F}"/>
              </a:ext>
            </a:extLst>
          </p:cNvPr>
          <p:cNvSpPr txBox="1"/>
          <p:nvPr/>
        </p:nvSpPr>
        <p:spPr>
          <a:xfrm>
            <a:off x="502320" y="1309523"/>
            <a:ext cx="5361565" cy="1938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O DESAFIO DA BELA NO BOT É SE TORNAR AINDA MAIS HUMANA</a:t>
            </a:r>
          </a:p>
          <a:p>
            <a:endParaRPr lang="en-BR" sz="2999" b="1" dirty="0"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3BB8784-398A-85C0-6906-1C0F03B9FAA6}"/>
              </a:ext>
            </a:extLst>
          </p:cNvPr>
          <p:cNvSpPr txBox="1"/>
          <p:nvPr/>
        </p:nvSpPr>
        <p:spPr>
          <a:xfrm>
            <a:off x="436903" y="5666139"/>
            <a:ext cx="353529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914446">
              <a:spcAft>
                <a:spcPts val="804"/>
              </a:spcAft>
            </a:pP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O ideal é que, mesmo entendendo que a Bela é um BOT, a Representante tenha suas necessidades atendidas e seja ouvida, respeitada e acolhida. </a:t>
            </a:r>
          </a:p>
        </p:txBody>
      </p:sp>
    </p:spTree>
    <p:extLst>
      <p:ext uri="{BB962C8B-B14F-4D97-AF65-F5344CB8AC3E}">
        <p14:creationId xmlns:p14="http://schemas.microsoft.com/office/powerpoint/2010/main" val="1476778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EF08EB1-315A-D834-BA36-BBBE79727D1D}"/>
              </a:ext>
            </a:extLst>
          </p:cNvPr>
          <p:cNvSpPr txBox="1"/>
          <p:nvPr/>
        </p:nvSpPr>
        <p:spPr>
          <a:xfrm>
            <a:off x="498763" y="1166701"/>
            <a:ext cx="558140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914446">
              <a:spcAft>
                <a:spcPts val="804"/>
              </a:spcAft>
            </a:pPr>
            <a:r>
              <a:rPr lang="en-US" sz="3000" b="1" dirty="0" err="1">
                <a:latin typeface="Zona Pro" panose="02010A03040002020004" pitchFamily="50" charset="0"/>
                <a:ea typeface="Tahoma" charset="0"/>
                <a:cs typeface="Tahoma" charset="0"/>
              </a:rPr>
              <a:t>Alguns</a:t>
            </a:r>
            <a:r>
              <a:rPr lang="en-US" sz="3000" b="1" dirty="0">
                <a:latin typeface="Zona Pro" panose="02010A03040002020004" pitchFamily="50" charset="0"/>
                <a:ea typeface="Tahoma" charset="0"/>
                <a:cs typeface="Tahoma" charset="0"/>
              </a:rPr>
              <a:t> feedbacks </a:t>
            </a:r>
            <a:r>
              <a:rPr lang="en-US" sz="3000" b="1" dirty="0" err="1">
                <a:latin typeface="Zona Pro" panose="02010A03040002020004" pitchFamily="50" charset="0"/>
                <a:ea typeface="Tahoma" charset="0"/>
                <a:cs typeface="Tahoma" charset="0"/>
              </a:rPr>
              <a:t>capturados</a:t>
            </a:r>
            <a:r>
              <a:rPr lang="en-US" sz="3000" b="1" dirty="0">
                <a:latin typeface="Zona Pro" panose="02010A03040002020004" pitchFamily="50" charset="0"/>
                <a:ea typeface="Tahoma" charset="0"/>
                <a:cs typeface="Tahoma" charset="0"/>
              </a:rPr>
              <a:t> no </a:t>
            </a:r>
            <a:r>
              <a:rPr lang="en-US" sz="3000" b="1" dirty="0" err="1">
                <a:latin typeface="Zona Pro" panose="02010A03040002020004" pitchFamily="50" charset="0"/>
                <a:ea typeface="Tahoma" charset="0"/>
                <a:cs typeface="Tahoma" charset="0"/>
              </a:rPr>
              <a:t>atendimento</a:t>
            </a:r>
            <a:r>
              <a:rPr lang="en-US" sz="3000" b="1" dirty="0">
                <a:latin typeface="Zona Pro" panose="02010A03040002020004" pitchFamily="50" charset="0"/>
                <a:ea typeface="Tahoma" charset="0"/>
                <a:cs typeface="Tahoma" charset="0"/>
              </a:rPr>
              <a:t> do bot </a:t>
            </a:r>
            <a:r>
              <a:rPr lang="en-US" sz="3000" b="1" dirty="0" err="1">
                <a:latin typeface="Zona Pro" panose="02010A03040002020004" pitchFamily="50" charset="0"/>
                <a:ea typeface="Tahoma" charset="0"/>
                <a:cs typeface="Tahoma" charset="0"/>
              </a:rPr>
              <a:t>podem</a:t>
            </a:r>
            <a:r>
              <a:rPr lang="en-US" sz="3000" b="1" dirty="0"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3000" b="1" dirty="0" err="1">
                <a:latin typeface="Zona Pro" panose="02010A03040002020004" pitchFamily="50" charset="0"/>
                <a:ea typeface="Tahoma" charset="0"/>
                <a:cs typeface="Tahoma" charset="0"/>
              </a:rPr>
              <a:t>ilustrar</a:t>
            </a:r>
            <a:r>
              <a:rPr lang="en-US" sz="3000" b="1" dirty="0">
                <a:latin typeface="Zona Pro" panose="02010A03040002020004" pitchFamily="50" charset="0"/>
                <a:ea typeface="Tahoma" charset="0"/>
                <a:cs typeface="Tahoma" charset="0"/>
              </a:rPr>
              <a:t> </a:t>
            </a:r>
            <a:r>
              <a:rPr lang="en-US" sz="3000" b="1" dirty="0" err="1">
                <a:latin typeface="Zona Pro" panose="02010A03040002020004" pitchFamily="50" charset="0"/>
                <a:ea typeface="Tahoma" charset="0"/>
                <a:cs typeface="Tahoma" charset="0"/>
              </a:rPr>
              <a:t>isso</a:t>
            </a:r>
            <a:r>
              <a:rPr lang="en-US" sz="3000" b="1" dirty="0">
                <a:latin typeface="Zona Pro" panose="02010A03040002020004" pitchFamily="50" charset="0"/>
                <a:ea typeface="Tahoma" charset="0"/>
                <a:cs typeface="Tahoma" charset="0"/>
              </a:rPr>
              <a:t>:</a:t>
            </a:r>
            <a:endParaRPr lang="pt-BR" sz="3000" b="1" dirty="0"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22C1F4-8CC9-0667-4473-2E1E224B10F6}"/>
              </a:ext>
            </a:extLst>
          </p:cNvPr>
          <p:cNvSpPr txBox="1"/>
          <p:nvPr/>
        </p:nvSpPr>
        <p:spPr>
          <a:xfrm>
            <a:off x="498763" y="3358032"/>
            <a:ext cx="530827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2000" i="1" dirty="0">
                <a:latin typeface="Zona Pro" panose="02010A03040002020004" pitchFamily="50" charset="0"/>
                <a:ea typeface="Tahoma" charset="0"/>
                <a:cs typeface="Tahoma" charset="0"/>
              </a:rPr>
              <a:t>“Você é linda e eficiente. Deus abençoe seu trabalho.”</a:t>
            </a:r>
          </a:p>
          <a:p>
            <a:pPr algn="l"/>
            <a:endParaRPr lang="pt-BR" sz="2000" i="1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algn="l"/>
            <a:r>
              <a:rPr lang="pt-BR" sz="2000" i="1" dirty="0">
                <a:latin typeface="Zona Pro" panose="02010A03040002020004" pitchFamily="50" charset="0"/>
                <a:ea typeface="Tahoma" charset="0"/>
                <a:cs typeface="Tahoma" charset="0"/>
              </a:rPr>
              <a:t>“</a:t>
            </a:r>
            <a:r>
              <a:rPr lang="pt-BR" sz="2000" i="1" dirty="0" err="1">
                <a:latin typeface="Zona Pro" panose="02010A03040002020004" pitchFamily="50" charset="0"/>
                <a:ea typeface="Tahoma" charset="0"/>
                <a:cs typeface="Tahoma" charset="0"/>
              </a:rPr>
              <a:t>Vc</a:t>
            </a:r>
            <a:r>
              <a:rPr lang="pt-BR" sz="2000" i="1" dirty="0">
                <a:latin typeface="Zona Pro" panose="02010A03040002020004" pitchFamily="50" charset="0"/>
                <a:ea typeface="Tahoma" charset="0"/>
                <a:cs typeface="Tahoma" charset="0"/>
              </a:rPr>
              <a:t> é ótima sempre responde rapidamente.”</a:t>
            </a:r>
          </a:p>
          <a:p>
            <a:pPr algn="l"/>
            <a:endParaRPr lang="pt-BR" sz="2000" i="1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algn="l"/>
            <a:r>
              <a:rPr lang="pt-BR" sz="2000" i="1" dirty="0">
                <a:latin typeface="Zona Pro" panose="02010A03040002020004" pitchFamily="50" charset="0"/>
                <a:ea typeface="Tahoma" charset="0"/>
                <a:cs typeface="Tahoma" charset="0"/>
              </a:rPr>
              <a:t>“Bela você sempre sabe de tudo!!!! Não quero mais falar com a minha empresaria.”</a:t>
            </a:r>
          </a:p>
          <a:p>
            <a:pPr algn="l"/>
            <a:endParaRPr lang="pt-BR" sz="2000" i="1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algn="l"/>
            <a:r>
              <a:rPr lang="pt-BR" sz="2000" i="1" dirty="0">
                <a:latin typeface="Zona Pro" panose="02010A03040002020004" pitchFamily="50" charset="0"/>
                <a:ea typeface="Tahoma" charset="0"/>
                <a:cs typeface="Tahoma" charset="0"/>
              </a:rPr>
              <a:t>“Bom final de semana Bela.”</a:t>
            </a:r>
          </a:p>
          <a:p>
            <a:pPr algn="l"/>
            <a:endParaRPr lang="pt-BR" sz="2000" i="1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algn="l"/>
            <a:r>
              <a:rPr lang="pt-BR" sz="2000" i="1" dirty="0">
                <a:latin typeface="Zona Pro" panose="02010A03040002020004" pitchFamily="50" charset="0"/>
                <a:ea typeface="Tahoma" charset="0"/>
                <a:cs typeface="Tahoma" charset="0"/>
              </a:rPr>
              <a:t>“Bela, queria desejar um Feliz Dia das Mães para a sua mãe.”</a:t>
            </a:r>
            <a:endParaRPr lang="en-US" sz="2000" i="1" dirty="0"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1399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E08D8D5-0D4A-48CA-8CF1-2DF92539F5DF}"/>
              </a:ext>
            </a:extLst>
          </p:cNvPr>
          <p:cNvSpPr txBox="1"/>
          <p:nvPr/>
        </p:nvSpPr>
        <p:spPr>
          <a:xfrm>
            <a:off x="656575" y="3425432"/>
            <a:ext cx="4987637" cy="1717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22">
              <a:lnSpc>
                <a:spcPct val="80000"/>
              </a:lnSpc>
              <a:spcBef>
                <a:spcPts val="998"/>
              </a:spcBef>
              <a:buSzPct val="100000"/>
            </a:pPr>
            <a:r>
              <a:rPr lang="pt-BR" sz="4400" b="1" spc="301" dirty="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  <a:sym typeface="Helvetica"/>
              </a:rPr>
              <a:t>COMO A BELA INTERAGE NO BOT?</a:t>
            </a:r>
            <a:endParaRPr lang="en-BR" sz="4400" b="1" spc="301" dirty="0">
              <a:ln w="25400">
                <a:noFill/>
              </a:ln>
              <a:solidFill>
                <a:schemeClr val="bg1">
                  <a:alpha val="50000"/>
                </a:schemeClr>
              </a:solidFill>
              <a:latin typeface="Zona Pro Black" panose="02010A03040002020004" pitchFamily="2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92629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2D55C58-7E1B-1FC2-4D1B-47A2934168C9}"/>
              </a:ext>
            </a:extLst>
          </p:cNvPr>
          <p:cNvSpPr txBox="1"/>
          <p:nvPr/>
        </p:nvSpPr>
        <p:spPr>
          <a:xfrm>
            <a:off x="760021" y="1367572"/>
            <a:ext cx="491638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16" indent="-342916" algn="l">
              <a:buFontTx/>
              <a:buChar char="-"/>
            </a:pPr>
            <a:r>
              <a:rPr lang="pt-BR" sz="2000" dirty="0">
                <a:latin typeface="Zona Pro" panose="02010A03040002020004" pitchFamily="50" charset="0"/>
                <a:ea typeface="Tahoma" charset="0"/>
                <a:cs typeface="Tahoma" charset="0"/>
              </a:rPr>
              <a:t>Frases</a:t>
            </a:r>
            <a:r>
              <a:rPr lang="pt-BR" dirty="0"/>
              <a:t> </a:t>
            </a:r>
            <a:r>
              <a:rPr lang="pt-BR" sz="2000" dirty="0">
                <a:latin typeface="Zona Pro" panose="02010A03040002020004" pitchFamily="50" charset="0"/>
                <a:ea typeface="Tahoma" charset="0"/>
                <a:cs typeface="Tahoma" charset="0"/>
              </a:rPr>
              <a:t>curtas auxiliam na compreensão das informações;</a:t>
            </a:r>
          </a:p>
          <a:p>
            <a:pPr marL="342916" indent="-342916" algn="l">
              <a:buFontTx/>
              <a:buChar char="-"/>
            </a:pPr>
            <a:r>
              <a:rPr lang="pt-BR" sz="2000" dirty="0">
                <a:latin typeface="Zona Pro" panose="02010A03040002020004" pitchFamily="50" charset="0"/>
                <a:ea typeface="Tahoma" charset="0"/>
                <a:cs typeface="Tahoma" charset="0"/>
              </a:rPr>
              <a:t>Simpatia no tom atrai a identificação com o público;</a:t>
            </a:r>
          </a:p>
          <a:p>
            <a:pPr marL="342916" indent="-342916" algn="l">
              <a:buFontTx/>
              <a:buChar char="-"/>
            </a:pPr>
            <a:r>
              <a:rPr lang="pt-BR" sz="2000" dirty="0">
                <a:latin typeface="Zona Pro" panose="02010A03040002020004" pitchFamily="50" charset="0"/>
                <a:ea typeface="Tahoma" charset="0"/>
                <a:cs typeface="Tahoma" charset="0"/>
              </a:rPr>
              <a:t>Objetividade, sempre.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B70D973-93CF-AFFB-5E10-05432A991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277" y="3490754"/>
            <a:ext cx="4286234" cy="147827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E3B4EC0-DEF7-1561-7C5F-F396B1A5D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394" y="5162097"/>
            <a:ext cx="4286234" cy="181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10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A9801C66-66EF-97B3-1C14-23B6A4816ECF}"/>
              </a:ext>
            </a:extLst>
          </p:cNvPr>
          <p:cNvSpPr txBox="1"/>
          <p:nvPr/>
        </p:nvSpPr>
        <p:spPr>
          <a:xfrm>
            <a:off x="712521" y="1418804"/>
            <a:ext cx="5082638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Prefira “a gente” em vez de “nós”</a:t>
            </a:r>
          </a:p>
          <a:p>
            <a:endParaRPr lang="pt-BR" sz="2000" dirty="0">
              <a:solidFill>
                <a:srgbClr val="FFFFFF"/>
              </a:solidFill>
              <a:latin typeface="Zona Pro" panose="02010A03040002020004" pitchFamily="50" charset="0"/>
            </a:endParaRPr>
          </a:p>
          <a:p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Prefira “oi”, ou “</a:t>
            </a:r>
            <a:r>
              <a:rPr lang="pt-BR" sz="2000" dirty="0" err="1">
                <a:solidFill>
                  <a:srgbClr val="FFFFFF"/>
                </a:solidFill>
                <a:latin typeface="Zona Pro" panose="02010A03040002020004" pitchFamily="50" charset="0"/>
              </a:rPr>
              <a:t>oiê</a:t>
            </a: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”, ou ainda “e aí?” em vez de “olá!”</a:t>
            </a:r>
          </a:p>
          <a:p>
            <a:endParaRPr lang="pt-BR" sz="2000" dirty="0">
              <a:solidFill>
                <a:srgbClr val="FFFFFF"/>
              </a:solidFill>
              <a:latin typeface="Zona Pro" panose="02010A03040002020004" pitchFamily="50" charset="0"/>
            </a:endParaRPr>
          </a:p>
          <a:p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Demonstre os “sentimentos” e “desejos” da Bela nas frases: “Adoro”, “Quero”, “Amo”</a:t>
            </a:r>
          </a:p>
          <a:p>
            <a:endParaRPr lang="pt-BR" sz="2000" dirty="0">
              <a:solidFill>
                <a:srgbClr val="FFFFFF"/>
              </a:solidFill>
              <a:latin typeface="Zona Pro" panose="02010A03040002020004" pitchFamily="50" charset="0"/>
            </a:endParaRPr>
          </a:p>
          <a:p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Humanize: “Me conta”, “Que saudade!”, “Oi, sumida!”, “Vem cá”, “Tenho boas </a:t>
            </a:r>
            <a:r>
              <a:rPr lang="pt-BR" sz="2000" dirty="0" err="1">
                <a:solidFill>
                  <a:srgbClr val="FFFFFF"/>
                </a:solidFill>
                <a:latin typeface="Zona Pro" panose="02010A03040002020004" pitchFamily="50" charset="0"/>
              </a:rPr>
              <a:t>notícas</a:t>
            </a: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”, “Vou te contar uma novidade”.</a:t>
            </a:r>
          </a:p>
          <a:p>
            <a:pPr marL="0" indent="0">
              <a:buNone/>
            </a:pPr>
            <a:endParaRPr lang="pt-BR" sz="2000" dirty="0">
              <a:solidFill>
                <a:srgbClr val="FFFFFF"/>
              </a:solidFill>
              <a:latin typeface="Zona Pro" panose="02010A03040002020004" pitchFamily="50" charset="0"/>
            </a:endParaRPr>
          </a:p>
          <a:p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Use “pra” sempre que possível, em vez de “para”</a:t>
            </a:r>
          </a:p>
          <a:p>
            <a:pPr marL="285764" indent="-285764">
              <a:buFontTx/>
              <a:buChar char="-"/>
            </a:pPr>
            <a:endParaRPr lang="pt-BR" sz="2000" dirty="0">
              <a:solidFill>
                <a:srgbClr val="FFFFFF"/>
              </a:solidFill>
              <a:latin typeface="Zona Pro" panose="02010A03040002020004" pitchFamily="50" charset="0"/>
            </a:endParaRPr>
          </a:p>
          <a:p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Prefira “</a:t>
            </a:r>
            <a:r>
              <a:rPr lang="pt-BR" sz="2000" dirty="0" err="1">
                <a:solidFill>
                  <a:srgbClr val="FFFFFF"/>
                </a:solidFill>
                <a:latin typeface="Zona Pro" panose="02010A03040002020004" pitchFamily="50" charset="0"/>
              </a:rPr>
              <a:t>tô</a:t>
            </a: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” a “estou”: “</a:t>
            </a:r>
            <a:r>
              <a:rPr lang="pt-BR" sz="2000" dirty="0" err="1">
                <a:solidFill>
                  <a:srgbClr val="FFFFFF"/>
                </a:solidFill>
                <a:latin typeface="Zona Pro" panose="02010A03040002020004" pitchFamily="50" charset="0"/>
              </a:rPr>
              <a:t>Tô</a:t>
            </a: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 querendo saber”, “</a:t>
            </a:r>
            <a:r>
              <a:rPr lang="pt-BR" sz="2000" dirty="0" err="1">
                <a:solidFill>
                  <a:srgbClr val="FFFFFF"/>
                </a:solidFill>
                <a:latin typeface="Zona Pro" panose="02010A03040002020004" pitchFamily="50" charset="0"/>
              </a:rPr>
              <a:t>tô</a:t>
            </a: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 do seu lado”, “</a:t>
            </a:r>
            <a:r>
              <a:rPr lang="pt-BR" sz="2000" dirty="0" err="1">
                <a:solidFill>
                  <a:srgbClr val="FFFFFF"/>
                </a:solidFill>
                <a:latin typeface="Zona Pro" panose="02010A03040002020004" pitchFamily="50" charset="0"/>
              </a:rPr>
              <a:t>tô</a:t>
            </a:r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 aqui pra te ajudar”.</a:t>
            </a:r>
          </a:p>
          <a:p>
            <a:pPr algn="ctr"/>
            <a:endParaRPr lang="pt-BR" sz="2000" dirty="0">
              <a:solidFill>
                <a:schemeClr val="bg1"/>
              </a:solidFill>
            </a:endParaRPr>
          </a:p>
          <a:p>
            <a:pPr algn="ctr"/>
            <a:endParaRPr lang="pt-BR" sz="2000" dirty="0">
              <a:solidFill>
                <a:schemeClr val="bg1"/>
              </a:solidFill>
            </a:endParaRPr>
          </a:p>
          <a:p>
            <a:pPr algn="ctr"/>
            <a:endParaRPr lang="pt-BR" sz="2000" dirty="0">
              <a:solidFill>
                <a:schemeClr val="bg1"/>
              </a:solidFill>
            </a:endParaRPr>
          </a:p>
          <a:p>
            <a:pPr algn="ctr"/>
            <a:r>
              <a:rPr lang="pt-BR" sz="2000" dirty="0">
                <a:solidFill>
                  <a:schemeClr val="bg1"/>
                </a:solidFill>
              </a:rPr>
              <a:t>”</a:t>
            </a:r>
            <a:endParaRPr lang="en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4333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443DD9A5-4D89-84D0-EB89-09CEFE1C8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786" y="1451068"/>
            <a:ext cx="3313216" cy="589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916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3EA3D817-0362-4B89-6FE6-DEB032353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847" y="1211283"/>
            <a:ext cx="3580411" cy="636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652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F95C4981-FCF8-826F-EC16-A62CC0FB47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39" y="1092530"/>
            <a:ext cx="3688310" cy="655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342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Texto, chat ou mensagem de texto&#10;&#10;Descrição gerada automaticamente">
            <a:extLst>
              <a:ext uri="{FF2B5EF4-FFF2-40B4-BE49-F238E27FC236}">
                <a16:creationId xmlns:a16="http://schemas.microsoft.com/office/drawing/2014/main" id="{28A1CB86-6651-7031-8A96-5C709E108E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871" y="1163781"/>
            <a:ext cx="3789046" cy="673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0064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E08D8D5-0D4A-48CA-8CF1-2DF92539F5DF}"/>
              </a:ext>
            </a:extLst>
          </p:cNvPr>
          <p:cNvSpPr txBox="1"/>
          <p:nvPr/>
        </p:nvSpPr>
        <p:spPr>
          <a:xfrm>
            <a:off x="656575" y="3425432"/>
            <a:ext cx="4987637" cy="63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22">
              <a:lnSpc>
                <a:spcPct val="80000"/>
              </a:lnSpc>
              <a:spcBef>
                <a:spcPts val="998"/>
              </a:spcBef>
              <a:buSzPct val="100000"/>
            </a:pPr>
            <a:r>
              <a:rPr lang="pt-BR" sz="4400" b="1" spc="301" dirty="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  <a:sym typeface="Helvetica"/>
              </a:rPr>
              <a:t>A BELA TÁ ON:</a:t>
            </a:r>
            <a:endParaRPr lang="en-BR" sz="4400" b="1" spc="301" dirty="0">
              <a:ln w="25400">
                <a:noFill/>
              </a:ln>
              <a:solidFill>
                <a:schemeClr val="bg1">
                  <a:alpha val="50000"/>
                </a:schemeClr>
              </a:solidFill>
              <a:latin typeface="Zona Pro Black" panose="02010A03040002020004" pitchFamily="2" charset="0"/>
              <a:sym typeface="Helvetica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B2B67DB-0288-2872-F319-2FA0A915F2DB}"/>
              </a:ext>
            </a:extLst>
          </p:cNvPr>
          <p:cNvSpPr txBox="1"/>
          <p:nvPr/>
        </p:nvSpPr>
        <p:spPr>
          <a:xfrm>
            <a:off x="656575" y="4000227"/>
            <a:ext cx="51776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1" spc="301" dirty="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rPr>
              <a:t>NA URA</a:t>
            </a:r>
          </a:p>
        </p:txBody>
      </p:sp>
    </p:spTree>
    <p:extLst>
      <p:ext uri="{BB962C8B-B14F-4D97-AF65-F5344CB8AC3E}">
        <p14:creationId xmlns:p14="http://schemas.microsoft.com/office/powerpoint/2010/main" val="992197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1FDB752C-BF8C-D780-0628-20C0B6CE38D5}"/>
              </a:ext>
            </a:extLst>
          </p:cNvPr>
          <p:cNvSpPr txBox="1"/>
          <p:nvPr/>
        </p:nvSpPr>
        <p:spPr>
          <a:xfrm>
            <a:off x="508134" y="1540802"/>
            <a:ext cx="5284519" cy="5755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A voz humana da Bela se ouve no atendimento da URA hoje. </a:t>
            </a:r>
          </a:p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A empresa responsável pelas gravações de áudio é a DNK.</a:t>
            </a:r>
          </a:p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A voz da Bela foi escolhida pelos gerentes e todas as mensagens são gravadas com a mesma locutora.</a:t>
            </a:r>
          </a:p>
          <a:p>
            <a:pPr marL="285764" indent="-285764">
              <a:lnSpc>
                <a:spcPct val="150000"/>
              </a:lnSpc>
              <a:spcAft>
                <a:spcPts val="804"/>
              </a:spcAft>
              <a:buFontTx/>
              <a:buChar char="-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Em geral, quando a ocasião que gera a necessidade do texto é operacional, quem redige os textos da Bela para a URA é o </a:t>
            </a:r>
            <a:r>
              <a:rPr lang="pt-BR" sz="1800" kern="0" dirty="0" err="1">
                <a:latin typeface="Zona Pro" panose="02010A03040002020004" pitchFamily="50" charset="0"/>
                <a:ea typeface="Tahoma" charset="0"/>
                <a:cs typeface="Tahoma" charset="0"/>
              </a:rPr>
              <a:t>Julio</a:t>
            </a: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 Cesar </a:t>
            </a:r>
            <a:r>
              <a:rPr lang="pt-BR" sz="1800" kern="0" dirty="0" err="1">
                <a:latin typeface="Zona Pro" panose="02010A03040002020004" pitchFamily="50" charset="0"/>
                <a:ea typeface="Tahoma" charset="0"/>
                <a:cs typeface="Tahoma" charset="0"/>
              </a:rPr>
              <a:t>Bertuzzi</a:t>
            </a: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, de Canais Digitais. Quando uma área demanda algo, o texto costuma vir pronto.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691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E08D8D5-0D4A-48CA-8CF1-2DF92539F5DF}"/>
              </a:ext>
            </a:extLst>
          </p:cNvPr>
          <p:cNvSpPr txBox="1"/>
          <p:nvPr/>
        </p:nvSpPr>
        <p:spPr>
          <a:xfrm>
            <a:off x="656575" y="3425432"/>
            <a:ext cx="4987637" cy="2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22">
              <a:lnSpc>
                <a:spcPct val="80000"/>
              </a:lnSpc>
              <a:spcBef>
                <a:spcPts val="998"/>
              </a:spcBef>
              <a:buSzPct val="100000"/>
            </a:pPr>
            <a:r>
              <a:rPr lang="pt-BR" sz="4400" b="1" spc="301" dirty="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  <a:sym typeface="Helvetica"/>
              </a:rPr>
              <a:t>QUAL O CAMINHO PARA CHEGAR À URA?</a:t>
            </a:r>
            <a:endParaRPr lang="en-BR" sz="4400" b="1" spc="301" dirty="0">
              <a:ln w="25400">
                <a:noFill/>
              </a:ln>
              <a:solidFill>
                <a:schemeClr val="bg1">
                  <a:alpha val="50000"/>
                </a:schemeClr>
              </a:solidFill>
              <a:latin typeface="Zona Pro Black" panose="02010A03040002020004" pitchFamily="2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5856508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C8C53EB-C288-A699-3EFC-D585BD4CFF0D}"/>
              </a:ext>
            </a:extLst>
          </p:cNvPr>
          <p:cNvSpPr txBox="1"/>
          <p:nvPr/>
        </p:nvSpPr>
        <p:spPr>
          <a:xfrm>
            <a:off x="508134" y="1540802"/>
            <a:ext cx="52845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4"/>
              </a:spcAft>
            </a:pPr>
            <a:r>
              <a:rPr lang="pt-BR" kern="0" dirty="0">
                <a:latin typeface="Zona Pro" panose="02010A03040002020004" pitchFamily="50" charset="0"/>
                <a:ea typeface="Tahoma" charset="0"/>
                <a:cs typeface="Tahoma" charset="0"/>
              </a:rPr>
              <a:t>- Ao ligarmos na Central de Atendimento: (0800) pelo celular, abre-se uma tela:</a:t>
            </a:r>
            <a:endParaRPr lang="pt-BR" sz="1800" kern="0" dirty="0"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  <p:pic>
        <p:nvPicPr>
          <p:cNvPr id="4" name="Imagem 3" descr="Interface gráfica do usuário, Aplicativo, Site, Teams&#10;&#10;Descrição gerada automaticamente">
            <a:extLst>
              <a:ext uri="{FF2B5EF4-FFF2-40B4-BE49-F238E27FC236}">
                <a16:creationId xmlns:a16="http://schemas.microsoft.com/office/drawing/2014/main" id="{3F676C72-3414-BBD4-CDD7-6B011E3B857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" t="30780" r="-2076" b="-30780"/>
          <a:stretch/>
        </p:blipFill>
        <p:spPr>
          <a:xfrm>
            <a:off x="2758687" y="2405141"/>
            <a:ext cx="1854209" cy="4120464"/>
          </a:xfrm>
          <a:prstGeom prst="rect">
            <a:avLst/>
          </a:prstGeom>
        </p:spPr>
      </p:pic>
      <p:pic>
        <p:nvPicPr>
          <p:cNvPr id="6" name="Imagem 5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46E68434-7420-401E-8928-947CD4A1E3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8"/>
          <a:stretch/>
        </p:blipFill>
        <p:spPr>
          <a:xfrm>
            <a:off x="3567081" y="4723399"/>
            <a:ext cx="2091630" cy="3098514"/>
          </a:xfrm>
          <a:prstGeom prst="rect">
            <a:avLst/>
          </a:prstGeom>
        </p:spPr>
      </p:pic>
      <p:pic>
        <p:nvPicPr>
          <p:cNvPr id="10" name="Imagem 9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1AD240EB-B38C-BCEA-0627-0C06BE00DA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62" y="2405141"/>
            <a:ext cx="1854209" cy="412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438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4">
            <a:extLst>
              <a:ext uri="{FF2B5EF4-FFF2-40B4-BE49-F238E27FC236}">
                <a16:creationId xmlns:a16="http://schemas.microsoft.com/office/drawing/2014/main" id="{948F33FC-40E1-960E-704E-7A7D977CF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73" y="718651"/>
            <a:ext cx="6060841" cy="3615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5">
            <a:extLst>
              <a:ext uri="{FF2B5EF4-FFF2-40B4-BE49-F238E27FC236}">
                <a16:creationId xmlns:a16="http://schemas.microsoft.com/office/drawing/2014/main" id="{80F52809-54D7-F766-7FFC-6D4A4BC36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26" y="4429497"/>
            <a:ext cx="5726333" cy="3752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42533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A9801C66-66EF-97B3-1C14-23B6A4816ECF}"/>
              </a:ext>
            </a:extLst>
          </p:cNvPr>
          <p:cNvSpPr txBox="1"/>
          <p:nvPr/>
        </p:nvSpPr>
        <p:spPr>
          <a:xfrm>
            <a:off x="712521" y="1418804"/>
            <a:ext cx="5082638" cy="4859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FFFFFF"/>
                </a:solidFill>
                <a:latin typeface="Zona Pro" panose="02010A03040002020004" pitchFamily="50" charset="0"/>
              </a:rPr>
              <a:t>Podemos propor melhorias para os textos da Bela na URA?</a:t>
            </a:r>
          </a:p>
          <a:p>
            <a:endParaRPr lang="pt-BR" sz="2000" dirty="0">
              <a:solidFill>
                <a:srgbClr val="FFFFFF"/>
              </a:solidFill>
              <a:latin typeface="Zona Pro" panose="02010A03040002020004" pitchFamily="50" charset="0"/>
            </a:endParaRPr>
          </a:p>
          <a:p>
            <a:pPr>
              <a:lnSpc>
                <a:spcPct val="107000"/>
              </a:lnSpc>
              <a:spcAft>
                <a:spcPts val="804"/>
              </a:spcAft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Sim! As mesmas recomendações do BOT podem melhorar e simplificar o atendimento da BELA na URA.</a:t>
            </a:r>
          </a:p>
          <a:p>
            <a:pPr>
              <a:lnSpc>
                <a:spcPct val="107000"/>
              </a:lnSpc>
              <a:spcAft>
                <a:spcPts val="804"/>
              </a:spcAft>
            </a:pPr>
            <a:endParaRPr lang="pt-BR" sz="2000" kern="0" dirty="0">
              <a:solidFill>
                <a:srgbClr val="FFFFFF"/>
              </a:solidFill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>
              <a:lnSpc>
                <a:spcPct val="107000"/>
              </a:lnSpc>
              <a:spcAft>
                <a:spcPts val="804"/>
              </a:spcAft>
            </a:pPr>
            <a:r>
              <a:rPr lang="pt-BR" sz="2000" kern="0" dirty="0">
                <a:solidFill>
                  <a:srgbClr val="FFFFFF"/>
                </a:solidFill>
                <a:latin typeface="Zona Pro" panose="02010A03040002020004" pitchFamily="50" charset="0"/>
                <a:ea typeface="Tahoma" charset="0"/>
                <a:cs typeface="Tahoma" charset="0"/>
              </a:rPr>
              <a:t>Estamos aguardando os scripts para revisitar todos os textos e adequá-los, seguindo as mesmas diretrizes.</a:t>
            </a:r>
            <a:endParaRPr lang="en-US" sz="2400" dirty="0"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endParaRPr lang="pt-BR" sz="2000" dirty="0">
              <a:solidFill>
                <a:schemeClr val="bg1"/>
              </a:solidFill>
            </a:endParaRPr>
          </a:p>
          <a:p>
            <a:pPr algn="ctr"/>
            <a:endParaRPr lang="pt-BR" sz="2000" dirty="0">
              <a:solidFill>
                <a:schemeClr val="bg1"/>
              </a:solidFill>
            </a:endParaRPr>
          </a:p>
          <a:p>
            <a:pPr algn="ctr"/>
            <a:endParaRPr lang="pt-BR" sz="2000" dirty="0">
              <a:solidFill>
                <a:schemeClr val="bg1"/>
              </a:solidFill>
            </a:endParaRPr>
          </a:p>
          <a:p>
            <a:pPr algn="ctr"/>
            <a:r>
              <a:rPr lang="pt-BR" sz="2000" dirty="0">
                <a:solidFill>
                  <a:schemeClr val="bg1"/>
                </a:solidFill>
              </a:rPr>
              <a:t>”</a:t>
            </a:r>
            <a:endParaRPr lang="en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2735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B05A64A5-5919-42F0-D5EB-06E03D8AD7B0}"/>
              </a:ext>
            </a:extLst>
          </p:cNvPr>
          <p:cNvSpPr txBox="1"/>
          <p:nvPr/>
        </p:nvSpPr>
        <p:spPr>
          <a:xfrm flipH="1">
            <a:off x="668124" y="1798064"/>
            <a:ext cx="5156372" cy="581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999" b="1" dirty="0">
                <a:solidFill>
                  <a:schemeClr val="bg1"/>
                </a:solidFill>
                <a:latin typeface="Zona Pro Black" panose="02010A03040002020004" pitchFamily="50" charset="0"/>
                <a:ea typeface="Tahoma" charset="0"/>
                <a:cs typeface="Tahoma" charset="0"/>
              </a:rPr>
              <a:t>Sugestões de Melhoria</a:t>
            </a:r>
          </a:p>
          <a:p>
            <a:endParaRPr lang="pt-BR" dirty="0">
              <a:solidFill>
                <a:schemeClr val="bg1"/>
              </a:solidFill>
              <a:latin typeface="Zona Pro" panose="02010A03040002020004" pitchFamily="50" charset="0"/>
            </a:endParaRPr>
          </a:p>
          <a:p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Ex.:</a:t>
            </a:r>
          </a:p>
          <a:p>
            <a:endParaRPr lang="pt-BR" dirty="0">
              <a:solidFill>
                <a:schemeClr val="bg1"/>
              </a:solidFill>
              <a:latin typeface="Zona Pro" panose="02010A03040002020004" pitchFamily="50" charset="0"/>
            </a:endParaRPr>
          </a:p>
          <a:p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Entendi! Agora digite 1 para saber se pode </a:t>
            </a:r>
            <a:r>
              <a:rPr lang="pt-BR" dirty="0" err="1">
                <a:solidFill>
                  <a:schemeClr val="bg1"/>
                </a:solidFill>
                <a:latin typeface="Zona Pro" panose="02010A03040002020004" pitchFamily="50" charset="0"/>
              </a:rPr>
              <a:t>faturare</a:t>
            </a:r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 2 caso queira passar um novo Pedido.</a:t>
            </a:r>
          </a:p>
          <a:p>
            <a:endParaRPr lang="pt-BR" dirty="0">
              <a:solidFill>
                <a:schemeClr val="bg1"/>
              </a:solidFill>
              <a:latin typeface="Zona Pro" panose="02010A03040002020004" pitchFamily="50" charset="0"/>
            </a:endParaRPr>
          </a:p>
          <a:p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2</a:t>
            </a:r>
          </a:p>
          <a:p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Existem 3 formas de passar um Pedido: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Pelo site avon.com.br na sua área exclusiva;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Pelo APP Nossa Avon. Para baixar, entre na Play Store  do seu celular;</a:t>
            </a:r>
          </a:p>
          <a:p>
            <a:pPr marL="285750" indent="-285750">
              <a:buFontTx/>
              <a:buChar char="-"/>
            </a:pPr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E pelo </a:t>
            </a:r>
            <a:r>
              <a:rPr lang="pt-BR" dirty="0" err="1">
                <a:solidFill>
                  <a:schemeClr val="bg1"/>
                </a:solidFill>
                <a:latin typeface="Zona Pro" panose="02010A03040002020004" pitchFamily="50" charset="0"/>
              </a:rPr>
              <a:t>whatsapp</a:t>
            </a:r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. Anote o número da Bela: (11) 11 94153-6754.  </a:t>
            </a:r>
          </a:p>
          <a:p>
            <a:pPr marL="285750" indent="-285750">
              <a:buFontTx/>
              <a:buChar char="-"/>
            </a:pPr>
            <a:endParaRPr lang="pt-BR" dirty="0">
              <a:solidFill>
                <a:schemeClr val="bg1"/>
              </a:solidFill>
              <a:latin typeface="Zona Pro" panose="02010A03040002020004" pitchFamily="50" charset="0"/>
            </a:endParaRPr>
          </a:p>
          <a:p>
            <a:r>
              <a:rPr lang="pt-BR" dirty="0">
                <a:solidFill>
                  <a:schemeClr val="bg1"/>
                </a:solidFill>
                <a:latin typeface="Zona Pro" panose="02010A03040002020004" pitchFamily="50" charset="0"/>
              </a:rPr>
              <a:t>Caso queira voltar ao menu inicial, digite 9.</a:t>
            </a:r>
          </a:p>
          <a:p>
            <a:endParaRPr lang="pt-BR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7851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E08D8D5-0D4A-48CA-8CF1-2DF92539F5DF}"/>
              </a:ext>
            </a:extLst>
          </p:cNvPr>
          <p:cNvSpPr txBox="1"/>
          <p:nvPr/>
        </p:nvSpPr>
        <p:spPr>
          <a:xfrm>
            <a:off x="718048" y="3425432"/>
            <a:ext cx="4987637" cy="880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22">
              <a:lnSpc>
                <a:spcPct val="80000"/>
              </a:lnSpc>
              <a:spcBef>
                <a:spcPts val="998"/>
              </a:spcBef>
              <a:buSzPct val="100000"/>
            </a:pPr>
            <a:r>
              <a:rPr lang="pt-BR" sz="3200" b="1" spc="301" dirty="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  <a:sym typeface="Helvetica"/>
              </a:rPr>
              <a:t>TERMOS E NOMENCLATURAS</a:t>
            </a:r>
            <a:endParaRPr lang="en-BR" sz="3200" b="1" spc="301" dirty="0">
              <a:ln w="25400">
                <a:noFill/>
              </a:ln>
              <a:solidFill>
                <a:schemeClr val="bg1">
                  <a:alpha val="50000"/>
                </a:schemeClr>
              </a:solidFill>
              <a:latin typeface="Zona Pro Black" panose="02010A03040002020004" pitchFamily="2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2938869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AF6AF5B-5B9D-E3E7-7501-CB64F3BEC91E}"/>
              </a:ext>
            </a:extLst>
          </p:cNvPr>
          <p:cNvSpPr txBox="1"/>
          <p:nvPr/>
        </p:nvSpPr>
        <p:spPr>
          <a:xfrm>
            <a:off x="696306" y="1631032"/>
            <a:ext cx="4908176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“AVONÊS” (palavras iniciadas com Caixa Alta): </a:t>
            </a:r>
            <a:endParaRPr lang="pt-BR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endParaRPr lang="pt-BR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Bônus </a:t>
            </a:r>
            <a:endParaRPr lang="pt-BR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Caixa </a:t>
            </a:r>
            <a:endParaRPr lang="pt-BR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Campanha: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usar sempre com inicial maiúscula. Podemos usar a sigla também, com as fontes em caixa alta. Ex.: CP08/22 </a:t>
            </a:r>
            <a:endParaRPr lang="pt-BR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Empresária da Beleza Avon </a:t>
            </a:r>
            <a:r>
              <a:rPr lang="pt-BR" sz="180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ou apenas Empresária</a:t>
            </a:r>
            <a:endParaRPr lang="pt-BR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Equipe </a:t>
            </a:r>
            <a:endParaRPr lang="pt-BR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Kit: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não usar a palavra “kit” quando referente a Presentes Avon. Usar apenas Presentes. Os Kits são promocionais apenas, packs de produtos diversos em oferta.</a:t>
            </a:r>
            <a:endParaRPr lang="pt-BR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Representante da Beleza Avon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ou apenas Representante</a:t>
            </a:r>
            <a:endParaRPr lang="pt-BR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Rede </a:t>
            </a:r>
            <a:endParaRPr lang="pt-BR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Pedido: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usar sempre com inicial maiúscula </a:t>
            </a:r>
            <a:endParaRPr lang="pt-BR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Presentes Avon ou apenas Presentes </a:t>
            </a:r>
            <a:endParaRPr lang="pt-BR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br>
              <a:rPr lang="pt-BR" sz="1800" b="0" i="0" dirty="0">
                <a:solidFill>
                  <a:srgbClr val="000000"/>
                </a:solidFill>
                <a:effectLst/>
                <a:latin typeface="WordVisiCarriageReturn_MSFontService"/>
              </a:rPr>
            </a:b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pt-BR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8678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AF44C5C-BAD2-BACA-AC2D-FE492AF905DC}"/>
              </a:ext>
            </a:extLst>
          </p:cNvPr>
          <p:cNvSpPr txBox="1"/>
          <p:nvPr/>
        </p:nvSpPr>
        <p:spPr>
          <a:xfrm>
            <a:off x="436883" y="2238999"/>
            <a:ext cx="542702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pt-BR" kern="0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marL="285764" indent="-285764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kern="0" dirty="0">
                <a:latin typeface="Zona Pro" panose="02010A03040002020004" pitchFamily="50" charset="0"/>
                <a:ea typeface="Tahoma" charset="0"/>
                <a:cs typeface="Tahoma" charset="0"/>
              </a:rPr>
              <a:t>Rever todos os textos do BOT tanto do menu quanto das perguntas espontâneas das Representantes e propor melhorias;</a:t>
            </a:r>
          </a:p>
          <a:p>
            <a:pPr marL="285764" indent="-285764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kern="0" dirty="0">
                <a:latin typeface="Zona Pro" panose="02010A03040002020004" pitchFamily="50" charset="0"/>
                <a:ea typeface="Tahoma" charset="0"/>
                <a:cs typeface="Tahoma" charset="0"/>
              </a:rPr>
              <a:t>Rever principalmente todos os scripts da URA e implementar as melhorias;</a:t>
            </a:r>
          </a:p>
          <a:p>
            <a:pPr marL="285764" indent="-285764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Sugestão Ale </a:t>
            </a:r>
            <a:r>
              <a:rPr lang="pt-BR" sz="1800" kern="0" dirty="0" err="1">
                <a:latin typeface="Zona Pro" panose="02010A03040002020004" pitchFamily="50" charset="0"/>
                <a:ea typeface="Tahoma" charset="0"/>
                <a:cs typeface="Tahoma" charset="0"/>
              </a:rPr>
              <a:t>Schwab</a:t>
            </a:r>
            <a:r>
              <a:rPr lang="pt-BR" sz="1800" kern="0" dirty="0">
                <a:latin typeface="Zona Pro" panose="02010A03040002020004" pitchFamily="50" charset="0"/>
                <a:ea typeface="Tahoma" charset="0"/>
                <a:cs typeface="Tahoma" charset="0"/>
              </a:rPr>
              <a:t>: expandir para América Latina</a:t>
            </a:r>
          </a:p>
          <a:p>
            <a:pPr marL="285764" indent="-285764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pt-BR" sz="1800" kern="0" dirty="0">
              <a:latin typeface="Zona Pro" panose="02010A03040002020004" pitchFamily="50" charset="0"/>
              <a:ea typeface="Tahoma" charset="0"/>
              <a:cs typeface="Tahoma" charset="0"/>
            </a:endParaRPr>
          </a:p>
          <a:p>
            <a:pPr marL="285764" indent="-285764">
              <a:buFont typeface="Arial" panose="020B0604020202020204" pitchFamily="34" charset="0"/>
              <a:buChar char="•"/>
            </a:pPr>
            <a:endParaRPr lang="en-US" sz="1800" kern="0" dirty="0">
              <a:latin typeface="Zona Pro" panose="02010A03040002020004" pitchFamily="50" charset="0"/>
              <a:ea typeface="Tahoma" charset="0"/>
              <a:cs typeface="Tahoma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0C3A959-8759-6227-59AE-527E624C86A7}"/>
              </a:ext>
            </a:extLst>
          </p:cNvPr>
          <p:cNvSpPr txBox="1"/>
          <p:nvPr/>
        </p:nvSpPr>
        <p:spPr>
          <a:xfrm>
            <a:off x="743134" y="1533699"/>
            <a:ext cx="568141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latin typeface="Zona Pro Black" panose="02010A03040002020004" pitchFamily="50" charset="0"/>
                <a:ea typeface="Tahoma" charset="0"/>
                <a:cs typeface="Tahoma" charset="0"/>
              </a:rPr>
              <a:t>PRÓXIMOS PASSOS:</a:t>
            </a:r>
            <a:endParaRPr lang="en-BR" sz="3000" b="1" dirty="0"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7866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1637</Words>
  <Application>Microsoft Office PowerPoint</Application>
  <PresentationFormat>Personalizar</PresentationFormat>
  <Paragraphs>187</Paragraphs>
  <Slides>36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6" baseType="lpstr">
      <vt:lpstr>WordVisiCarriageReturn_MSFontService</vt:lpstr>
      <vt:lpstr>Arial</vt:lpstr>
      <vt:lpstr>Calibri</vt:lpstr>
      <vt:lpstr>Calibri Light</vt:lpstr>
      <vt:lpstr>Segoe UI</vt:lpstr>
      <vt:lpstr>Wingdings</vt:lpstr>
      <vt:lpstr>Zona Pro</vt:lpstr>
      <vt:lpstr>Zona Pro Black</vt:lpstr>
      <vt:lpstr>Zona Pro Regular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Polyane Nunes</dc:creator>
  <cp:lastModifiedBy>RENATA CRISTINA GERVATAUSKAS/Other/Consultant</cp:lastModifiedBy>
  <cp:revision>70</cp:revision>
  <dcterms:created xsi:type="dcterms:W3CDTF">2020-09-10T11:27:44Z</dcterms:created>
  <dcterms:modified xsi:type="dcterms:W3CDTF">2022-08-11T12:40:08Z</dcterms:modified>
</cp:coreProperties>
</file>