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8"/>
  </p:notesMasterIdLst>
  <p:handoutMasterIdLst>
    <p:handoutMasterId r:id="rId39"/>
  </p:handoutMasterIdLst>
  <p:sldIdLst>
    <p:sldId id="301" r:id="rId2"/>
    <p:sldId id="302" r:id="rId3"/>
    <p:sldId id="341" r:id="rId4"/>
    <p:sldId id="303" r:id="rId5"/>
    <p:sldId id="304" r:id="rId6"/>
    <p:sldId id="307" r:id="rId7"/>
    <p:sldId id="309" r:id="rId8"/>
    <p:sldId id="308" r:id="rId9"/>
    <p:sldId id="310" r:id="rId10"/>
    <p:sldId id="311" r:id="rId11"/>
    <p:sldId id="312" r:id="rId12"/>
    <p:sldId id="314" r:id="rId13"/>
    <p:sldId id="316" r:id="rId14"/>
    <p:sldId id="315" r:id="rId15"/>
    <p:sldId id="317" r:id="rId16"/>
    <p:sldId id="318" r:id="rId17"/>
    <p:sldId id="319" r:id="rId18"/>
    <p:sldId id="320" r:id="rId19"/>
    <p:sldId id="321" r:id="rId20"/>
    <p:sldId id="322" r:id="rId21"/>
    <p:sldId id="324" r:id="rId22"/>
    <p:sldId id="323" r:id="rId23"/>
    <p:sldId id="326" r:id="rId24"/>
    <p:sldId id="325" r:id="rId25"/>
    <p:sldId id="327" r:id="rId26"/>
    <p:sldId id="328" r:id="rId27"/>
    <p:sldId id="329" r:id="rId28"/>
    <p:sldId id="331" r:id="rId29"/>
    <p:sldId id="330" r:id="rId30"/>
    <p:sldId id="340" r:id="rId31"/>
    <p:sldId id="339" r:id="rId32"/>
    <p:sldId id="332" r:id="rId33"/>
    <p:sldId id="333" r:id="rId34"/>
    <p:sldId id="336" r:id="rId35"/>
    <p:sldId id="337" r:id="rId36"/>
    <p:sldId id="335" r:id="rId37"/>
  </p:sldIdLst>
  <p:sldSz cx="6300788" cy="8459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7" userDrawn="1">
          <p15:clr>
            <a:srgbClr val="A4A3A4"/>
          </p15:clr>
        </p15:guide>
        <p15:guide id="3" orient="horz" pos="4774" userDrawn="1">
          <p15:clr>
            <a:srgbClr val="A4A3A4"/>
          </p15:clr>
        </p15:guide>
        <p15:guide id="4" orient="horz" pos="5023" userDrawn="1">
          <p15:clr>
            <a:srgbClr val="A4A3A4"/>
          </p15:clr>
        </p15:guide>
        <p15:guide id="5" orient="horz" pos="6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293"/>
    <a:srgbClr val="E1288A"/>
    <a:srgbClr val="AB0860"/>
    <a:srgbClr val="8320BC"/>
    <a:srgbClr val="BD0687"/>
    <a:srgbClr val="FFFFFF"/>
    <a:srgbClr val="8904B7"/>
    <a:srgbClr val="913ABA"/>
    <a:srgbClr val="D13E9C"/>
    <a:srgbClr val="D729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249" autoAdjust="0"/>
  </p:normalViewPr>
  <p:slideViewPr>
    <p:cSldViewPr snapToGrid="0">
      <p:cViewPr varScale="1">
        <p:scale>
          <a:sx n="54" d="100"/>
          <a:sy n="54" d="100"/>
        </p:scale>
        <p:origin x="2160" y="60"/>
      </p:cViewPr>
      <p:guideLst>
        <p:guide pos="397"/>
        <p:guide orient="horz" pos="4774"/>
        <p:guide orient="horz" pos="5023"/>
        <p:guide orient="horz" pos="62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6"/>
    </p:cViewPr>
  </p:sorterViewPr>
  <p:notesViewPr>
    <p:cSldViewPr snapToGrid="0" showGuides="1"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412E228-BC80-4BB0-A5D6-EEEF1ABAB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B9F952-F580-4197-943C-7FBFE837A8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9B968-B2A2-41A9-B08C-4EF58696B5C9}" type="datetimeFigureOut">
              <a:rPr lang="pt-BR" smtClean="0"/>
              <a:t>16/08/2022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0E6701-063D-4383-AEB3-EFF8E3A99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9ED040-7FA5-444C-A3E5-6EF596CE78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E44E4-3C94-4743-AC1A-50909D9E02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515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6825F-9A08-4213-88BC-FA67FE58F8B2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9650" y="1143000"/>
            <a:ext cx="2298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76ADB-0E29-475E-AAF5-B042419C2F5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3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559" y="1384508"/>
            <a:ext cx="5355670" cy="2945260"/>
          </a:xfrm>
        </p:spPr>
        <p:txBody>
          <a:bodyPr anchor="b"/>
          <a:lstStyle>
            <a:lvl1pPr algn="ctr">
              <a:defRPr sz="413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7600" y="4443348"/>
            <a:ext cx="4725591" cy="2042490"/>
          </a:xfrm>
        </p:spPr>
        <p:txBody>
          <a:bodyPr/>
          <a:lstStyle>
            <a:lvl1pPr marL="0" indent="0" algn="ctr">
              <a:buNone/>
              <a:defRPr sz="1654"/>
            </a:lvl1pPr>
            <a:lvl2pPr marL="315057" indent="0" algn="ctr">
              <a:buNone/>
              <a:defRPr sz="1378"/>
            </a:lvl2pPr>
            <a:lvl3pPr marL="630113" indent="0" algn="ctr">
              <a:buNone/>
              <a:defRPr sz="1240"/>
            </a:lvl3pPr>
            <a:lvl4pPr marL="945170" indent="0" algn="ctr">
              <a:buNone/>
              <a:defRPr sz="1103"/>
            </a:lvl4pPr>
            <a:lvl5pPr marL="1260226" indent="0" algn="ctr">
              <a:buNone/>
              <a:defRPr sz="1103"/>
            </a:lvl5pPr>
            <a:lvl6pPr marL="1575283" indent="0" algn="ctr">
              <a:buNone/>
              <a:defRPr sz="1103"/>
            </a:lvl6pPr>
            <a:lvl7pPr marL="1890339" indent="0" algn="ctr">
              <a:buNone/>
              <a:defRPr sz="1103"/>
            </a:lvl7pPr>
            <a:lvl8pPr marL="2205396" indent="0" algn="ctr">
              <a:buNone/>
              <a:defRPr sz="1103"/>
            </a:lvl8pPr>
            <a:lvl9pPr marL="2520452" indent="0" algn="ctr">
              <a:buNone/>
              <a:defRPr sz="11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97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FC58638-2605-4ADA-81CD-F4200672B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99" y="1"/>
            <a:ext cx="6317988" cy="8459787"/>
          </a:xfrm>
          <a:prstGeom prst="rect">
            <a:avLst/>
          </a:prstGeom>
        </p:spPr>
      </p:pic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4B89AAEF-650C-4A66-8CCA-91ABAE95FA7A}"/>
              </a:ext>
            </a:extLst>
          </p:cNvPr>
          <p:cNvSpPr/>
          <p:nvPr userDrawn="1"/>
        </p:nvSpPr>
        <p:spPr>
          <a:xfrm>
            <a:off x="193390" y="849086"/>
            <a:ext cx="5927272" cy="7396844"/>
          </a:xfrm>
          <a:prstGeom prst="round2Diag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EED13B8-DB27-4DFE-B4AB-50D184F478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449" y="243976"/>
            <a:ext cx="1747893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DCF1389D-30F6-458F-8C30-2D0D527CE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795"/>
            <a:ext cx="6299200" cy="84582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9724E0-581F-49EC-9822-BDBC36DF63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231276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6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666CBE0-18C5-454B-B4F7-DD9A785A38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00788" cy="84603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DA5E7B9-5AD8-4992-8D6D-56137425BF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231276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60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6D5807B-60FA-4B75-A30B-3E042E983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5" y="1"/>
            <a:ext cx="6300788" cy="8459787"/>
          </a:xfrm>
          <a:prstGeom prst="rect">
            <a:avLst/>
          </a:prstGeom>
        </p:spPr>
      </p:pic>
      <p:sp>
        <p:nvSpPr>
          <p:cNvPr id="11" name="Retângulo: Cantos Diagonais Arredondados 10">
            <a:extLst>
              <a:ext uri="{FF2B5EF4-FFF2-40B4-BE49-F238E27FC236}">
                <a16:creationId xmlns:a16="http://schemas.microsoft.com/office/drawing/2014/main" id="{24A147D3-8C22-4522-8800-F764F52A12DA}"/>
              </a:ext>
            </a:extLst>
          </p:cNvPr>
          <p:cNvSpPr/>
          <p:nvPr userDrawn="1"/>
        </p:nvSpPr>
        <p:spPr>
          <a:xfrm>
            <a:off x="193390" y="242308"/>
            <a:ext cx="5927272" cy="8003623"/>
          </a:xfrm>
          <a:prstGeom prst="round2Diag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2518EE2-1ADF-4B57-89E6-91A587371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501602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7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2188E85-7B9A-47D2-83A4-D7B91D937662}"/>
              </a:ext>
            </a:extLst>
          </p:cNvPr>
          <p:cNvGrpSpPr/>
          <p:nvPr userDrawn="1"/>
        </p:nvGrpSpPr>
        <p:grpSpPr>
          <a:xfrm>
            <a:off x="0" y="0"/>
            <a:ext cx="6443831" cy="9929308"/>
            <a:chOff x="0" y="243976"/>
            <a:chExt cx="6443831" cy="10170541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512BFF2F-F71A-48DC-A0EA-FB050B699C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3976"/>
              <a:ext cx="6443831" cy="10170541"/>
            </a:xfrm>
            <a:prstGeom prst="rect">
              <a:avLst/>
            </a:prstGeom>
          </p:spPr>
        </p:pic>
        <p:sp>
          <p:nvSpPr>
            <p:cNvPr id="7" name="Retângulo: Cantos Diagonais Arredondados 6">
              <a:extLst>
                <a:ext uri="{FF2B5EF4-FFF2-40B4-BE49-F238E27FC236}">
                  <a16:creationId xmlns:a16="http://schemas.microsoft.com/office/drawing/2014/main" id="{E38E618B-5467-4593-994D-F3BA6DCC733E}"/>
                </a:ext>
              </a:extLst>
            </p:cNvPr>
            <p:cNvSpPr/>
            <p:nvPr userDrawn="1"/>
          </p:nvSpPr>
          <p:spPr>
            <a:xfrm>
              <a:off x="188196" y="953721"/>
              <a:ext cx="6064120" cy="9204260"/>
            </a:xfrm>
            <a:prstGeom prst="round2Diag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588A30A-0ACA-491F-984F-2F86FFEFB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12094" y="475122"/>
              <a:ext cx="1747893" cy="387763"/>
            </a:xfrm>
            <a:prstGeom prst="rect">
              <a:avLst/>
            </a:prstGeom>
          </p:spPr>
        </p:pic>
        <p:sp>
          <p:nvSpPr>
            <p:cNvPr id="10" name="CaixaDeTexto 19">
              <a:extLst>
                <a:ext uri="{FF2B5EF4-FFF2-40B4-BE49-F238E27FC236}">
                  <a16:creationId xmlns:a16="http://schemas.microsoft.com/office/drawing/2014/main" id="{5618D905-343D-49D7-A0B4-F178AB265437}"/>
                </a:ext>
              </a:extLst>
            </p:cNvPr>
            <p:cNvSpPr txBox="1"/>
            <p:nvPr userDrawn="1"/>
          </p:nvSpPr>
          <p:spPr>
            <a:xfrm>
              <a:off x="317725" y="1461823"/>
              <a:ext cx="5934591" cy="37699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l">
                <a:lnSpc>
                  <a:spcPts val="2400"/>
                </a:lnSpc>
                <a:spcAft>
                  <a:spcPts val="300"/>
                </a:spcAft>
              </a:pPr>
              <a:r>
                <a:rPr lang="pt-BR" sz="1800" dirty="0">
                  <a:latin typeface="Zona Pro Black" panose="02010A03040002020004" pitchFamily="50" charset="0"/>
                </a:rPr>
                <a:t>ATUALIZAÇÃO </a:t>
              </a:r>
              <a:r>
                <a:rPr lang="pt-BR" sz="1800" kern="1200" dirty="0">
                  <a:ln w="12700">
                    <a:solidFill>
                      <a:schemeClr val="tx1"/>
                    </a:solidFill>
                  </a:ln>
                  <a:noFill/>
                  <a:latin typeface="Zona Pro Black" panose="02010A03040002020004" pitchFamily="50" charset="0"/>
                  <a:ea typeface="+mn-ea"/>
                  <a:cs typeface="+mn-cs"/>
                </a:rPr>
                <a:t>SOBRE OS ENCONTROS DE MÃES</a:t>
              </a:r>
              <a:endParaRPr lang="pt-BR" sz="1800" dirty="0">
                <a:ln w="12700">
                  <a:solidFill>
                    <a:schemeClr val="tx1"/>
                  </a:solidFill>
                </a:ln>
                <a:noFill/>
                <a:latin typeface="Zona Pro Black" panose="02010A03040002020004" pitchFamily="50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CC0973-DCBD-4EBC-AE79-E752A4A7A4F6}"/>
                </a:ext>
              </a:extLst>
            </p:cNvPr>
            <p:cNvSpPr txBox="1"/>
            <p:nvPr userDrawn="1"/>
          </p:nvSpPr>
          <p:spPr>
            <a:xfrm>
              <a:off x="317725" y="2078739"/>
              <a:ext cx="5794867" cy="8017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Olá, Gerentes de Vendas e Gerentes de Desenvolvimento da Rede!</a:t>
              </a:r>
            </a:p>
            <a:p>
              <a:pPr algn="just"/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Enxergamos um cenário positivo com a redução dos casos de Covid-19 e o avanço da vacinação. Por isso, ampliamos a possibilidade de realizar os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encontros de Mães para Representantes também de forma presencial</a:t>
              </a:r>
              <a:r>
                <a:rPr lang="pt-BR" sz="1800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</a:rPr>
                <a:t>, 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respeitando o limite de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50 pessoas, a partir desta semana.</a:t>
              </a:r>
            </a:p>
            <a:p>
              <a:pPr algn="just">
                <a:lnSpc>
                  <a:spcPts val="1560"/>
                </a:lnSpc>
              </a:pPr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Essa iniciativa tem o objetivo de resgatar vínculos e fortalecer os contatos com a nossa Rede em todo o Brasil. 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Ressaltamos que, por enquanto, não haverá verba extra para a realização dos encontros, que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 devem ser realizados seguindo todos os protocolos de saúde, respeitando:</a:t>
              </a:r>
            </a:p>
            <a:p>
              <a:pPr algn="just">
                <a:lnSpc>
                  <a:spcPts val="1560"/>
                </a:lnSpc>
              </a:pPr>
              <a:endParaRPr lang="pt-BR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limite máximo de 50 pessoas;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Local aberto e arejado;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uso de máscara (que permanece obrigatório em nossos encontros);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distanciamento de 1 metro e meio entre uma pessoa e outra;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A higienização das mãos com álcool em gel ou água e sabão.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Importante:</a:t>
              </a:r>
              <a:r>
                <a:rPr lang="pt-BR" sz="1800" b="1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pt-BR" sz="1100" kern="1200" dirty="0">
                  <a:solidFill>
                    <a:schemeClr val="tx1"/>
                  </a:solidFill>
                  <a:latin typeface="Zona Pro Regular" panose="02010A03040002020004" pitchFamily="50" charset="0"/>
                  <a:ea typeface="+mn-ea"/>
                  <a:cs typeface="Calibri" panose="020F0502020204030204" pitchFamily="34" charset="0"/>
                </a:rPr>
                <a:t>ca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da participante deve se certificar de que não apresenta nenhum sintoma de Covid-19 como coriza, espirros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, 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tosse e dores no corpo no momento do evento.</a:t>
              </a:r>
              <a:r>
                <a:rPr lang="en-US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 </a:t>
              </a:r>
            </a:p>
            <a:p>
              <a:pPr algn="just">
                <a:lnSpc>
                  <a:spcPts val="1560"/>
                </a:lnSpc>
              </a:pP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Não será obrigatória a apresentação do comprovante de vacinação, mas a Avon recomenda que as pessoas que se sentirem confortáveis para participar dos encontros presenciais estejam com o</a:t>
              </a:r>
              <a:r>
                <a:rPr lang="pt-BR" sz="1800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</a:rPr>
                <a:t>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ciclo vacinal completo 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(2ª ou 3ª doses) há pelo menos 21 dias, como forma de proteção individual e coletiva.</a:t>
              </a: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Lembrando que a vacina é segura e eficaz. #UnidosPelaVacina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endParaRPr lang="pt-BR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Nada como a possibilidade de estarmos juntos de novo, mas reforçamos que podemos estar presentes, mesmo à distância pelo WhatsApp, telefone, plataformas de videoconferência, e-mail e redes sociais.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Em breve, traremos atualizações sobre o Ressignifica, nosso plano de trabalho híbrido.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l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Seguimos juntos nesta jornada!</a:t>
              </a:r>
              <a:b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</a:b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#CadaPessoaImporta #CuidemosDelas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/>
              <a:endParaRPr lang="en-US" sz="1400" dirty="0">
                <a:latin typeface="Zona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42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21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563987"/>
            <a:ext cx="2032168" cy="1973951"/>
          </a:xfrm>
        </p:spPr>
        <p:txBody>
          <a:bodyPr anchor="b"/>
          <a:lstStyle>
            <a:lvl1pPr>
              <a:defRPr sz="22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657" y="1218056"/>
            <a:ext cx="3189774" cy="6011933"/>
          </a:xfrm>
        </p:spPr>
        <p:txBody>
          <a:bodyPr/>
          <a:lstStyle>
            <a:lvl1pPr>
              <a:defRPr sz="2205"/>
            </a:lvl1pPr>
            <a:lvl2pPr>
              <a:defRPr sz="1929"/>
            </a:lvl2pPr>
            <a:lvl3pPr>
              <a:defRPr sz="1654"/>
            </a:lvl3pPr>
            <a:lvl4pPr>
              <a:defRPr sz="1378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2537937"/>
            <a:ext cx="2032168" cy="4701842"/>
          </a:xfrm>
        </p:spPr>
        <p:txBody>
          <a:bodyPr/>
          <a:lstStyle>
            <a:lvl1pPr marL="0" indent="0">
              <a:buNone/>
              <a:defRPr sz="1103"/>
            </a:lvl1pPr>
            <a:lvl2pPr marL="315057" indent="0">
              <a:buNone/>
              <a:defRPr sz="965"/>
            </a:lvl2pPr>
            <a:lvl3pPr marL="630113" indent="0">
              <a:buNone/>
              <a:defRPr sz="827"/>
            </a:lvl3pPr>
            <a:lvl4pPr marL="945170" indent="0">
              <a:buNone/>
              <a:defRPr sz="689"/>
            </a:lvl4pPr>
            <a:lvl5pPr marL="1260226" indent="0">
              <a:buNone/>
              <a:defRPr sz="689"/>
            </a:lvl5pPr>
            <a:lvl6pPr marL="1575283" indent="0">
              <a:buNone/>
              <a:defRPr sz="689"/>
            </a:lvl6pPr>
            <a:lvl7pPr marL="1890339" indent="0">
              <a:buNone/>
              <a:defRPr sz="689"/>
            </a:lvl7pPr>
            <a:lvl8pPr marL="2205396" indent="0">
              <a:buNone/>
              <a:defRPr sz="689"/>
            </a:lvl8pPr>
            <a:lvl9pPr marL="2520452" indent="0">
              <a:buNone/>
              <a:defRPr sz="68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60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563987"/>
            <a:ext cx="2032168" cy="1973951"/>
          </a:xfrm>
        </p:spPr>
        <p:txBody>
          <a:bodyPr anchor="b"/>
          <a:lstStyle>
            <a:lvl1pPr>
              <a:defRPr sz="22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8657" y="1218056"/>
            <a:ext cx="3189774" cy="6011933"/>
          </a:xfrm>
        </p:spPr>
        <p:txBody>
          <a:bodyPr anchor="t"/>
          <a:lstStyle>
            <a:lvl1pPr marL="0" indent="0">
              <a:buNone/>
              <a:defRPr sz="2205"/>
            </a:lvl1pPr>
            <a:lvl2pPr marL="315057" indent="0">
              <a:buNone/>
              <a:defRPr sz="1929"/>
            </a:lvl2pPr>
            <a:lvl3pPr marL="630113" indent="0">
              <a:buNone/>
              <a:defRPr sz="1654"/>
            </a:lvl3pPr>
            <a:lvl4pPr marL="945170" indent="0">
              <a:buNone/>
              <a:defRPr sz="1378"/>
            </a:lvl4pPr>
            <a:lvl5pPr marL="1260226" indent="0">
              <a:buNone/>
              <a:defRPr sz="1378"/>
            </a:lvl5pPr>
            <a:lvl6pPr marL="1575283" indent="0">
              <a:buNone/>
              <a:defRPr sz="1378"/>
            </a:lvl6pPr>
            <a:lvl7pPr marL="1890339" indent="0">
              <a:buNone/>
              <a:defRPr sz="1378"/>
            </a:lvl7pPr>
            <a:lvl8pPr marL="2205396" indent="0">
              <a:buNone/>
              <a:defRPr sz="1378"/>
            </a:lvl8pPr>
            <a:lvl9pPr marL="2520452" indent="0">
              <a:buNone/>
              <a:defRPr sz="1378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2537937"/>
            <a:ext cx="2032168" cy="4701842"/>
          </a:xfrm>
        </p:spPr>
        <p:txBody>
          <a:bodyPr/>
          <a:lstStyle>
            <a:lvl1pPr marL="0" indent="0">
              <a:buNone/>
              <a:defRPr sz="1103"/>
            </a:lvl1pPr>
            <a:lvl2pPr marL="315057" indent="0">
              <a:buNone/>
              <a:defRPr sz="965"/>
            </a:lvl2pPr>
            <a:lvl3pPr marL="630113" indent="0">
              <a:buNone/>
              <a:defRPr sz="827"/>
            </a:lvl3pPr>
            <a:lvl4pPr marL="945170" indent="0">
              <a:buNone/>
              <a:defRPr sz="689"/>
            </a:lvl4pPr>
            <a:lvl5pPr marL="1260226" indent="0">
              <a:buNone/>
              <a:defRPr sz="689"/>
            </a:lvl5pPr>
            <a:lvl6pPr marL="1575283" indent="0">
              <a:buNone/>
              <a:defRPr sz="689"/>
            </a:lvl6pPr>
            <a:lvl7pPr marL="1890339" indent="0">
              <a:buNone/>
              <a:defRPr sz="689"/>
            </a:lvl7pPr>
            <a:lvl8pPr marL="2205396" indent="0">
              <a:buNone/>
              <a:defRPr sz="689"/>
            </a:lvl8pPr>
            <a:lvl9pPr marL="2520452" indent="0">
              <a:buNone/>
              <a:defRPr sz="68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85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57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09003" y="450407"/>
            <a:ext cx="1358607" cy="71692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3180" y="450407"/>
            <a:ext cx="3997062" cy="71692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54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3179" y="450407"/>
            <a:ext cx="5434430" cy="1635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179" y="2252027"/>
            <a:ext cx="5434430" cy="5367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3180" y="7840973"/>
            <a:ext cx="1417677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DA0CC-84F5-40E9-9F25-07D4FDF5D734}" type="datetimeFigureOut">
              <a:rPr lang="pt-BR" smtClean="0"/>
              <a:pPr/>
              <a:t>16/08/2022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7136" y="7840973"/>
            <a:ext cx="2126516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9933" y="7840973"/>
            <a:ext cx="1417677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41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30113" rtl="0" eaLnBrk="1" latinLnBrk="0" hangingPunct="1">
        <a:lnSpc>
          <a:spcPct val="90000"/>
        </a:lnSpc>
        <a:spcBef>
          <a:spcPct val="0"/>
        </a:spcBef>
        <a:buNone/>
        <a:defRPr sz="30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7528" indent="-157528" algn="l" defTabSz="63011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1pPr>
      <a:lvl2pPr marL="472585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2pPr>
      <a:lvl3pPr marL="787641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102698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4pPr>
      <a:lvl5pPr marL="1417754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5pPr>
      <a:lvl6pPr marL="1732811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6pPr>
      <a:lvl7pPr marL="2047867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7pPr>
      <a:lvl8pPr marL="2362924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8pPr>
      <a:lvl9pPr marL="2677980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1pPr>
      <a:lvl2pPr marL="315057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2pPr>
      <a:lvl3pPr marL="630113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45170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4pPr>
      <a:lvl5pPr marL="1260226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5pPr>
      <a:lvl6pPr marL="1575283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6pPr>
      <a:lvl7pPr marL="1890339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7pPr>
      <a:lvl8pPr marL="2205396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8pPr>
      <a:lvl9pPr marL="2520452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m e mulher em pé posando para foto&#10;&#10;Descrição gerada automaticamente">
            <a:extLst>
              <a:ext uri="{FF2B5EF4-FFF2-40B4-BE49-F238E27FC236}">
                <a16:creationId xmlns:a16="http://schemas.microsoft.com/office/drawing/2014/main" id="{B27C7137-5BC9-0A78-71A1-558405DC29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2" r="23043" b="1"/>
          <a:stretch/>
        </p:blipFill>
        <p:spPr>
          <a:xfrm>
            <a:off x="20" y="11"/>
            <a:ext cx="6300767" cy="8459777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893076" y="5300834"/>
            <a:ext cx="3407711" cy="317963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51435" tIns="25718" rIns="51435" bIns="25718" rtlCol="0" anchor="t">
            <a:normAutofit/>
          </a:bodyPr>
          <a:lstStyle/>
          <a:p>
            <a:pPr algn="ctr">
              <a:spcAft>
                <a:spcPts val="563"/>
              </a:spcAft>
              <a:buClr>
                <a:schemeClr val="tx1"/>
              </a:buClr>
              <a:buSzPct val="100000"/>
            </a:pPr>
            <a:endParaRPr lang="en-US" sz="900" cap="all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1C9EFE4-DD47-2CB5-ED2F-6DED6502001E}"/>
              </a:ext>
            </a:extLst>
          </p:cNvPr>
          <p:cNvSpPr txBox="1"/>
          <p:nvPr/>
        </p:nvSpPr>
        <p:spPr>
          <a:xfrm>
            <a:off x="3337799" y="5404530"/>
            <a:ext cx="2654572" cy="1486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22">
              <a:lnSpc>
                <a:spcPct val="90000"/>
              </a:lnSpc>
              <a:spcBef>
                <a:spcPts val="998"/>
              </a:spcBef>
              <a:buSzPct val="100000"/>
              <a:defRPr/>
            </a:pPr>
            <a:r>
              <a:rPr lang="en-US" sz="4000" b="1" spc="301" dirty="0">
                <a:ln w="25400">
                  <a:solidFill>
                    <a:srgbClr val="FFFFFF"/>
                  </a:solidFill>
                </a:ln>
                <a:latin typeface="Zona Pro Black" panose="02010A03040002020004" pitchFamily="2" charset="0"/>
                <a:sym typeface="Helvetica"/>
              </a:rPr>
              <a:t>GUIA BELA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1579" y="7409550"/>
            <a:ext cx="1007013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F357F69-6C45-E5A6-48ED-9C8FCE5FB779}"/>
              </a:ext>
            </a:extLst>
          </p:cNvPr>
          <p:cNvSpPr txBox="1"/>
          <p:nvPr/>
        </p:nvSpPr>
        <p:spPr>
          <a:xfrm>
            <a:off x="3029259" y="6890565"/>
            <a:ext cx="32716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IDENTIDADE VERBAL DA</a:t>
            </a:r>
          </a:p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ASSISTENTE VIRTUAL AVON</a:t>
            </a:r>
            <a:endParaRPr lang="pt-BR" sz="14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  <a:p>
            <a:pPr algn="ctr"/>
            <a:endParaRPr lang="pt-BR" sz="1400" b="1" dirty="0"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AGO/2022</a:t>
            </a:r>
          </a:p>
        </p:txBody>
      </p:sp>
    </p:spTree>
    <p:extLst>
      <p:ext uri="{BB962C8B-B14F-4D97-AF65-F5344CB8AC3E}">
        <p14:creationId xmlns:p14="http://schemas.microsoft.com/office/powerpoint/2010/main" val="51552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1F02621-C631-C8C6-ED2E-1E821DB8000D}"/>
              </a:ext>
            </a:extLst>
          </p:cNvPr>
          <p:cNvSpPr txBox="1"/>
          <p:nvPr/>
        </p:nvSpPr>
        <p:spPr>
          <a:xfrm>
            <a:off x="237506" y="3698979"/>
            <a:ext cx="570015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Hoje, a Bela atua forma receptiva, quando acionada via </a:t>
            </a:r>
            <a:r>
              <a:rPr lang="pt-BR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whatsapp</a:t>
            </a: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, por intermédio de um </a:t>
            </a:r>
            <a:r>
              <a:rPr lang="pt-BR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bot</a:t>
            </a: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com menu de serviços, além de responder a algumas questões espontâneas das Representantes.</a:t>
            </a:r>
          </a:p>
          <a:p>
            <a:pPr marL="171461" indent="-171461">
              <a:buFont typeface="Wingdings" panose="05000000000000000000" pitchFamily="2" charset="2"/>
              <a:buChar char="ü"/>
            </a:pPr>
            <a:endParaRPr lang="pt-BR" sz="200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171461" indent="-171461">
              <a:buFont typeface="Wingdings" panose="05000000000000000000" pitchFamily="2" charset="2"/>
              <a:buChar char="ü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Ela também atende na Central de Atendimento (0800) via URA, com scripts pré-definidos. 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5BA0F2C8-FE2C-A6B1-6661-C91B75E0E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2" y="1289900"/>
            <a:ext cx="2123036" cy="207401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FC9312A-61C4-7E85-C665-EF00BF541B5F}"/>
              </a:ext>
            </a:extLst>
          </p:cNvPr>
          <p:cNvSpPr txBox="1"/>
          <p:nvPr/>
        </p:nvSpPr>
        <p:spPr>
          <a:xfrm>
            <a:off x="2517569" y="1481227"/>
            <a:ext cx="342009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Zona Pro" panose="02010A03040002020004" pitchFamily="50" charset="0"/>
                <a:ea typeface="Tahoma" charset="0"/>
                <a:cs typeface="Tahoma" charset="0"/>
              </a:rPr>
              <a:t>Bela é a Assistente Virtual da Avon. </a:t>
            </a:r>
            <a:r>
              <a:rPr lang="pt-BR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pt-BR" sz="1800" dirty="0">
                <a:latin typeface="Zona Pro" panose="02010A03040002020004" pitchFamily="50" charset="0"/>
                <a:ea typeface="Tahoma" charset="0"/>
                <a:cs typeface="Tahoma" charset="0"/>
              </a:rPr>
              <a:t>Ela é a Avon personificada e deve trazer em sua personalidade, visual e atitudes todos os princípios da marca.</a:t>
            </a:r>
          </a:p>
          <a:p>
            <a:endParaRPr lang="pt-BR" sz="180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231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0D880D-84CC-1DA4-9223-45B15F744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51" y="2325802"/>
            <a:ext cx="3858163" cy="295316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2A9DB5B-1874-BC67-F6EA-C0A15E0D0707}"/>
              </a:ext>
            </a:extLst>
          </p:cNvPr>
          <p:cNvSpPr txBox="1"/>
          <p:nvPr/>
        </p:nvSpPr>
        <p:spPr>
          <a:xfrm>
            <a:off x="472507" y="1274651"/>
            <a:ext cx="4643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1800" dirty="0">
                <a:latin typeface="Zona Pro" panose="02010A03040002020004" pitchFamily="50" charset="0"/>
                <a:ea typeface="Tahoma" charset="0"/>
                <a:cs typeface="Tahoma" charset="0"/>
              </a:rPr>
              <a:t>Este é o menu atual de serviços oferecidos pela Bela via </a:t>
            </a:r>
            <a:r>
              <a:rPr lang="pt-BR" sz="18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bot</a:t>
            </a:r>
            <a:r>
              <a:rPr lang="pt-BR" sz="1800" dirty="0">
                <a:latin typeface="Zona Pro" panose="02010A03040002020004" pitchFamily="50" charset="0"/>
                <a:ea typeface="Tahoma" charset="0"/>
                <a:cs typeface="Tahoma" charset="0"/>
              </a:rPr>
              <a:t> no </a:t>
            </a:r>
            <a:r>
              <a:rPr lang="pt-BR" sz="1800" dirty="0" err="1">
                <a:latin typeface="Zona Pro" panose="02010A03040002020004" pitchFamily="50" charset="0"/>
                <a:ea typeface="Tahoma" charset="0"/>
                <a:cs typeface="Tahoma" charset="0"/>
              </a:rPr>
              <a:t>whatsapp</a:t>
            </a:r>
            <a:r>
              <a:rPr lang="pt-BR" sz="1800" dirty="0">
                <a:latin typeface="Zona Pro" panose="02010A03040002020004" pitchFamily="50" charset="0"/>
                <a:ea typeface="Tahoma" charset="0"/>
                <a:cs typeface="Tahoma" charset="0"/>
              </a:rPr>
              <a:t>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4064E4-DB34-F1B1-DBC1-45E98BED13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3" t="10209"/>
          <a:stretch/>
        </p:blipFill>
        <p:spPr>
          <a:xfrm>
            <a:off x="744388" y="6126959"/>
            <a:ext cx="4812012" cy="118880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B3BFEA2-EE6B-8E1A-520E-495149C05E47}"/>
              </a:ext>
            </a:extLst>
          </p:cNvPr>
          <p:cNvSpPr txBox="1"/>
          <p:nvPr/>
        </p:nvSpPr>
        <p:spPr>
          <a:xfrm>
            <a:off x="472507" y="5518295"/>
            <a:ext cx="4812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dirty="0">
                <a:latin typeface="Zona Pro" panose="02010A03040002020004" pitchFamily="50" charset="0"/>
                <a:ea typeface="Tahoma" charset="0"/>
                <a:cs typeface="Tahoma" charset="0"/>
              </a:rPr>
              <a:t>Ao digitar 12, temos o sub menu:</a:t>
            </a:r>
            <a:endParaRPr lang="pt-BR" sz="180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41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0B7B7673-00CC-2993-2C05-AA8141BEAAE4}"/>
              </a:ext>
            </a:extLst>
          </p:cNvPr>
          <p:cNvSpPr txBox="1"/>
          <p:nvPr/>
        </p:nvSpPr>
        <p:spPr>
          <a:xfrm>
            <a:off x="250455" y="4812979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99" b="1" dirty="0">
                <a:solidFill>
                  <a:srgbClr val="D34293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ASSIM COMO A AVON: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C59EDF-5A1E-404D-B55D-8AEA5D8D6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00787" cy="4960182"/>
          </a:xfrm>
          <a:prstGeom prst="rect">
            <a:avLst/>
          </a:prstGeom>
          <a:solidFill>
            <a:srgbClr val="46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FEE0385D-4151-43AA-9C6B-0365E1031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6" y="232806"/>
            <a:ext cx="5770296" cy="450322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6" name="Picture 2" descr="Pessoas sentadas posando para foto&#10;&#10;Descrição gerada automaticamente">
            <a:extLst>
              <a:ext uri="{FF2B5EF4-FFF2-40B4-BE49-F238E27FC236}">
                <a16:creationId xmlns:a16="http://schemas.microsoft.com/office/drawing/2014/main" id="{4E1127F8-985D-A042-04AF-421B2C277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5" b="-1"/>
          <a:stretch/>
        </p:blipFill>
        <p:spPr>
          <a:xfrm>
            <a:off x="1099603" y="385767"/>
            <a:ext cx="4074042" cy="4198425"/>
          </a:xfrm>
          <a:prstGeom prst="rect">
            <a:avLst/>
          </a:prstGeom>
          <a:effectLst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6D984A2-6DB6-B053-E1A7-78154D42B15A}"/>
              </a:ext>
            </a:extLst>
          </p:cNvPr>
          <p:cNvSpPr txBox="1"/>
          <p:nvPr/>
        </p:nvSpPr>
        <p:spPr>
          <a:xfrm>
            <a:off x="250455" y="5550647"/>
            <a:ext cx="5770296" cy="181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Bela é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parceira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se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apropria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do que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está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sendo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dito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nas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ruas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;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Brinca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com memes,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músicas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gírias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das redes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sociais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desde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que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estejam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“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na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boca do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povo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”; 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Usa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abusa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do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charme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da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irreverência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;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Bela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deve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ser um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símbolo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diversidade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brasileira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818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362466"/>
            <a:ext cx="57120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Bela é uma profissional experiente, que complementa a renda familiar sendo, além de Assistente Virtual da Avon,  também uma Representante da Beleza.</a:t>
            </a:r>
          </a:p>
          <a:p>
            <a:endParaRPr lang="pt-BR" sz="2000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Ela  conhece os produtos Avon porque os consome, mantendo-se ativa não só pelos produtos que revende, mas abastecendo sua casa, seu guarda roupas e seu cantinho de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skin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care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 e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perfumagem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. </a:t>
            </a:r>
          </a:p>
          <a:p>
            <a:endParaRPr lang="pt-BR" sz="2000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Por isso, conhece como </a:t>
            </a: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ninguém a rotina </a:t>
            </a: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da Representante! 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5" y="1476017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 lnSpcReduction="100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O QUE MAIS SABEMOS DELA?</a:t>
            </a: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1928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9B280EE-D0F8-FE38-2849-D3700F30DCF8}"/>
              </a:ext>
            </a:extLst>
          </p:cNvPr>
          <p:cNvSpPr txBox="1"/>
          <p:nvPr/>
        </p:nvSpPr>
        <p:spPr>
          <a:xfrm>
            <a:off x="777513" y="1774382"/>
            <a:ext cx="4744513" cy="347928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defRPr>
            </a:lvl1pPr>
          </a:lstStyle>
          <a:p>
            <a:r>
              <a:rPr lang="pt-BR" sz="2001" dirty="0"/>
              <a:t>Bela é aquela amiga pra todas as horas, que coloca a Representante pra cima, mostrando que cada uma tem seu próprio brilho e potencial. </a:t>
            </a:r>
          </a:p>
          <a:p>
            <a:endParaRPr lang="pt-BR" sz="2001" dirty="0"/>
          </a:p>
          <a:p>
            <a:r>
              <a:rPr lang="pt-BR" sz="2001" dirty="0"/>
              <a:t>Sua fala é leve, alegre e sincera. </a:t>
            </a:r>
          </a:p>
          <a:p>
            <a:endParaRPr lang="pt-BR" sz="2001" dirty="0"/>
          </a:p>
          <a:p>
            <a:r>
              <a:rPr lang="pt-BR" sz="2001" dirty="0"/>
              <a:t>Ela inspira um novo olhar e motiva a Representante a ser sua melhor versão.</a:t>
            </a:r>
          </a:p>
        </p:txBody>
      </p:sp>
    </p:spTree>
    <p:extLst>
      <p:ext uri="{BB962C8B-B14F-4D97-AF65-F5344CB8AC3E}">
        <p14:creationId xmlns:p14="http://schemas.microsoft.com/office/powerpoint/2010/main" val="91469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816893" y="2458192"/>
            <a:ext cx="4372624" cy="4095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Os pilares da marca são também características primordiais nossa personagem e devem estar presentes em sua comunicação. 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Bela é: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Destemida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Inclusiva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Protagonista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Otimista</a:t>
            </a:r>
            <a:endParaRPr lang="en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816893" y="1508011"/>
            <a:ext cx="4667002" cy="553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OS PILARES DA MARCA 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55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A46975-4956-149F-4815-C8221FAC262E}"/>
              </a:ext>
            </a:extLst>
          </p:cNvPr>
          <p:cNvSpPr txBox="1"/>
          <p:nvPr/>
        </p:nvSpPr>
        <p:spPr>
          <a:xfrm>
            <a:off x="655090" y="2474839"/>
            <a:ext cx="5517017" cy="5892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Usando palavras e conceitos fortes;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Sendo confiante nas comunicações, sem ser arrogante;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Sem medo de tratar de temas difíceis como câncer de mama, violência doméstica, preconceitos e desigualdades, mas sempre 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 um lugar de respeito, 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escuta e luta pela inclusão.</a:t>
            </a:r>
          </a:p>
          <a:p>
            <a:pPr>
              <a:lnSpc>
                <a:spcPct val="150000"/>
              </a:lnSpc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Bela se posiciona.</a:t>
            </a:r>
            <a:endParaRPr lang="en-US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50000"/>
              </a:lnSpc>
            </a:pPr>
            <a:endParaRPr lang="pt-BR" sz="2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B50FB7-389A-125B-0C9B-C1A504483C25}"/>
              </a:ext>
            </a:extLst>
          </p:cNvPr>
          <p:cNvSpPr txBox="1"/>
          <p:nvPr/>
        </p:nvSpPr>
        <p:spPr>
          <a:xfrm>
            <a:off x="655090" y="1371001"/>
            <a:ext cx="4990607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COMO SE COMUNICAR DE FORMA DESTEMIDA?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44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737763"/>
            <a:ext cx="5427022" cy="4188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Com descrições acessíveis para pessoas deficientes visuais e auditivos nas comunicações;</a:t>
            </a:r>
          </a:p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Procurando não assumir que as pessoas pertencem a um gênero ou a outro nas comunicações, usando “você” e o  termo “as pessoas” ao invés de “eles” ou “elas”; </a:t>
            </a:r>
          </a:p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Sendo equilibrada nos conteúdos. Usando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emojis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diversos que contemplem diferentes tons de pele e tipos de cabelo.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COMO SE COMUNICAR DE FORMA INCLUSIVA?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17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362466"/>
            <a:ext cx="57120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Passando confiança e se posicionando;</a:t>
            </a:r>
          </a:p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Usando, sempre que possível, a primeira pessoa do singular para personificar a marca</a:t>
            </a:r>
          </a:p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Estimulando o protagonismo da Representante, destacando histórias reais de sucesso. </a:t>
            </a:r>
            <a:endParaRPr lang="en-US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5" y="1476017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 lnSpcReduction="100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COMO DEMONSTRAR O PROTAGONISMO DA BELA?</a:t>
            </a: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31272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467707"/>
            <a:ext cx="5427022" cy="4603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Reforçando a esperança real e a ideia de que todas as pessoas têm potencial de pra irem mais longe e de transformar o mundo;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Com palavras positivas e encorajadoras, sem juízo de valor; 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Encarando os pontos de melhoria de forma positiva. 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Encarando as dificuldades e limitações como desafios a serem superados;</a:t>
            </a:r>
          </a:p>
          <a:p>
            <a:pPr>
              <a:lnSpc>
                <a:spcPct val="150000"/>
              </a:lnSpc>
            </a:pPr>
            <a:endParaRPr lang="pt-BR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50000"/>
              </a:lnSpc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Bela tem total noção de que a realidade nem sempre é “bela”, porém, estende sua mão a cada uma de suas Representantes, sempre com uma palavra de apoio.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E O OTIMISMO?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1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816893" y="2458192"/>
            <a:ext cx="4372624" cy="3171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Como soam as mensagens da Bela?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Ao escrever ou falar, a Bela procura sempre parecer: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Simpática</a:t>
            </a: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Inspiradora</a:t>
            </a: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Ativista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816893" y="1508011"/>
            <a:ext cx="4667002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OS TONS</a:t>
            </a:r>
          </a:p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 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24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124466"/>
            <a:ext cx="571203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Use a primeira pessoa do singular (eu), mas se posicione também como um ouvinte. Use “a Avon”.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Fale da mesma forma que todos estão falando. Se aproprie da linguagem das ruas, das redes, mas de modo natural. Nunca force a barra.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Use o humor de forma pontual, com memes e expressões bem-humoradas para cativar o público. </a:t>
            </a:r>
          </a:p>
          <a:p>
            <a:pPr marL="342900" indent="-342900">
              <a:buFontTx/>
              <a:buChar char="-"/>
            </a:pPr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Resuma a mensagem em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conceitos-chave e transmita a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Mensagem de forma clara e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dinâmica. </a:t>
            </a:r>
          </a:p>
          <a:p>
            <a:pPr marL="342900" indent="-342900">
              <a:buFontTx/>
              <a:buChar char="-"/>
            </a:pPr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Palavras positivas também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não podem faltar. As pessoas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precisam sentir que estão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sendo acolhidas e valorizadas.</a:t>
            </a:r>
            <a:endParaRPr lang="en-US" sz="2000" kern="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4" y="1309523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D484B0-4A0C-12A2-27B2-20D388764E4F}"/>
              </a:ext>
            </a:extLst>
          </p:cNvPr>
          <p:cNvSpPr txBox="1"/>
          <p:nvPr/>
        </p:nvSpPr>
        <p:spPr>
          <a:xfrm>
            <a:off x="502320" y="1109060"/>
            <a:ext cx="5361565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COMO TRANSMITIR SIMPATIA?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5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238999"/>
            <a:ext cx="54270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Usando também a primeira pessoa do plural (nós) para criar um senso de comunidade e pertencimento.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Falar de forma confiante com palavras claras, positivas e sem juízo de valor.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Utilize o imperativo, porém com moderação. É sempre um convite e não uma ordem.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Use metáforas para tornar o discurso mais leve e inspirador.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COMO INSPIRAR?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80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318129" y="2066306"/>
            <a:ext cx="5664530" cy="510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Deixando claros os valores inegociáveis da marca, assim como seus objetivos e crenças;</a:t>
            </a:r>
          </a:p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 posicionando e se mostrando como uma verdadeira aliada nas lutas e causas abraçadas pela Avon como a luta contra o câncer de mama, violência doméstica e LGBTQIA+.</a:t>
            </a:r>
          </a:p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Respeitando os termos corretos para se dirigir aos diferentes grupos de pessoas e suas especificidades.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650638" y="1365507"/>
            <a:ext cx="4667002" cy="553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E O ATIVISMO?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68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A BELA TÁ ON: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2B67DB-0288-2872-F319-2FA0A915F2DB}"/>
              </a:ext>
            </a:extLst>
          </p:cNvPr>
          <p:cNvSpPr txBox="1"/>
          <p:nvPr/>
        </p:nvSpPr>
        <p:spPr>
          <a:xfrm>
            <a:off x="1223158" y="4000227"/>
            <a:ext cx="5177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NO BOT DO WHATSAPP</a:t>
            </a:r>
          </a:p>
        </p:txBody>
      </p:sp>
    </p:spTree>
    <p:extLst>
      <p:ext uri="{BB962C8B-B14F-4D97-AF65-F5344CB8AC3E}">
        <p14:creationId xmlns:p14="http://schemas.microsoft.com/office/powerpoint/2010/main" val="10230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1760518"/>
            <a:ext cx="5427022" cy="669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Bela está em 13 países além do Brasil e atende Representantes e Empresárias, embora a grande maioria dos acessos seja feito pelas Representantes.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Hoje, no BOT, são 14 serviços disponíveis, incluindo captura de Pedidos, Entrega da Caixa</a:t>
            </a:r>
            <a:r>
              <a:rPr lang="en-US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Limite e Pontos MMA;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Em maio/22 foram recebidos 700 pedidos via Bot. A média de contatos/mês é 400 mil contatos por mês, mas ela pode atender muito mais. 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O volume de satisfação é grande: 85% por mês;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Cobrança é o tema mais procurado. 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771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688770" y="2701340"/>
            <a:ext cx="508263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spc="102" dirty="0">
                <a:ln w="19050">
                  <a:noFill/>
                </a:ln>
                <a:solidFill>
                  <a:schemeClr val="bg1"/>
                </a:solidFill>
                <a:latin typeface="Zona Pro Black" panose="02010A03040002020004" pitchFamily="2" charset="0"/>
                <a:cs typeface="Calibri"/>
              </a:rPr>
              <a:t>O OBJETIVO DA BELA NO BOT É: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“OTIMIZAR A VIDA DA REPRESENTANTE,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PARA QUE ELA CONSIGA</a:t>
            </a:r>
          </a:p>
          <a:p>
            <a:pPr algn="ctr"/>
            <a:r>
              <a:rPr lang="pt-BR" sz="36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FAZER DINHEIRO COM A AVON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E FIQUE SATISFEITA, PERMANECENDO 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COM A MARCA.”</a:t>
            </a:r>
          </a:p>
          <a:p>
            <a:pPr algn="ctr"/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448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436903" y="2954245"/>
            <a:ext cx="57120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 Bela BOT atende muito mais pessoas do que o atendimento humano: praticamente o dobro.</a:t>
            </a:r>
          </a:p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 linguagem da Bela no 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bot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é humanizada e natural. Por isso, algumas Representantes acreditam que a Bela </a:t>
            </a:r>
          </a:p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é uma pessoa de verdade.</a:t>
            </a:r>
          </a:p>
          <a:p>
            <a:endParaRPr lang="en-US" sz="2000" kern="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4" y="1309523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D484B0-4A0C-12A2-27B2-20D388764E4F}"/>
              </a:ext>
            </a:extLst>
          </p:cNvPr>
          <p:cNvSpPr txBox="1"/>
          <p:nvPr/>
        </p:nvSpPr>
        <p:spPr>
          <a:xfrm>
            <a:off x="502320" y="1309523"/>
            <a:ext cx="5361565" cy="193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 DESAFIO DA BELA NO BOT É SE TORNAR AINDA MAIS HUMANA</a:t>
            </a:r>
          </a:p>
          <a:p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3BB8784-398A-85C0-6906-1C0F03B9FAA6}"/>
              </a:ext>
            </a:extLst>
          </p:cNvPr>
          <p:cNvSpPr txBox="1"/>
          <p:nvPr/>
        </p:nvSpPr>
        <p:spPr>
          <a:xfrm>
            <a:off x="436903" y="5666139"/>
            <a:ext cx="35352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 ideal é que, mesmo entendendo que a Bela é um BOT, a Representante tenha suas necessidades atendidas e seja ouvida, respeitada e acolhida. </a:t>
            </a:r>
          </a:p>
        </p:txBody>
      </p:sp>
    </p:spTree>
    <p:extLst>
      <p:ext uri="{BB962C8B-B14F-4D97-AF65-F5344CB8AC3E}">
        <p14:creationId xmlns:p14="http://schemas.microsoft.com/office/powerpoint/2010/main" val="1476778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EF08EB1-315A-D834-BA36-BBBE79727D1D}"/>
              </a:ext>
            </a:extLst>
          </p:cNvPr>
          <p:cNvSpPr txBox="1"/>
          <p:nvPr/>
        </p:nvSpPr>
        <p:spPr>
          <a:xfrm>
            <a:off x="498763" y="1166701"/>
            <a:ext cx="55814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Alguns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feedbacks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capturados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no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atendimento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do bot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podem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ilustrar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isso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:</a:t>
            </a:r>
            <a:endParaRPr lang="pt-BR" sz="3000" b="1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22C1F4-8CC9-0667-4473-2E1E224B10F6}"/>
              </a:ext>
            </a:extLst>
          </p:cNvPr>
          <p:cNvSpPr txBox="1"/>
          <p:nvPr/>
        </p:nvSpPr>
        <p:spPr>
          <a:xfrm>
            <a:off x="498763" y="3358032"/>
            <a:ext cx="530827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“Você é linda e eficiente. Deus abençoe seu trabalho.”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</a:t>
            </a:r>
            <a:r>
              <a:rPr lang="pt-BR" sz="2000" i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Vc</a:t>
            </a:r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 é ótima sempre responde rapidamente.”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“Bela você sempre sabe de tudo!!!! Não quero mais falar com a minha empresaria.”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“Bom final de semana Bela.”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“Bela, queria desejar um Feliz Dia das Mães para a sua mãe.”</a:t>
            </a:r>
            <a:endParaRPr lang="en-US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39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COMO A BELA INTERAGE NO BOT?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92629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2D55C58-7E1B-1FC2-4D1B-47A2934168C9}"/>
              </a:ext>
            </a:extLst>
          </p:cNvPr>
          <p:cNvSpPr txBox="1"/>
          <p:nvPr/>
        </p:nvSpPr>
        <p:spPr>
          <a:xfrm>
            <a:off x="760021" y="1367572"/>
            <a:ext cx="49163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Frases</a:t>
            </a:r>
            <a:r>
              <a:rPr lang="pt-BR" dirty="0"/>
              <a:t> </a:t>
            </a: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curtas auxiliam na compreensão das informações;</a:t>
            </a:r>
          </a:p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Simpatia no tom atrai a identificação com o público;</a:t>
            </a:r>
          </a:p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Objetividade, sempre.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70D973-93CF-AFFB-5E10-05432A991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77" y="3490754"/>
            <a:ext cx="4286234" cy="14782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3B4EC0-DEF7-1561-7C5F-F396B1A5D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394" y="5162097"/>
            <a:ext cx="4286234" cy="181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10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712521" y="1418804"/>
            <a:ext cx="5082638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“a gente” em vez de “nós”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“oi”, ou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oiê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”, ou ainda “e aí?” em vez de “olá!”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Demonstre os “sentimentos” e “desejos” da Bela nas frases: “Adoro”, “Quero”, “Amo”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Humanize: “Me conta”, “Que saudade!”, “Oi, sumida!”, “Vem cá”, “Tenho boas 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notícas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”, “Vou te contar uma novidade”.</a:t>
            </a:r>
          </a:p>
          <a:p>
            <a:pPr marL="0" indent="0">
              <a:buNone/>
            </a:pPr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Use “pra” sempre que possível, em vez de “para”</a:t>
            </a:r>
          </a:p>
          <a:p>
            <a:pPr marL="285764" indent="-285764">
              <a:buFontTx/>
              <a:buChar char="-"/>
            </a:pPr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 a “estou”: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querendo saber”,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do seu lado”,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aqui pra te ajudar”.</a:t>
            </a: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”</a:t>
            </a:r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33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443DD9A5-4D89-84D0-EB89-09CEFE1C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86" y="1451068"/>
            <a:ext cx="3313216" cy="589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1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A3D817-0362-4B89-6FE6-DEB032353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847" y="1211283"/>
            <a:ext cx="3580411" cy="63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5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F95C4981-FCF8-826F-EC16-A62CC0FB4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39" y="1092530"/>
            <a:ext cx="3688310" cy="655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34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, chat ou mensagem de texto&#10;&#10;Descrição gerada automaticamente">
            <a:extLst>
              <a:ext uri="{FF2B5EF4-FFF2-40B4-BE49-F238E27FC236}">
                <a16:creationId xmlns:a16="http://schemas.microsoft.com/office/drawing/2014/main" id="{28A1CB86-6651-7031-8A96-5C709E108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71" y="1163781"/>
            <a:ext cx="3789046" cy="67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6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A BELA TÁ ON: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2B67DB-0288-2872-F319-2FA0A915F2DB}"/>
              </a:ext>
            </a:extLst>
          </p:cNvPr>
          <p:cNvSpPr txBox="1"/>
          <p:nvPr/>
        </p:nvSpPr>
        <p:spPr>
          <a:xfrm>
            <a:off x="656575" y="4000227"/>
            <a:ext cx="5177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NA URA</a:t>
            </a:r>
          </a:p>
        </p:txBody>
      </p:sp>
    </p:spTree>
    <p:extLst>
      <p:ext uri="{BB962C8B-B14F-4D97-AF65-F5344CB8AC3E}">
        <p14:creationId xmlns:p14="http://schemas.microsoft.com/office/powerpoint/2010/main" val="992197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FDB752C-BF8C-D780-0628-20C0B6CE38D5}"/>
              </a:ext>
            </a:extLst>
          </p:cNvPr>
          <p:cNvSpPr txBox="1"/>
          <p:nvPr/>
        </p:nvSpPr>
        <p:spPr>
          <a:xfrm>
            <a:off x="508134" y="1540802"/>
            <a:ext cx="5284519" cy="5755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voz humana da Bela se ouve no atendimento da URA hoje. 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empresa responsável pelas gravações de áudio é a DNK.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voz da Bela foi escolhida pelos gerentes e todas as mensagens são gravadas com a mesma locutora.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Em geral, quando a ocasião que gera a necessidade do texto é operacional, quem redige os textos da Bela para a URA é o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Julio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Cesar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Bertuzzi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, de Canais Digitais. Quando uma área demanda algo, o texto costuma vir pronto.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691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QUAL O CAMINHO PARA CHEGAR À URA?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85650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C8C53EB-C288-A699-3EFC-D585BD4CFF0D}"/>
              </a:ext>
            </a:extLst>
          </p:cNvPr>
          <p:cNvSpPr txBox="1"/>
          <p:nvPr/>
        </p:nvSpPr>
        <p:spPr>
          <a:xfrm>
            <a:off x="508134" y="1540802"/>
            <a:ext cx="5284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4"/>
              </a:spcAft>
            </a:pPr>
            <a:r>
              <a:rPr lang="pt-BR" kern="0" dirty="0">
                <a:latin typeface="Zona Pro" panose="02010A03040002020004" pitchFamily="50" charset="0"/>
                <a:ea typeface="Tahoma" charset="0"/>
                <a:cs typeface="Tahoma" charset="0"/>
              </a:rPr>
              <a:t>- Ao ligarmos na Central de Atendimento: (0800) pelo celular, abre-se uma tela:</a:t>
            </a:r>
            <a:endParaRPr lang="pt-BR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pic>
        <p:nvPicPr>
          <p:cNvPr id="4" name="Imagem 3" descr="Interface gráfica do usuário, Aplicativo, Site, Teams&#10;&#10;Descrição gerada automaticamente">
            <a:extLst>
              <a:ext uri="{FF2B5EF4-FFF2-40B4-BE49-F238E27FC236}">
                <a16:creationId xmlns:a16="http://schemas.microsoft.com/office/drawing/2014/main" id="{3F676C72-3414-BBD4-CDD7-6B011E3B8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" t="30780" r="-2076" b="-30780"/>
          <a:stretch/>
        </p:blipFill>
        <p:spPr>
          <a:xfrm>
            <a:off x="2758687" y="2405141"/>
            <a:ext cx="1854209" cy="4120464"/>
          </a:xfrm>
          <a:prstGeom prst="rect">
            <a:avLst/>
          </a:prstGeom>
        </p:spPr>
      </p:pic>
      <p:pic>
        <p:nvPicPr>
          <p:cNvPr id="6" name="Imagem 5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46E68434-7420-401E-8928-947CD4A1E3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8"/>
          <a:stretch/>
        </p:blipFill>
        <p:spPr>
          <a:xfrm>
            <a:off x="3567081" y="4723399"/>
            <a:ext cx="2091630" cy="3098514"/>
          </a:xfrm>
          <a:prstGeom prst="rect">
            <a:avLst/>
          </a:prstGeom>
        </p:spPr>
      </p:pic>
      <p:pic>
        <p:nvPicPr>
          <p:cNvPr id="10" name="Imagem 9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AD240EB-B38C-BCEA-0627-0C06BE00D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2" y="2405141"/>
            <a:ext cx="1854209" cy="412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43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4">
            <a:extLst>
              <a:ext uri="{FF2B5EF4-FFF2-40B4-BE49-F238E27FC236}">
                <a16:creationId xmlns:a16="http://schemas.microsoft.com/office/drawing/2014/main" id="{948F33FC-40E1-960E-704E-7A7D977CF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73" y="718651"/>
            <a:ext cx="6060841" cy="361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5">
            <a:extLst>
              <a:ext uri="{FF2B5EF4-FFF2-40B4-BE49-F238E27FC236}">
                <a16:creationId xmlns:a16="http://schemas.microsoft.com/office/drawing/2014/main" id="{80F52809-54D7-F766-7FFC-6D4A4BC3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26" y="4429497"/>
            <a:ext cx="5726333" cy="375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253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712521" y="1418804"/>
            <a:ext cx="5082638" cy="4859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Podemos propor melhorias para os textos da Bela na URA?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pPr>
              <a:lnSpc>
                <a:spcPct val="107000"/>
              </a:lnSpc>
              <a:spcAft>
                <a:spcPts val="804"/>
              </a:spcAft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Sim! As mesmas recomendações do BOT podem melhorar e simplificar o atendimento da BELA na URA.</a:t>
            </a:r>
          </a:p>
          <a:p>
            <a:pPr>
              <a:lnSpc>
                <a:spcPct val="107000"/>
              </a:lnSpc>
              <a:spcAft>
                <a:spcPts val="804"/>
              </a:spcAft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07000"/>
              </a:lnSpc>
              <a:spcAft>
                <a:spcPts val="804"/>
              </a:spcAft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Estamos aguardando os scripts para revisitar todos os textos e adequá-los, seguindo as mesmas diretrizes.</a:t>
            </a:r>
            <a:endParaRPr lang="en-US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”</a:t>
            </a:r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735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05A64A5-5919-42F0-D5EB-06E03D8AD7B0}"/>
              </a:ext>
            </a:extLst>
          </p:cNvPr>
          <p:cNvSpPr txBox="1"/>
          <p:nvPr/>
        </p:nvSpPr>
        <p:spPr>
          <a:xfrm flipH="1">
            <a:off x="668124" y="1798064"/>
            <a:ext cx="5156372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Sugestões de Melhoria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Ex.: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Entendi! Agora digite 1 para saber se pode </a:t>
            </a:r>
            <a:r>
              <a:rPr lang="pt-BR" dirty="0" err="1">
                <a:solidFill>
                  <a:schemeClr val="bg1"/>
                </a:solidFill>
                <a:latin typeface="Zona Pro" panose="02010A03040002020004" pitchFamily="50" charset="0"/>
              </a:rPr>
              <a:t>faturare</a:t>
            </a: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 2 caso queira passar um novo Pedido.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2</a:t>
            </a: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Existem 3 formas de passar um Pedido: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Pelo site avon.com.br na sua área exclusiva;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Pelo APP Nossa Avon. Para baixar, entre na Play Store  do seu celular;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 pelo </a:t>
            </a:r>
            <a:r>
              <a:rPr lang="pt-BR" dirty="0" err="1">
                <a:solidFill>
                  <a:schemeClr val="bg1"/>
                </a:solidFill>
                <a:latin typeface="Zona Pro" panose="02010A03040002020004" pitchFamily="50" charset="0"/>
              </a:rPr>
              <a:t>whatsapp</a:t>
            </a: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. Anote o número da Bela: (11) 11 94153-6754.  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Caso queira voltar ao menu inicial, digite 9.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851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718048" y="3425432"/>
            <a:ext cx="4987637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32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TERMOS E NOMENCLATURAS</a:t>
            </a:r>
            <a:endParaRPr lang="en-BR" sz="32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93886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AF6AF5B-5B9D-E3E7-7501-CB64F3BEC91E}"/>
              </a:ext>
            </a:extLst>
          </p:cNvPr>
          <p:cNvSpPr txBox="1"/>
          <p:nvPr/>
        </p:nvSpPr>
        <p:spPr>
          <a:xfrm>
            <a:off x="696306" y="1631032"/>
            <a:ext cx="490817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“AVONÊS” (palavras iniciadas com Caixa Alta):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endParaRPr lang="pt-BR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Bônus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Caixa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Campanha: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usar sempre com inicial maiúscula. Podemos usar a sigla também, com as fontes em caixa alta. Ex.: CP08/22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Empresária da Beleza Avon </a:t>
            </a:r>
            <a:r>
              <a:rPr lang="pt-BR" sz="1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 apenas Empresária</a:t>
            </a:r>
            <a:endParaRPr lang="pt-BR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Equipe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Kit: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não usar a palavra “kit” quando referente a Presentes Avon. Usar apenas Presentes. Os Kits são promocionais apenas, packs de produtos diversos em oferta.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Representante da Beleza Avon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ou apenas Representante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Rede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Pedido: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usar sempre com inicial maiúscula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Presentes Avon 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 apenas Presentes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b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</a:b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678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1669</Words>
  <Application>Microsoft Office PowerPoint</Application>
  <PresentationFormat>Personalizar</PresentationFormat>
  <Paragraphs>184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6" baseType="lpstr">
      <vt:lpstr>WordVisiCarriageReturn_MSFontService</vt:lpstr>
      <vt:lpstr>Arial</vt:lpstr>
      <vt:lpstr>Calibri</vt:lpstr>
      <vt:lpstr>Calibri Light</vt:lpstr>
      <vt:lpstr>Segoe UI</vt:lpstr>
      <vt:lpstr>Wingdings</vt:lpstr>
      <vt:lpstr>Zona Pro</vt:lpstr>
      <vt:lpstr>Zona Pro Black</vt:lpstr>
      <vt:lpstr>Zona Pro 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Polyane Nunes</dc:creator>
  <cp:lastModifiedBy>RENATA CRISTINA GERVATAUSKAS</cp:lastModifiedBy>
  <cp:revision>74</cp:revision>
  <dcterms:created xsi:type="dcterms:W3CDTF">2020-09-10T11:27:44Z</dcterms:created>
  <dcterms:modified xsi:type="dcterms:W3CDTF">2022-08-18T17:28:55Z</dcterms:modified>
</cp:coreProperties>
</file>