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3B_F7DB5F8D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  <p:sldMasterId id="2147483703" r:id="rId2"/>
  </p:sldMasterIdLst>
  <p:notesMasterIdLst>
    <p:notesMasterId r:id="rId19"/>
  </p:notesMasterIdLst>
  <p:sldIdLst>
    <p:sldId id="256" r:id="rId3"/>
    <p:sldId id="2134804010" r:id="rId4"/>
    <p:sldId id="2134804011" r:id="rId5"/>
    <p:sldId id="2134804012" r:id="rId6"/>
    <p:sldId id="261" r:id="rId7"/>
    <p:sldId id="2134804008" r:id="rId8"/>
    <p:sldId id="276" r:id="rId9"/>
    <p:sldId id="315" r:id="rId10"/>
    <p:sldId id="263" r:id="rId11"/>
    <p:sldId id="313" r:id="rId12"/>
    <p:sldId id="265" r:id="rId13"/>
    <p:sldId id="262" r:id="rId14"/>
    <p:sldId id="2134804013" r:id="rId15"/>
    <p:sldId id="2134804014" r:id="rId16"/>
    <p:sldId id="318" r:id="rId17"/>
    <p:sldId id="314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Montserrat Medium" panose="00000600000000000000" pitchFamily="2" charset="0"/>
      <p:regular r:id="rId28"/>
      <p:italic r:id="rId29"/>
    </p:embeddedFont>
    <p:embeddedFont>
      <p:font typeface="Palanquin SemiBold" panose="020B0004020203020204" pitchFamily="34" charset="0"/>
      <p:regular r:id="rId30"/>
      <p:bold r:id="rId31"/>
    </p:embeddedFont>
    <p:embeddedFont>
      <p:font typeface="Playfair Display" panose="00000500000000000000" pitchFamily="2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  <p:embeddedFont>
      <p:font typeface="Zona Pro" panose="02010A03040002020004" pitchFamily="50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DBFC14-F263-5043-CDD7-D04475766815}" name="Klebs Rodrigues" initials="KR" userId="3f782e25a19de63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85430B-7990-424F-8848-9A87F30F4172}">
  <a:tblStyle styleId="{0F85430B-7990-424F-8848-9A87F30F41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3" autoAdjust="0"/>
    <p:restoredTop sz="85562"/>
  </p:normalViewPr>
  <p:slideViewPr>
    <p:cSldViewPr snapToGrid="0">
      <p:cViewPr varScale="1">
        <p:scale>
          <a:sx n="81" d="100"/>
          <a:sy n="81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font" Target="fonts/font28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0.fntdata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font" Target="fonts/font2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font" Target="fonts/font25.fntdata"/><Relationship Id="rId52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font" Target="fonts/font27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modernComment_13B_F7DB5F8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81BB2D1-78A1-8F4E-A26F-56CFBB50F50B}" authorId="{76DBFC14-F263-5043-CDD7-D04475766815}" created="2022-10-07T00:34:11.70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58349197" sldId="315"/>
      <ac:spMk id="34" creationId="{20521552-57F5-4ED6-AB81-236EADAB3B98}"/>
    </ac:deMkLst>
    <p188:txBody>
      <a:bodyPr/>
      <a:lstStyle/>
      <a:p>
        <a:r>
          <a:rPr lang="pt-BR"/>
          <a:t>Webnario é relevante?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9a36df63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9a36df63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Numeros</a:t>
            </a:r>
            <a:r>
              <a:rPr lang="pt-BR" dirty="0"/>
              <a:t> precisam gritar na apresentação.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4215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97b0c871f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97b0c871f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2020 pelo </a:t>
            </a:r>
            <a:r>
              <a:rPr lang="pt-BR" sz="11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Instituto Avon e Accor,</a:t>
            </a:r>
            <a:r>
              <a:rPr lang="pt-BR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em resposta à escalada da violência contra mulheres e meninas durante a pandemia, o Fundo propõe novas formas de colaboração e atuação entre governo, empresas e sociedade civil ao apoiar serviços públicos de abrigamento e proteção e oferecer suporte psicológico e jurídico, além de auxílio alimentação às mulheres em situação de violência, ajudando-as a recomeçar e reescrever suas histórias.</a:t>
            </a:r>
            <a:endParaRPr lang="en-US" sz="1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Gabriella Spinola da as boas vindas e apresenta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Renata Rodovalho do Instituto Avon  (pegar </a:t>
            </a:r>
            <a:r>
              <a:rPr lang="pt-B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cv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Renata)</a:t>
            </a: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19294-5518-4408-9270-ACC35A3E22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732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5e0f777a9_0_2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a5e0f777a9_0_2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7b0c871f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7b0c871f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5393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7b0c871f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7b0c871f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a5e0f777a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a5e0f777a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730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97b0c871f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97b0c871f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a5e0f777a9_0_4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a5e0f777a9_0_4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005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a5e0f777a9_0_4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a5e0f777a9_0_4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005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flipH="1">
            <a:off x="1098950" y="1393575"/>
            <a:ext cx="3258600" cy="19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3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98950" y="3273479"/>
            <a:ext cx="2274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33687" y="0"/>
            <a:ext cx="1499875" cy="1607950"/>
            <a:chOff x="-33687" y="113450"/>
            <a:chExt cx="1499875" cy="1607950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-33687" y="113450"/>
              <a:ext cx="1002000" cy="1607950"/>
            </a:xfrm>
            <a:custGeom>
              <a:avLst/>
              <a:gdLst/>
              <a:ahLst/>
              <a:cxnLst/>
              <a:rect l="l" t="t" r="r" b="b"/>
              <a:pathLst>
                <a:path w="40080" h="64318" extrusionOk="0">
                  <a:moveTo>
                    <a:pt x="38384" y="1"/>
                  </a:moveTo>
                  <a:cubicBezTo>
                    <a:pt x="35907" y="1"/>
                    <a:pt x="31554" y="296"/>
                    <a:pt x="31201" y="321"/>
                  </a:cubicBezTo>
                  <a:cubicBezTo>
                    <a:pt x="24833" y="1064"/>
                    <a:pt x="18537" y="3187"/>
                    <a:pt x="13337" y="7042"/>
                  </a:cubicBezTo>
                  <a:cubicBezTo>
                    <a:pt x="10648" y="9059"/>
                    <a:pt x="8278" y="11499"/>
                    <a:pt x="6368" y="14294"/>
                  </a:cubicBezTo>
                  <a:cubicBezTo>
                    <a:pt x="8597" y="15284"/>
                    <a:pt x="10578" y="16735"/>
                    <a:pt x="12205" y="18574"/>
                  </a:cubicBezTo>
                  <a:cubicBezTo>
                    <a:pt x="15884" y="22854"/>
                    <a:pt x="11922" y="29682"/>
                    <a:pt x="8385" y="32653"/>
                  </a:cubicBezTo>
                  <a:cubicBezTo>
                    <a:pt x="5944" y="34705"/>
                    <a:pt x="3078" y="36226"/>
                    <a:pt x="1" y="37110"/>
                  </a:cubicBezTo>
                  <a:cubicBezTo>
                    <a:pt x="107" y="41709"/>
                    <a:pt x="1239" y="46272"/>
                    <a:pt x="3220" y="50411"/>
                  </a:cubicBezTo>
                  <a:cubicBezTo>
                    <a:pt x="11285" y="52321"/>
                    <a:pt x="18714" y="56283"/>
                    <a:pt x="24020" y="63004"/>
                  </a:cubicBezTo>
                  <a:cubicBezTo>
                    <a:pt x="24338" y="63428"/>
                    <a:pt x="24657" y="63853"/>
                    <a:pt x="24939" y="64277"/>
                  </a:cubicBezTo>
                  <a:cubicBezTo>
                    <a:pt x="25522" y="64305"/>
                    <a:pt x="26105" y="64318"/>
                    <a:pt x="26686" y="64318"/>
                  </a:cubicBezTo>
                  <a:cubicBezTo>
                    <a:pt x="28331" y="64318"/>
                    <a:pt x="29970" y="64212"/>
                    <a:pt x="31590" y="64029"/>
                  </a:cubicBezTo>
                  <a:cubicBezTo>
                    <a:pt x="32439" y="63923"/>
                    <a:pt x="40080" y="62862"/>
                    <a:pt x="40080" y="62261"/>
                  </a:cubicBezTo>
                  <a:lnTo>
                    <a:pt x="40080" y="180"/>
                  </a:lnTo>
                  <a:cubicBezTo>
                    <a:pt x="40069" y="48"/>
                    <a:pt x="39378" y="1"/>
                    <a:pt x="38384" y="1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344813" y="1374575"/>
              <a:ext cx="543025" cy="345825"/>
            </a:xfrm>
            <a:custGeom>
              <a:avLst/>
              <a:gdLst/>
              <a:ahLst/>
              <a:cxnLst/>
              <a:rect l="l" t="t" r="r" b="b"/>
              <a:pathLst>
                <a:path w="21721" h="13833" extrusionOk="0">
                  <a:moveTo>
                    <a:pt x="1" y="1"/>
                  </a:moveTo>
                  <a:cubicBezTo>
                    <a:pt x="2159" y="4352"/>
                    <a:pt x="5519" y="7995"/>
                    <a:pt x="9729" y="10472"/>
                  </a:cubicBezTo>
                  <a:cubicBezTo>
                    <a:pt x="13125" y="12382"/>
                    <a:pt x="16945" y="13549"/>
                    <a:pt x="20872" y="13797"/>
                  </a:cubicBezTo>
                  <a:lnTo>
                    <a:pt x="21720" y="13832"/>
                  </a:lnTo>
                  <a:cubicBezTo>
                    <a:pt x="21438" y="13408"/>
                    <a:pt x="21119" y="12983"/>
                    <a:pt x="20801" y="12594"/>
                  </a:cubicBezTo>
                  <a:cubicBezTo>
                    <a:pt x="15495" y="5873"/>
                    <a:pt x="8066" y="1911"/>
                    <a:pt x="1" y="1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809088" y="420675"/>
              <a:ext cx="657100" cy="644925"/>
            </a:xfrm>
            <a:custGeom>
              <a:avLst/>
              <a:gdLst/>
              <a:ahLst/>
              <a:cxnLst/>
              <a:rect l="l" t="t" r="r" b="b"/>
              <a:pathLst>
                <a:path w="26284" h="25797" extrusionOk="0">
                  <a:moveTo>
                    <a:pt x="16555" y="0"/>
                  </a:moveTo>
                  <a:cubicBezTo>
                    <a:pt x="14261" y="0"/>
                    <a:pt x="11956" y="260"/>
                    <a:pt x="9728" y="802"/>
                  </a:cubicBezTo>
                  <a:cubicBezTo>
                    <a:pt x="6863" y="1510"/>
                    <a:pt x="4811" y="3349"/>
                    <a:pt x="3219" y="5861"/>
                  </a:cubicBezTo>
                  <a:cubicBezTo>
                    <a:pt x="2618" y="6851"/>
                    <a:pt x="2088" y="7948"/>
                    <a:pt x="1698" y="9080"/>
                  </a:cubicBezTo>
                  <a:cubicBezTo>
                    <a:pt x="0" y="14067"/>
                    <a:pt x="1026" y="20965"/>
                    <a:pt x="5837" y="24007"/>
                  </a:cubicBezTo>
                  <a:cubicBezTo>
                    <a:pt x="7927" y="25325"/>
                    <a:pt x="10601" y="25796"/>
                    <a:pt x="13221" y="25796"/>
                  </a:cubicBezTo>
                  <a:cubicBezTo>
                    <a:pt x="14681" y="25796"/>
                    <a:pt x="16124" y="25650"/>
                    <a:pt x="17440" y="25422"/>
                  </a:cubicBezTo>
                  <a:cubicBezTo>
                    <a:pt x="18253" y="25281"/>
                    <a:pt x="19102" y="25104"/>
                    <a:pt x="19881" y="24856"/>
                  </a:cubicBezTo>
                  <a:cubicBezTo>
                    <a:pt x="19668" y="18772"/>
                    <a:pt x="20871" y="12723"/>
                    <a:pt x="23383" y="7170"/>
                  </a:cubicBezTo>
                  <a:cubicBezTo>
                    <a:pt x="24196" y="5365"/>
                    <a:pt x="25151" y="3632"/>
                    <a:pt x="26283" y="2005"/>
                  </a:cubicBezTo>
                  <a:cubicBezTo>
                    <a:pt x="24798" y="1333"/>
                    <a:pt x="23241" y="838"/>
                    <a:pt x="21649" y="519"/>
                  </a:cubicBezTo>
                  <a:cubicBezTo>
                    <a:pt x="20376" y="236"/>
                    <a:pt x="19067" y="95"/>
                    <a:pt x="17758" y="24"/>
                  </a:cubicBezTo>
                  <a:cubicBezTo>
                    <a:pt x="17358" y="8"/>
                    <a:pt x="16957" y="0"/>
                    <a:pt x="16555" y="0"/>
                  </a:cubicBezTo>
                  <a:close/>
                </a:path>
              </a:pathLst>
            </a:custGeom>
            <a:solidFill>
              <a:srgbClr val="303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 flipH="1">
            <a:off x="7856046" y="-399025"/>
            <a:ext cx="1530279" cy="1554808"/>
            <a:chOff x="-4" y="3974850"/>
            <a:chExt cx="1530279" cy="1554808"/>
          </a:xfrm>
        </p:grpSpPr>
        <p:sp>
          <p:nvSpPr>
            <p:cNvPr id="16" name="Google Shape;16;p2"/>
            <p:cNvSpPr/>
            <p:nvPr/>
          </p:nvSpPr>
          <p:spPr>
            <a:xfrm flipH="1">
              <a:off x="-4" y="3974850"/>
              <a:ext cx="1530279" cy="1554808"/>
            </a:xfrm>
            <a:custGeom>
              <a:avLst/>
              <a:gdLst/>
              <a:ahLst/>
              <a:cxnLst/>
              <a:rect l="l" t="t" r="r" b="b"/>
              <a:pathLst>
                <a:path w="35374" h="35941" extrusionOk="0">
                  <a:moveTo>
                    <a:pt x="0" y="0"/>
                  </a:moveTo>
                  <a:lnTo>
                    <a:pt x="0" y="35940"/>
                  </a:lnTo>
                  <a:lnTo>
                    <a:pt x="35374" y="35940"/>
                  </a:lnTo>
                  <a:cubicBezTo>
                    <a:pt x="35162" y="32898"/>
                    <a:pt x="34490" y="29856"/>
                    <a:pt x="33393" y="26991"/>
                  </a:cubicBezTo>
                  <a:lnTo>
                    <a:pt x="13018" y="26991"/>
                  </a:lnTo>
                  <a:cubicBezTo>
                    <a:pt x="12558" y="26991"/>
                    <a:pt x="13654" y="22109"/>
                    <a:pt x="13831" y="21614"/>
                  </a:cubicBezTo>
                  <a:cubicBezTo>
                    <a:pt x="14468" y="19810"/>
                    <a:pt x="15635" y="18218"/>
                    <a:pt x="17156" y="17015"/>
                  </a:cubicBezTo>
                  <a:cubicBezTo>
                    <a:pt x="18733" y="15867"/>
                    <a:pt x="20331" y="15543"/>
                    <a:pt x="21991" y="15543"/>
                  </a:cubicBezTo>
                  <a:cubicBezTo>
                    <a:pt x="23349" y="15543"/>
                    <a:pt x="24748" y="15759"/>
                    <a:pt x="26212" y="15919"/>
                  </a:cubicBezTo>
                  <a:cubicBezTo>
                    <a:pt x="26530" y="15954"/>
                    <a:pt x="26884" y="15989"/>
                    <a:pt x="27238" y="16025"/>
                  </a:cubicBezTo>
                  <a:cubicBezTo>
                    <a:pt x="25823" y="14150"/>
                    <a:pt x="24267" y="12417"/>
                    <a:pt x="22569" y="10825"/>
                  </a:cubicBezTo>
                  <a:cubicBezTo>
                    <a:pt x="21330" y="9693"/>
                    <a:pt x="19986" y="8667"/>
                    <a:pt x="18571" y="7712"/>
                  </a:cubicBezTo>
                  <a:cubicBezTo>
                    <a:pt x="16697" y="9127"/>
                    <a:pt x="14786" y="10436"/>
                    <a:pt x="12911" y="11603"/>
                  </a:cubicBezTo>
                  <a:cubicBezTo>
                    <a:pt x="12525" y="11861"/>
                    <a:pt x="5555" y="15351"/>
                    <a:pt x="4324" y="15351"/>
                  </a:cubicBezTo>
                  <a:cubicBezTo>
                    <a:pt x="4204" y="15351"/>
                    <a:pt x="4139" y="15318"/>
                    <a:pt x="4139" y="15246"/>
                  </a:cubicBezTo>
                  <a:lnTo>
                    <a:pt x="4139" y="1168"/>
                  </a:lnTo>
                  <a:cubicBezTo>
                    <a:pt x="2759" y="708"/>
                    <a:pt x="1380" y="354"/>
                    <a:pt x="0" y="0"/>
                  </a:cubicBezTo>
                  <a:close/>
                </a:path>
              </a:pathLst>
            </a:custGeom>
            <a:solidFill>
              <a:srgbClr val="FFA8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725339" y="4016162"/>
              <a:ext cx="647343" cy="633283"/>
            </a:xfrm>
            <a:custGeom>
              <a:avLst/>
              <a:gdLst/>
              <a:ahLst/>
              <a:cxnLst/>
              <a:rect l="l" t="t" r="r" b="b"/>
              <a:pathLst>
                <a:path w="14964" h="14639" extrusionOk="0">
                  <a:moveTo>
                    <a:pt x="1" y="0"/>
                  </a:moveTo>
                  <a:lnTo>
                    <a:pt x="1" y="14539"/>
                  </a:lnTo>
                  <a:cubicBezTo>
                    <a:pt x="1" y="14607"/>
                    <a:pt x="63" y="14639"/>
                    <a:pt x="178" y="14639"/>
                  </a:cubicBezTo>
                  <a:cubicBezTo>
                    <a:pt x="1427" y="14639"/>
                    <a:pt x="8883" y="10907"/>
                    <a:pt x="9304" y="10648"/>
                  </a:cubicBezTo>
                  <a:cubicBezTo>
                    <a:pt x="11179" y="9481"/>
                    <a:pt x="13054" y="8172"/>
                    <a:pt x="14964" y="6757"/>
                  </a:cubicBezTo>
                  <a:cubicBezTo>
                    <a:pt x="10577" y="3785"/>
                    <a:pt x="5094" y="1557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85704" y="4647702"/>
              <a:ext cx="901365" cy="494765"/>
            </a:xfrm>
            <a:custGeom>
              <a:avLst/>
              <a:gdLst/>
              <a:ahLst/>
              <a:cxnLst/>
              <a:rect l="l" t="t" r="r" b="b"/>
              <a:pathLst>
                <a:path w="20836" h="11437" extrusionOk="0">
                  <a:moveTo>
                    <a:pt x="9485" y="1"/>
                  </a:moveTo>
                  <a:cubicBezTo>
                    <a:pt x="7802" y="1"/>
                    <a:pt x="6190" y="322"/>
                    <a:pt x="4599" y="1461"/>
                  </a:cubicBezTo>
                  <a:cubicBezTo>
                    <a:pt x="3078" y="2664"/>
                    <a:pt x="1911" y="4256"/>
                    <a:pt x="1274" y="6060"/>
                  </a:cubicBezTo>
                  <a:cubicBezTo>
                    <a:pt x="1097" y="6555"/>
                    <a:pt x="1" y="11437"/>
                    <a:pt x="461" y="11437"/>
                  </a:cubicBezTo>
                  <a:lnTo>
                    <a:pt x="20836" y="11437"/>
                  </a:lnTo>
                  <a:cubicBezTo>
                    <a:pt x="19315" y="7510"/>
                    <a:pt x="17263" y="3831"/>
                    <a:pt x="14716" y="471"/>
                  </a:cubicBezTo>
                  <a:cubicBezTo>
                    <a:pt x="14363" y="435"/>
                    <a:pt x="14009" y="400"/>
                    <a:pt x="13690" y="365"/>
                  </a:cubicBezTo>
                  <a:cubicBezTo>
                    <a:pt x="12227" y="207"/>
                    <a:pt x="10833" y="1"/>
                    <a:pt x="9485" y="1"/>
                  </a:cubicBezTo>
                  <a:close/>
                </a:path>
              </a:pathLst>
            </a:custGeom>
            <a:solidFill>
              <a:srgbClr val="303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716250" y="543200"/>
            <a:ext cx="7360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1"/>
          </p:nvPr>
        </p:nvSpPr>
        <p:spPr>
          <a:xfrm>
            <a:off x="716250" y="1304825"/>
            <a:ext cx="7711500" cy="32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rabicPeriod"/>
              <a:defRPr sz="1200"/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lphaLcPeriod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romanLcPeriod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rabicPeriod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lphaLcPeriod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romanLcPeriod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rabicPeriod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Montserrat Medium"/>
              <a:buAutoNum type="alphaLcPeriod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212121"/>
              </a:buClr>
              <a:buSzPts val="1200"/>
              <a:buFont typeface="Montserrat Medium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/>
          <p:nvPr/>
        </p:nvSpPr>
        <p:spPr>
          <a:xfrm rot="5400000">
            <a:off x="8019700" y="353513"/>
            <a:ext cx="1493675" cy="754900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 rot="5400000">
            <a:off x="8804375" y="1237238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716250" y="539496"/>
            <a:ext cx="2661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ubTitle" idx="1"/>
          </p:nvPr>
        </p:nvSpPr>
        <p:spPr>
          <a:xfrm>
            <a:off x="4687050" y="1371600"/>
            <a:ext cx="2661900" cy="30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7377050" y="4537325"/>
            <a:ext cx="1590075" cy="630850"/>
          </a:xfrm>
          <a:custGeom>
            <a:avLst/>
            <a:gdLst/>
            <a:ahLst/>
            <a:cxnLst/>
            <a:rect l="l" t="t" r="r" b="b"/>
            <a:pathLst>
              <a:path w="63603" h="25234" extrusionOk="0">
                <a:moveTo>
                  <a:pt x="34152" y="0"/>
                </a:moveTo>
                <a:cubicBezTo>
                  <a:pt x="11142" y="0"/>
                  <a:pt x="0" y="25234"/>
                  <a:pt x="0" y="25234"/>
                </a:cubicBezTo>
                <a:lnTo>
                  <a:pt x="63603" y="25234"/>
                </a:lnTo>
                <a:cubicBezTo>
                  <a:pt x="63178" y="21519"/>
                  <a:pt x="62081" y="17876"/>
                  <a:pt x="60383" y="14515"/>
                </a:cubicBezTo>
                <a:cubicBezTo>
                  <a:pt x="50903" y="13454"/>
                  <a:pt x="42378" y="7865"/>
                  <a:pt x="36895" y="118"/>
                </a:cubicBezTo>
                <a:cubicBezTo>
                  <a:pt x="35963" y="39"/>
                  <a:pt x="35048" y="0"/>
                  <a:pt x="34152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8299425" y="4540275"/>
            <a:ext cx="587225" cy="359950"/>
          </a:xfrm>
          <a:custGeom>
            <a:avLst/>
            <a:gdLst/>
            <a:ahLst/>
            <a:cxnLst/>
            <a:rect l="l" t="t" r="r" b="b"/>
            <a:pathLst>
              <a:path w="23489" h="14398" extrusionOk="0">
                <a:moveTo>
                  <a:pt x="0" y="0"/>
                </a:moveTo>
                <a:lnTo>
                  <a:pt x="0" y="0"/>
                </a:lnTo>
                <a:cubicBezTo>
                  <a:pt x="5483" y="7747"/>
                  <a:pt x="14044" y="13336"/>
                  <a:pt x="23488" y="14397"/>
                </a:cubicBezTo>
                <a:cubicBezTo>
                  <a:pt x="19314" y="6297"/>
                  <a:pt x="12806" y="3467"/>
                  <a:pt x="12806" y="3467"/>
                </a:cubicBezTo>
                <a:cubicBezTo>
                  <a:pt x="8773" y="1592"/>
                  <a:pt x="4422" y="425"/>
                  <a:pt x="0" y="0"/>
                </a:cubicBezTo>
                <a:close/>
              </a:path>
            </a:pathLst>
          </a:custGeom>
          <a:solidFill>
            <a:srgbClr val="3034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8104875" y="3230550"/>
            <a:ext cx="1039125" cy="1679150"/>
          </a:xfrm>
          <a:custGeom>
            <a:avLst/>
            <a:gdLst/>
            <a:ahLst/>
            <a:cxnLst/>
            <a:rect l="l" t="t" r="r" b="b"/>
            <a:pathLst>
              <a:path w="41565" h="67166" extrusionOk="0">
                <a:moveTo>
                  <a:pt x="41564" y="1"/>
                </a:moveTo>
                <a:cubicBezTo>
                  <a:pt x="35091" y="1"/>
                  <a:pt x="28264" y="107"/>
                  <a:pt x="21967" y="1982"/>
                </a:cubicBezTo>
                <a:cubicBezTo>
                  <a:pt x="22356" y="4104"/>
                  <a:pt x="22427" y="6262"/>
                  <a:pt x="22109" y="8384"/>
                </a:cubicBezTo>
                <a:cubicBezTo>
                  <a:pt x="21401" y="13124"/>
                  <a:pt x="18394" y="19067"/>
                  <a:pt x="13973" y="21367"/>
                </a:cubicBezTo>
                <a:lnTo>
                  <a:pt x="13937" y="21367"/>
                </a:lnTo>
                <a:cubicBezTo>
                  <a:pt x="12310" y="22216"/>
                  <a:pt x="10435" y="22463"/>
                  <a:pt x="8631" y="22675"/>
                </a:cubicBezTo>
                <a:lnTo>
                  <a:pt x="2087" y="23418"/>
                </a:lnTo>
                <a:cubicBezTo>
                  <a:pt x="2016" y="23843"/>
                  <a:pt x="1910" y="24232"/>
                  <a:pt x="1804" y="24621"/>
                </a:cubicBezTo>
                <a:cubicBezTo>
                  <a:pt x="0" y="33111"/>
                  <a:pt x="1769" y="42414"/>
                  <a:pt x="6155" y="49842"/>
                </a:cubicBezTo>
                <a:cubicBezTo>
                  <a:pt x="6650" y="50691"/>
                  <a:pt x="7216" y="51540"/>
                  <a:pt x="7782" y="52389"/>
                </a:cubicBezTo>
                <a:cubicBezTo>
                  <a:pt x="12204" y="52814"/>
                  <a:pt x="16555" y="53981"/>
                  <a:pt x="20623" y="55821"/>
                </a:cubicBezTo>
                <a:cubicBezTo>
                  <a:pt x="20623" y="55821"/>
                  <a:pt x="27096" y="58686"/>
                  <a:pt x="31270" y="66786"/>
                </a:cubicBezTo>
                <a:cubicBezTo>
                  <a:pt x="31553" y="66822"/>
                  <a:pt x="31801" y="66857"/>
                  <a:pt x="32049" y="66857"/>
                </a:cubicBezTo>
                <a:cubicBezTo>
                  <a:pt x="32770" y="66911"/>
                  <a:pt x="37826" y="67166"/>
                  <a:pt x="40260" y="67166"/>
                </a:cubicBezTo>
                <a:cubicBezTo>
                  <a:pt x="41050" y="67166"/>
                  <a:pt x="41564" y="67139"/>
                  <a:pt x="41564" y="67069"/>
                </a:cubicBezTo>
                <a:lnTo>
                  <a:pt x="41564" y="1"/>
                </a:ln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7675075" y="2944725"/>
            <a:ext cx="979000" cy="893650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>
            <a:off x="8157050" y="3280975"/>
            <a:ext cx="508525" cy="535925"/>
          </a:xfrm>
          <a:custGeom>
            <a:avLst/>
            <a:gdLst/>
            <a:ahLst/>
            <a:cxnLst/>
            <a:rect l="l" t="t" r="r" b="b"/>
            <a:pathLst>
              <a:path w="20341" h="21437" extrusionOk="0">
                <a:moveTo>
                  <a:pt x="19880" y="0"/>
                </a:moveTo>
                <a:cubicBezTo>
                  <a:pt x="17687" y="637"/>
                  <a:pt x="15565" y="1521"/>
                  <a:pt x="13584" y="2653"/>
                </a:cubicBezTo>
                <a:cubicBezTo>
                  <a:pt x="6615" y="6580"/>
                  <a:pt x="1946" y="13796"/>
                  <a:pt x="0" y="21437"/>
                </a:cubicBezTo>
                <a:lnTo>
                  <a:pt x="6544" y="20694"/>
                </a:lnTo>
                <a:cubicBezTo>
                  <a:pt x="8348" y="20446"/>
                  <a:pt x="10223" y="20234"/>
                  <a:pt x="11850" y="19385"/>
                </a:cubicBezTo>
                <a:lnTo>
                  <a:pt x="11886" y="19385"/>
                </a:lnTo>
                <a:cubicBezTo>
                  <a:pt x="16307" y="17086"/>
                  <a:pt x="19314" y="11143"/>
                  <a:pt x="20022" y="6403"/>
                </a:cubicBezTo>
                <a:cubicBezTo>
                  <a:pt x="20340" y="4280"/>
                  <a:pt x="20269" y="2087"/>
                  <a:pt x="1988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5410825" y="4006001"/>
            <a:ext cx="29706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5410825" y="686750"/>
            <a:ext cx="2970600" cy="25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2pPr>
            <a:lvl3pPr lvl="2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3pPr>
            <a:lvl4pPr lvl="3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4pPr>
            <a:lvl5pPr lvl="4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5pPr>
            <a:lvl6pPr lvl="5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6pPr>
            <a:lvl7pPr lvl="6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7pPr>
            <a:lvl8pPr lvl="7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8pPr>
            <a:lvl9pPr lvl="8">
              <a:spcBef>
                <a:spcPts val="1600"/>
              </a:spcBef>
              <a:spcAft>
                <a:spcPts val="1600"/>
              </a:spcAft>
              <a:buSzPts val="300"/>
              <a:buNone/>
              <a:defRPr sz="300"/>
            </a:lvl9pPr>
          </a:lstStyle>
          <a:p>
            <a:endParaRPr/>
          </a:p>
        </p:txBody>
      </p:sp>
      <p:grpSp>
        <p:nvGrpSpPr>
          <p:cNvPr id="133" name="Google Shape;133;p14"/>
          <p:cNvGrpSpPr/>
          <p:nvPr/>
        </p:nvGrpSpPr>
        <p:grpSpPr>
          <a:xfrm>
            <a:off x="0" y="-121125"/>
            <a:ext cx="2066700" cy="1236700"/>
            <a:chOff x="499875" y="1304575"/>
            <a:chExt cx="2066700" cy="1236700"/>
          </a:xfrm>
        </p:grpSpPr>
        <p:sp>
          <p:nvSpPr>
            <p:cNvPr id="134" name="Google Shape;134;p14"/>
            <p:cNvSpPr/>
            <p:nvPr/>
          </p:nvSpPr>
          <p:spPr>
            <a:xfrm>
              <a:off x="499875" y="1404500"/>
              <a:ext cx="628800" cy="1136775"/>
            </a:xfrm>
            <a:custGeom>
              <a:avLst/>
              <a:gdLst/>
              <a:ahLst/>
              <a:cxnLst/>
              <a:rect l="l" t="t" r="r" b="b"/>
              <a:pathLst>
                <a:path w="25152" h="45471" extrusionOk="0">
                  <a:moveTo>
                    <a:pt x="1" y="0"/>
                  </a:moveTo>
                  <a:lnTo>
                    <a:pt x="1" y="40574"/>
                  </a:lnTo>
                  <a:cubicBezTo>
                    <a:pt x="1" y="41777"/>
                    <a:pt x="2795" y="44005"/>
                    <a:pt x="3644" y="44571"/>
                  </a:cubicBezTo>
                  <a:cubicBezTo>
                    <a:pt x="4616" y="45195"/>
                    <a:pt x="5603" y="45471"/>
                    <a:pt x="6563" y="45471"/>
                  </a:cubicBezTo>
                  <a:cubicBezTo>
                    <a:pt x="8818" y="45471"/>
                    <a:pt x="10921" y="43946"/>
                    <a:pt x="12311" y="41812"/>
                  </a:cubicBezTo>
                  <a:cubicBezTo>
                    <a:pt x="14716" y="38027"/>
                    <a:pt x="16980" y="33641"/>
                    <a:pt x="20199" y="30316"/>
                  </a:cubicBezTo>
                  <a:cubicBezTo>
                    <a:pt x="20482" y="29997"/>
                    <a:pt x="20800" y="29679"/>
                    <a:pt x="21154" y="29396"/>
                  </a:cubicBezTo>
                  <a:cubicBezTo>
                    <a:pt x="21826" y="23665"/>
                    <a:pt x="24727" y="18289"/>
                    <a:pt x="24939" y="12487"/>
                  </a:cubicBezTo>
                  <a:cubicBezTo>
                    <a:pt x="25151" y="7960"/>
                    <a:pt x="23560" y="3573"/>
                    <a:pt x="20871" y="0"/>
                  </a:cubicBezTo>
                  <a:close/>
                </a:path>
              </a:pathLst>
            </a:custGeom>
            <a:solidFill>
              <a:srgbClr val="FFA8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924375" y="1304575"/>
              <a:ext cx="1642200" cy="1192850"/>
            </a:xfrm>
            <a:custGeom>
              <a:avLst/>
              <a:gdLst/>
              <a:ahLst/>
              <a:cxnLst/>
              <a:rect l="l" t="t" r="r" b="b"/>
              <a:pathLst>
                <a:path w="65688" h="47714" extrusionOk="0">
                  <a:moveTo>
                    <a:pt x="65300" y="0"/>
                  </a:moveTo>
                  <a:lnTo>
                    <a:pt x="0" y="36"/>
                  </a:lnTo>
                  <a:lnTo>
                    <a:pt x="0" y="36"/>
                  </a:lnTo>
                  <a:cubicBezTo>
                    <a:pt x="531" y="36"/>
                    <a:pt x="1663" y="1486"/>
                    <a:pt x="1981" y="1804"/>
                  </a:cubicBezTo>
                  <a:cubicBezTo>
                    <a:pt x="2653" y="2476"/>
                    <a:pt x="3290" y="3219"/>
                    <a:pt x="3891" y="3997"/>
                  </a:cubicBezTo>
                  <a:lnTo>
                    <a:pt x="23524" y="3997"/>
                  </a:lnTo>
                  <a:cubicBezTo>
                    <a:pt x="25611" y="3997"/>
                    <a:pt x="24160" y="14999"/>
                    <a:pt x="23736" y="16272"/>
                  </a:cubicBezTo>
                  <a:cubicBezTo>
                    <a:pt x="22356" y="19916"/>
                    <a:pt x="19951" y="23064"/>
                    <a:pt x="16767" y="25292"/>
                  </a:cubicBezTo>
                  <a:cubicBezTo>
                    <a:pt x="12664" y="28122"/>
                    <a:pt x="7888" y="30033"/>
                    <a:pt x="4139" y="33393"/>
                  </a:cubicBezTo>
                  <a:cubicBezTo>
                    <a:pt x="4139" y="33570"/>
                    <a:pt x="4103" y="33782"/>
                    <a:pt x="4068" y="33959"/>
                  </a:cubicBezTo>
                  <a:cubicBezTo>
                    <a:pt x="3431" y="41175"/>
                    <a:pt x="7464" y="47260"/>
                    <a:pt x="14999" y="47684"/>
                  </a:cubicBezTo>
                  <a:cubicBezTo>
                    <a:pt x="15353" y="47704"/>
                    <a:pt x="15707" y="47714"/>
                    <a:pt x="16062" y="47714"/>
                  </a:cubicBezTo>
                  <a:cubicBezTo>
                    <a:pt x="19467" y="47714"/>
                    <a:pt x="22903" y="46828"/>
                    <a:pt x="26106" y="45738"/>
                  </a:cubicBezTo>
                  <a:cubicBezTo>
                    <a:pt x="31341" y="43934"/>
                    <a:pt x="36435" y="41670"/>
                    <a:pt x="41281" y="38982"/>
                  </a:cubicBezTo>
                  <a:cubicBezTo>
                    <a:pt x="44996" y="36930"/>
                    <a:pt x="48639" y="34454"/>
                    <a:pt x="52601" y="32792"/>
                  </a:cubicBezTo>
                  <a:cubicBezTo>
                    <a:pt x="55323" y="31693"/>
                    <a:pt x="58722" y="30806"/>
                    <a:pt x="61897" y="30806"/>
                  </a:cubicBezTo>
                  <a:cubicBezTo>
                    <a:pt x="63013" y="30806"/>
                    <a:pt x="64102" y="30916"/>
                    <a:pt x="65123" y="31164"/>
                  </a:cubicBezTo>
                  <a:cubicBezTo>
                    <a:pt x="65125" y="31165"/>
                    <a:pt x="65126" y="31165"/>
                    <a:pt x="65127" y="31165"/>
                  </a:cubicBezTo>
                  <a:cubicBezTo>
                    <a:pt x="65688" y="31165"/>
                    <a:pt x="65300" y="0"/>
                    <a:pt x="65300" y="0"/>
                  </a:cubicBezTo>
                  <a:close/>
                </a:path>
              </a:pathLst>
            </a:custGeom>
            <a:solidFill>
              <a:srgbClr val="CAD5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1015450" y="1396550"/>
              <a:ext cx="549200" cy="742875"/>
            </a:xfrm>
            <a:custGeom>
              <a:avLst/>
              <a:gdLst/>
              <a:ahLst/>
              <a:cxnLst/>
              <a:rect l="l" t="t" r="r" b="b"/>
              <a:pathLst>
                <a:path w="21968" h="29715" extrusionOk="0">
                  <a:moveTo>
                    <a:pt x="1" y="0"/>
                  </a:moveTo>
                  <a:cubicBezTo>
                    <a:pt x="2689" y="3573"/>
                    <a:pt x="4528" y="8278"/>
                    <a:pt x="4352" y="12841"/>
                  </a:cubicBezTo>
                  <a:cubicBezTo>
                    <a:pt x="4104" y="18607"/>
                    <a:pt x="1203" y="23983"/>
                    <a:pt x="531" y="29714"/>
                  </a:cubicBezTo>
                  <a:cubicBezTo>
                    <a:pt x="4245" y="26354"/>
                    <a:pt x="9021" y="24443"/>
                    <a:pt x="13124" y="21613"/>
                  </a:cubicBezTo>
                  <a:cubicBezTo>
                    <a:pt x="16308" y="19385"/>
                    <a:pt x="18713" y="16237"/>
                    <a:pt x="20093" y="12593"/>
                  </a:cubicBezTo>
                  <a:cubicBezTo>
                    <a:pt x="20517" y="11355"/>
                    <a:pt x="21968" y="318"/>
                    <a:pt x="19881" y="318"/>
                  </a:cubicBezTo>
                  <a:cubicBezTo>
                    <a:pt x="19881" y="318"/>
                    <a:pt x="9905" y="0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" name="Google Shape;137;p14"/>
          <p:cNvGrpSpPr/>
          <p:nvPr/>
        </p:nvGrpSpPr>
        <p:grpSpPr>
          <a:xfrm rot="-5400000">
            <a:off x="1913346" y="-321914"/>
            <a:ext cx="847718" cy="1369851"/>
            <a:chOff x="6130525" y="2382575"/>
            <a:chExt cx="1039125" cy="1679150"/>
          </a:xfrm>
        </p:grpSpPr>
        <p:sp>
          <p:nvSpPr>
            <p:cNvPr id="138" name="Google Shape;138;p14"/>
            <p:cNvSpPr/>
            <p:nvPr/>
          </p:nvSpPr>
          <p:spPr>
            <a:xfrm>
              <a:off x="6325075" y="3692300"/>
              <a:ext cx="587225" cy="359950"/>
            </a:xfrm>
            <a:custGeom>
              <a:avLst/>
              <a:gdLst/>
              <a:ahLst/>
              <a:cxnLst/>
              <a:rect l="l" t="t" r="r" b="b"/>
              <a:pathLst>
                <a:path w="23489" h="14398" extrusionOk="0">
                  <a:moveTo>
                    <a:pt x="0" y="0"/>
                  </a:moveTo>
                  <a:lnTo>
                    <a:pt x="0" y="0"/>
                  </a:lnTo>
                  <a:cubicBezTo>
                    <a:pt x="5483" y="7747"/>
                    <a:pt x="14044" y="13336"/>
                    <a:pt x="23488" y="14397"/>
                  </a:cubicBezTo>
                  <a:cubicBezTo>
                    <a:pt x="19314" y="6297"/>
                    <a:pt x="12806" y="3467"/>
                    <a:pt x="12806" y="3467"/>
                  </a:cubicBezTo>
                  <a:cubicBezTo>
                    <a:pt x="8773" y="1592"/>
                    <a:pt x="4422" y="425"/>
                    <a:pt x="0" y="0"/>
                  </a:cubicBezTo>
                  <a:close/>
                </a:path>
              </a:pathLst>
            </a:custGeom>
            <a:solidFill>
              <a:srgbClr val="303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6130525" y="2382575"/>
              <a:ext cx="1039125" cy="1679150"/>
            </a:xfrm>
            <a:custGeom>
              <a:avLst/>
              <a:gdLst/>
              <a:ahLst/>
              <a:cxnLst/>
              <a:rect l="l" t="t" r="r" b="b"/>
              <a:pathLst>
                <a:path w="41565" h="67166" extrusionOk="0">
                  <a:moveTo>
                    <a:pt x="41564" y="1"/>
                  </a:moveTo>
                  <a:cubicBezTo>
                    <a:pt x="35091" y="1"/>
                    <a:pt x="28264" y="107"/>
                    <a:pt x="21967" y="1982"/>
                  </a:cubicBezTo>
                  <a:cubicBezTo>
                    <a:pt x="22356" y="4104"/>
                    <a:pt x="22427" y="6262"/>
                    <a:pt x="22109" y="8384"/>
                  </a:cubicBezTo>
                  <a:cubicBezTo>
                    <a:pt x="21401" y="13124"/>
                    <a:pt x="18394" y="19067"/>
                    <a:pt x="13973" y="21367"/>
                  </a:cubicBezTo>
                  <a:lnTo>
                    <a:pt x="13937" y="21367"/>
                  </a:lnTo>
                  <a:cubicBezTo>
                    <a:pt x="12310" y="22216"/>
                    <a:pt x="10435" y="22463"/>
                    <a:pt x="8631" y="22675"/>
                  </a:cubicBezTo>
                  <a:lnTo>
                    <a:pt x="2087" y="23418"/>
                  </a:lnTo>
                  <a:cubicBezTo>
                    <a:pt x="2016" y="23843"/>
                    <a:pt x="1910" y="24232"/>
                    <a:pt x="1804" y="24621"/>
                  </a:cubicBezTo>
                  <a:cubicBezTo>
                    <a:pt x="0" y="33111"/>
                    <a:pt x="1769" y="42414"/>
                    <a:pt x="6155" y="49842"/>
                  </a:cubicBezTo>
                  <a:cubicBezTo>
                    <a:pt x="6650" y="50691"/>
                    <a:pt x="7216" y="51540"/>
                    <a:pt x="7782" y="52389"/>
                  </a:cubicBezTo>
                  <a:cubicBezTo>
                    <a:pt x="12204" y="52814"/>
                    <a:pt x="16555" y="53981"/>
                    <a:pt x="20623" y="55821"/>
                  </a:cubicBezTo>
                  <a:cubicBezTo>
                    <a:pt x="20623" y="55821"/>
                    <a:pt x="27096" y="58686"/>
                    <a:pt x="31270" y="66786"/>
                  </a:cubicBezTo>
                  <a:cubicBezTo>
                    <a:pt x="31553" y="66822"/>
                    <a:pt x="31801" y="66857"/>
                    <a:pt x="32049" y="66857"/>
                  </a:cubicBezTo>
                  <a:cubicBezTo>
                    <a:pt x="32770" y="66911"/>
                    <a:pt x="37826" y="67166"/>
                    <a:pt x="40260" y="67166"/>
                  </a:cubicBezTo>
                  <a:cubicBezTo>
                    <a:pt x="41050" y="67166"/>
                    <a:pt x="41564" y="67139"/>
                    <a:pt x="41564" y="67069"/>
                  </a:cubicBezTo>
                  <a:lnTo>
                    <a:pt x="41564" y="1"/>
                  </a:lnTo>
                  <a:close/>
                </a:path>
              </a:pathLst>
            </a:custGeom>
            <a:solidFill>
              <a:srgbClr val="FFA8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6182700" y="2433000"/>
              <a:ext cx="508525" cy="535925"/>
            </a:xfrm>
            <a:custGeom>
              <a:avLst/>
              <a:gdLst/>
              <a:ahLst/>
              <a:cxnLst/>
              <a:rect l="l" t="t" r="r" b="b"/>
              <a:pathLst>
                <a:path w="20341" h="21437" extrusionOk="0">
                  <a:moveTo>
                    <a:pt x="19880" y="0"/>
                  </a:moveTo>
                  <a:cubicBezTo>
                    <a:pt x="17687" y="637"/>
                    <a:pt x="15565" y="1521"/>
                    <a:pt x="13584" y="2653"/>
                  </a:cubicBezTo>
                  <a:cubicBezTo>
                    <a:pt x="6615" y="6580"/>
                    <a:pt x="1946" y="13796"/>
                    <a:pt x="0" y="21437"/>
                  </a:cubicBezTo>
                  <a:lnTo>
                    <a:pt x="6544" y="20694"/>
                  </a:lnTo>
                  <a:cubicBezTo>
                    <a:pt x="8348" y="20446"/>
                    <a:pt x="10223" y="20234"/>
                    <a:pt x="11850" y="19385"/>
                  </a:cubicBezTo>
                  <a:lnTo>
                    <a:pt x="11886" y="19385"/>
                  </a:lnTo>
                  <a:cubicBezTo>
                    <a:pt x="16307" y="17086"/>
                    <a:pt x="19314" y="11143"/>
                    <a:pt x="20022" y="6403"/>
                  </a:cubicBezTo>
                  <a:cubicBezTo>
                    <a:pt x="20340" y="4280"/>
                    <a:pt x="20269" y="2087"/>
                    <a:pt x="19880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14"/>
          <p:cNvSpPr/>
          <p:nvPr/>
        </p:nvSpPr>
        <p:spPr>
          <a:xfrm>
            <a:off x="105500" y="4153475"/>
            <a:ext cx="979000" cy="893650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/>
          <p:nvPr/>
        </p:nvSpPr>
        <p:spPr>
          <a:xfrm>
            <a:off x="587475" y="4489725"/>
            <a:ext cx="508525" cy="535925"/>
          </a:xfrm>
          <a:custGeom>
            <a:avLst/>
            <a:gdLst/>
            <a:ahLst/>
            <a:cxnLst/>
            <a:rect l="l" t="t" r="r" b="b"/>
            <a:pathLst>
              <a:path w="20341" h="21437" extrusionOk="0">
                <a:moveTo>
                  <a:pt x="19880" y="0"/>
                </a:moveTo>
                <a:cubicBezTo>
                  <a:pt x="17687" y="637"/>
                  <a:pt x="15565" y="1521"/>
                  <a:pt x="13584" y="2653"/>
                </a:cubicBezTo>
                <a:cubicBezTo>
                  <a:pt x="6615" y="6580"/>
                  <a:pt x="1946" y="13796"/>
                  <a:pt x="0" y="21437"/>
                </a:cubicBezTo>
                <a:lnTo>
                  <a:pt x="6544" y="20694"/>
                </a:lnTo>
                <a:cubicBezTo>
                  <a:pt x="8348" y="20446"/>
                  <a:pt x="10223" y="20234"/>
                  <a:pt x="11850" y="19385"/>
                </a:cubicBezTo>
                <a:lnTo>
                  <a:pt x="11886" y="19385"/>
                </a:lnTo>
                <a:cubicBezTo>
                  <a:pt x="16307" y="17086"/>
                  <a:pt x="19314" y="11143"/>
                  <a:pt x="20022" y="6403"/>
                </a:cubicBezTo>
                <a:cubicBezTo>
                  <a:pt x="20340" y="4280"/>
                  <a:pt x="20269" y="2087"/>
                  <a:pt x="1988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4"/>
          <p:cNvSpPr/>
          <p:nvPr/>
        </p:nvSpPr>
        <p:spPr>
          <a:xfrm rot="5400000">
            <a:off x="8220520" y="4001729"/>
            <a:ext cx="1501265" cy="784145"/>
          </a:xfrm>
          <a:custGeom>
            <a:avLst/>
            <a:gdLst/>
            <a:ahLst/>
            <a:cxnLst/>
            <a:rect l="l" t="t" r="r" b="b"/>
            <a:pathLst>
              <a:path w="40362" h="21082" extrusionOk="0">
                <a:moveTo>
                  <a:pt x="0" y="0"/>
                </a:moveTo>
                <a:cubicBezTo>
                  <a:pt x="602" y="1486"/>
                  <a:pt x="1274" y="2901"/>
                  <a:pt x="2052" y="4280"/>
                </a:cubicBezTo>
                <a:lnTo>
                  <a:pt x="16874" y="4280"/>
                </a:lnTo>
                <a:cubicBezTo>
                  <a:pt x="17510" y="8631"/>
                  <a:pt x="16378" y="12876"/>
                  <a:pt x="13549" y="16024"/>
                </a:cubicBezTo>
                <a:cubicBezTo>
                  <a:pt x="16838" y="18005"/>
                  <a:pt x="20446" y="19350"/>
                  <a:pt x="24161" y="20057"/>
                </a:cubicBezTo>
                <a:cubicBezTo>
                  <a:pt x="28167" y="20832"/>
                  <a:pt x="32294" y="21082"/>
                  <a:pt x="36390" y="21082"/>
                </a:cubicBezTo>
                <a:cubicBezTo>
                  <a:pt x="37719" y="21082"/>
                  <a:pt x="39045" y="21055"/>
                  <a:pt x="40362" y="21012"/>
                </a:cubicBezTo>
                <a:lnTo>
                  <a:pt x="40362" y="0"/>
                </a:lnTo>
                <a:close/>
              </a:path>
            </a:pathLst>
          </a:custGeom>
          <a:solidFill>
            <a:srgbClr val="CAD5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4"/>
          <p:cNvSpPr/>
          <p:nvPr/>
        </p:nvSpPr>
        <p:spPr>
          <a:xfrm rot="5400000">
            <a:off x="8698759" y="3789213"/>
            <a:ext cx="573696" cy="43685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>
            <a:spLocks noGrp="1"/>
          </p:cNvSpPr>
          <p:nvPr>
            <p:ph type="title"/>
          </p:nvPr>
        </p:nvSpPr>
        <p:spPr>
          <a:xfrm>
            <a:off x="2412150" y="539496"/>
            <a:ext cx="43197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subTitle" idx="1"/>
          </p:nvPr>
        </p:nvSpPr>
        <p:spPr>
          <a:xfrm>
            <a:off x="1097249" y="1496110"/>
            <a:ext cx="15792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subTitle" idx="2"/>
          </p:nvPr>
        </p:nvSpPr>
        <p:spPr>
          <a:xfrm>
            <a:off x="716250" y="2185660"/>
            <a:ext cx="2130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subTitle" idx="3"/>
          </p:nvPr>
        </p:nvSpPr>
        <p:spPr>
          <a:xfrm>
            <a:off x="6661463" y="1496110"/>
            <a:ext cx="15819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subTitle" idx="4"/>
          </p:nvPr>
        </p:nvSpPr>
        <p:spPr>
          <a:xfrm>
            <a:off x="6297150" y="2185660"/>
            <a:ext cx="2130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0"/>
          <p:cNvSpPr txBox="1">
            <a:spLocks noGrp="1"/>
          </p:cNvSpPr>
          <p:nvPr>
            <p:ph type="subTitle" idx="5"/>
          </p:nvPr>
        </p:nvSpPr>
        <p:spPr>
          <a:xfrm>
            <a:off x="1097250" y="3200920"/>
            <a:ext cx="11949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0"/>
          <p:cNvSpPr txBox="1">
            <a:spLocks noGrp="1"/>
          </p:cNvSpPr>
          <p:nvPr>
            <p:ph type="subTitle" idx="6"/>
          </p:nvPr>
        </p:nvSpPr>
        <p:spPr>
          <a:xfrm>
            <a:off x="716250" y="3888622"/>
            <a:ext cx="2130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0"/>
          <p:cNvSpPr txBox="1">
            <a:spLocks noGrp="1"/>
          </p:cNvSpPr>
          <p:nvPr>
            <p:ph type="subTitle" idx="7"/>
          </p:nvPr>
        </p:nvSpPr>
        <p:spPr>
          <a:xfrm>
            <a:off x="6661463" y="3200920"/>
            <a:ext cx="15819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0"/>
          <p:cNvSpPr txBox="1">
            <a:spLocks noGrp="1"/>
          </p:cNvSpPr>
          <p:nvPr>
            <p:ph type="subTitle" idx="8"/>
          </p:nvPr>
        </p:nvSpPr>
        <p:spPr>
          <a:xfrm>
            <a:off x="6297150" y="3888622"/>
            <a:ext cx="2130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0"/>
          <p:cNvSpPr txBox="1">
            <a:spLocks noGrp="1"/>
          </p:cNvSpPr>
          <p:nvPr>
            <p:ph type="title" idx="9" hasCustomPrompt="1"/>
          </p:nvPr>
        </p:nvSpPr>
        <p:spPr>
          <a:xfrm>
            <a:off x="716250" y="1481479"/>
            <a:ext cx="466200" cy="4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21" name="Google Shape;221;p20"/>
          <p:cNvSpPr txBox="1">
            <a:spLocks noGrp="1"/>
          </p:cNvSpPr>
          <p:nvPr>
            <p:ph type="title" idx="13" hasCustomPrompt="1"/>
          </p:nvPr>
        </p:nvSpPr>
        <p:spPr>
          <a:xfrm>
            <a:off x="6297150" y="1481471"/>
            <a:ext cx="465300" cy="4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22" name="Google Shape;222;p20"/>
          <p:cNvSpPr txBox="1">
            <a:spLocks noGrp="1"/>
          </p:cNvSpPr>
          <p:nvPr>
            <p:ph type="title" idx="14" hasCustomPrompt="1"/>
          </p:nvPr>
        </p:nvSpPr>
        <p:spPr>
          <a:xfrm>
            <a:off x="716250" y="3185876"/>
            <a:ext cx="466200" cy="4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23" name="Google Shape;223;p20"/>
          <p:cNvSpPr txBox="1">
            <a:spLocks noGrp="1"/>
          </p:cNvSpPr>
          <p:nvPr>
            <p:ph type="title" idx="15" hasCustomPrompt="1"/>
          </p:nvPr>
        </p:nvSpPr>
        <p:spPr>
          <a:xfrm>
            <a:off x="6297150" y="3185870"/>
            <a:ext cx="465300" cy="4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24" name="Google Shape;224;p20"/>
          <p:cNvSpPr/>
          <p:nvPr/>
        </p:nvSpPr>
        <p:spPr>
          <a:xfrm>
            <a:off x="8204100" y="-100825"/>
            <a:ext cx="1009050" cy="527050"/>
          </a:xfrm>
          <a:custGeom>
            <a:avLst/>
            <a:gdLst/>
            <a:ahLst/>
            <a:cxnLst/>
            <a:rect l="l" t="t" r="r" b="b"/>
            <a:pathLst>
              <a:path w="40362" h="21082" extrusionOk="0">
                <a:moveTo>
                  <a:pt x="0" y="0"/>
                </a:moveTo>
                <a:cubicBezTo>
                  <a:pt x="602" y="1486"/>
                  <a:pt x="1274" y="2901"/>
                  <a:pt x="2052" y="4280"/>
                </a:cubicBezTo>
                <a:lnTo>
                  <a:pt x="16874" y="4280"/>
                </a:lnTo>
                <a:cubicBezTo>
                  <a:pt x="17510" y="8631"/>
                  <a:pt x="16378" y="12876"/>
                  <a:pt x="13549" y="16024"/>
                </a:cubicBezTo>
                <a:cubicBezTo>
                  <a:pt x="16838" y="18005"/>
                  <a:pt x="20446" y="19350"/>
                  <a:pt x="24161" y="20057"/>
                </a:cubicBezTo>
                <a:cubicBezTo>
                  <a:pt x="28167" y="20832"/>
                  <a:pt x="32294" y="21082"/>
                  <a:pt x="36390" y="21082"/>
                </a:cubicBezTo>
                <a:cubicBezTo>
                  <a:pt x="37719" y="21082"/>
                  <a:pt x="39045" y="21055"/>
                  <a:pt x="40362" y="21012"/>
                </a:cubicBezTo>
                <a:lnTo>
                  <a:pt x="40362" y="0"/>
                </a:lnTo>
                <a:close/>
              </a:path>
            </a:pathLst>
          </a:custGeom>
          <a:solidFill>
            <a:srgbClr val="CAD5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0"/>
          <p:cNvSpPr/>
          <p:nvPr/>
        </p:nvSpPr>
        <p:spPr>
          <a:xfrm>
            <a:off x="8256275" y="6175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0"/>
          <p:cNvSpPr/>
          <p:nvPr/>
        </p:nvSpPr>
        <p:spPr>
          <a:xfrm>
            <a:off x="-589400" y="-708725"/>
            <a:ext cx="1200975" cy="2428325"/>
          </a:xfrm>
          <a:custGeom>
            <a:avLst/>
            <a:gdLst/>
            <a:ahLst/>
            <a:cxnLst/>
            <a:rect l="l" t="t" r="r" b="b"/>
            <a:pathLst>
              <a:path w="48039" h="97133" extrusionOk="0">
                <a:moveTo>
                  <a:pt x="429" y="0"/>
                </a:moveTo>
                <a:cubicBezTo>
                  <a:pt x="160" y="0"/>
                  <a:pt x="1" y="52"/>
                  <a:pt x="1" y="173"/>
                </a:cubicBezTo>
                <a:cubicBezTo>
                  <a:pt x="1" y="633"/>
                  <a:pt x="72" y="62077"/>
                  <a:pt x="72" y="90447"/>
                </a:cubicBezTo>
                <a:cubicBezTo>
                  <a:pt x="5166" y="92004"/>
                  <a:pt x="10578" y="94161"/>
                  <a:pt x="14929" y="97133"/>
                </a:cubicBezTo>
                <a:cubicBezTo>
                  <a:pt x="32085" y="84115"/>
                  <a:pt x="48039" y="60875"/>
                  <a:pt x="31413" y="41278"/>
                </a:cubicBezTo>
                <a:cubicBezTo>
                  <a:pt x="28052" y="37281"/>
                  <a:pt x="24055" y="33885"/>
                  <a:pt x="21119" y="29604"/>
                </a:cubicBezTo>
                <a:cubicBezTo>
                  <a:pt x="18218" y="25324"/>
                  <a:pt x="17263" y="20372"/>
                  <a:pt x="16450" y="15384"/>
                </a:cubicBezTo>
                <a:cubicBezTo>
                  <a:pt x="15919" y="12201"/>
                  <a:pt x="15282" y="8982"/>
                  <a:pt x="13584" y="6258"/>
                </a:cubicBezTo>
                <a:cubicBezTo>
                  <a:pt x="11851" y="3463"/>
                  <a:pt x="9623" y="2367"/>
                  <a:pt x="6616" y="1482"/>
                </a:cubicBezTo>
                <a:cubicBezTo>
                  <a:pt x="6024" y="1334"/>
                  <a:pt x="1800" y="0"/>
                  <a:pt x="429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0"/>
          <p:cNvSpPr/>
          <p:nvPr/>
        </p:nvSpPr>
        <p:spPr>
          <a:xfrm>
            <a:off x="-590275" y="1550675"/>
            <a:ext cx="374100" cy="365975"/>
          </a:xfrm>
          <a:custGeom>
            <a:avLst/>
            <a:gdLst/>
            <a:ahLst/>
            <a:cxnLst/>
            <a:rect l="l" t="t" r="r" b="b"/>
            <a:pathLst>
              <a:path w="14964" h="14639" extrusionOk="0">
                <a:moveTo>
                  <a:pt x="1" y="0"/>
                </a:moveTo>
                <a:lnTo>
                  <a:pt x="1" y="14539"/>
                </a:lnTo>
                <a:cubicBezTo>
                  <a:pt x="1" y="14607"/>
                  <a:pt x="63" y="14639"/>
                  <a:pt x="178" y="14639"/>
                </a:cubicBezTo>
                <a:cubicBezTo>
                  <a:pt x="1427" y="14639"/>
                  <a:pt x="8883" y="10907"/>
                  <a:pt x="9304" y="10648"/>
                </a:cubicBezTo>
                <a:cubicBezTo>
                  <a:pt x="11179" y="9481"/>
                  <a:pt x="13054" y="8172"/>
                  <a:pt x="14964" y="6757"/>
                </a:cubicBezTo>
                <a:cubicBezTo>
                  <a:pt x="10577" y="3785"/>
                  <a:pt x="5094" y="1557"/>
                  <a:pt x="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>
            <a:spLocks noGrp="1"/>
          </p:cNvSpPr>
          <p:nvPr>
            <p:ph type="title"/>
          </p:nvPr>
        </p:nvSpPr>
        <p:spPr>
          <a:xfrm>
            <a:off x="716250" y="540608"/>
            <a:ext cx="38712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47" name="Google Shape;247;p23"/>
          <p:cNvSpPr/>
          <p:nvPr/>
        </p:nvSpPr>
        <p:spPr>
          <a:xfrm rot="1217872" flipH="1">
            <a:off x="8321229" y="-28425"/>
            <a:ext cx="1493672" cy="754898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3"/>
          <p:cNvSpPr/>
          <p:nvPr/>
        </p:nvSpPr>
        <p:spPr>
          <a:xfrm rot="1217948" flipH="1">
            <a:off x="7082284" y="-477709"/>
            <a:ext cx="1422297" cy="742898"/>
          </a:xfrm>
          <a:custGeom>
            <a:avLst/>
            <a:gdLst/>
            <a:ahLst/>
            <a:cxnLst/>
            <a:rect l="l" t="t" r="r" b="b"/>
            <a:pathLst>
              <a:path w="40362" h="21082" extrusionOk="0">
                <a:moveTo>
                  <a:pt x="0" y="0"/>
                </a:moveTo>
                <a:cubicBezTo>
                  <a:pt x="602" y="1486"/>
                  <a:pt x="1274" y="2901"/>
                  <a:pt x="2052" y="4280"/>
                </a:cubicBezTo>
                <a:lnTo>
                  <a:pt x="16874" y="4280"/>
                </a:lnTo>
                <a:cubicBezTo>
                  <a:pt x="17510" y="8631"/>
                  <a:pt x="16378" y="12876"/>
                  <a:pt x="13549" y="16024"/>
                </a:cubicBezTo>
                <a:cubicBezTo>
                  <a:pt x="16838" y="18005"/>
                  <a:pt x="20446" y="19350"/>
                  <a:pt x="24161" y="20057"/>
                </a:cubicBezTo>
                <a:cubicBezTo>
                  <a:pt x="28167" y="20832"/>
                  <a:pt x="32294" y="21082"/>
                  <a:pt x="36390" y="21082"/>
                </a:cubicBezTo>
                <a:cubicBezTo>
                  <a:pt x="37719" y="21082"/>
                  <a:pt x="39045" y="21055"/>
                  <a:pt x="40362" y="21012"/>
                </a:cubicBezTo>
                <a:lnTo>
                  <a:pt x="40362" y="0"/>
                </a:lnTo>
                <a:close/>
              </a:path>
            </a:pathLst>
          </a:custGeom>
          <a:solidFill>
            <a:srgbClr val="CAD5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"/>
          <p:cNvSpPr/>
          <p:nvPr/>
        </p:nvSpPr>
        <p:spPr>
          <a:xfrm rot="1217948" flipH="1">
            <a:off x="7839205" y="100054"/>
            <a:ext cx="2105396" cy="1064062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3"/>
          <p:cNvSpPr/>
          <p:nvPr/>
        </p:nvSpPr>
        <p:spPr>
          <a:xfrm rot="1217948" flipH="1">
            <a:off x="7869547" y="-199119"/>
            <a:ext cx="543519" cy="413876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_3"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4"/>
          <p:cNvSpPr txBox="1">
            <a:spLocks noGrp="1"/>
          </p:cNvSpPr>
          <p:nvPr>
            <p:ph type="title"/>
          </p:nvPr>
        </p:nvSpPr>
        <p:spPr>
          <a:xfrm>
            <a:off x="716250" y="540865"/>
            <a:ext cx="38712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"/>
          <p:cNvSpPr txBox="1">
            <a:spLocks noGrp="1"/>
          </p:cNvSpPr>
          <p:nvPr>
            <p:ph type="title"/>
          </p:nvPr>
        </p:nvSpPr>
        <p:spPr>
          <a:xfrm>
            <a:off x="716250" y="540865"/>
            <a:ext cx="2562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00" name="Google Shape;400;p35"/>
          <p:cNvSpPr txBox="1">
            <a:spLocks noGrp="1"/>
          </p:cNvSpPr>
          <p:nvPr>
            <p:ph type="subTitle" idx="1"/>
          </p:nvPr>
        </p:nvSpPr>
        <p:spPr>
          <a:xfrm>
            <a:off x="716239" y="1382530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5"/>
          <p:cNvSpPr txBox="1">
            <a:spLocks noGrp="1"/>
          </p:cNvSpPr>
          <p:nvPr>
            <p:ph type="subTitle" idx="2"/>
          </p:nvPr>
        </p:nvSpPr>
        <p:spPr>
          <a:xfrm>
            <a:off x="716239" y="1794884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5"/>
          <p:cNvSpPr txBox="1">
            <a:spLocks noGrp="1"/>
          </p:cNvSpPr>
          <p:nvPr>
            <p:ph type="subTitle" idx="3"/>
          </p:nvPr>
        </p:nvSpPr>
        <p:spPr>
          <a:xfrm>
            <a:off x="6275589" y="1382530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5"/>
          <p:cNvSpPr txBox="1">
            <a:spLocks noGrp="1"/>
          </p:cNvSpPr>
          <p:nvPr>
            <p:ph type="subTitle" idx="4"/>
          </p:nvPr>
        </p:nvSpPr>
        <p:spPr>
          <a:xfrm>
            <a:off x="6275589" y="1794884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5"/>
          <p:cNvSpPr txBox="1">
            <a:spLocks noGrp="1"/>
          </p:cNvSpPr>
          <p:nvPr>
            <p:ph type="subTitle" idx="5"/>
          </p:nvPr>
        </p:nvSpPr>
        <p:spPr>
          <a:xfrm>
            <a:off x="716239" y="3120567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35"/>
          <p:cNvSpPr txBox="1">
            <a:spLocks noGrp="1"/>
          </p:cNvSpPr>
          <p:nvPr>
            <p:ph type="subTitle" idx="6"/>
          </p:nvPr>
        </p:nvSpPr>
        <p:spPr>
          <a:xfrm>
            <a:off x="716239" y="3532239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35"/>
          <p:cNvSpPr txBox="1">
            <a:spLocks noGrp="1"/>
          </p:cNvSpPr>
          <p:nvPr>
            <p:ph type="subTitle" idx="7"/>
          </p:nvPr>
        </p:nvSpPr>
        <p:spPr>
          <a:xfrm>
            <a:off x="6275589" y="3120567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35"/>
          <p:cNvSpPr txBox="1">
            <a:spLocks noGrp="1"/>
          </p:cNvSpPr>
          <p:nvPr>
            <p:ph type="subTitle" idx="8"/>
          </p:nvPr>
        </p:nvSpPr>
        <p:spPr>
          <a:xfrm>
            <a:off x="6275589" y="3532239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08" name="Google Shape;408;p35"/>
          <p:cNvGrpSpPr/>
          <p:nvPr/>
        </p:nvGrpSpPr>
        <p:grpSpPr>
          <a:xfrm rot="5400000">
            <a:off x="8425408" y="-1217177"/>
            <a:ext cx="900907" cy="3335276"/>
            <a:chOff x="2810675" y="1400175"/>
            <a:chExt cx="1201850" cy="2625375"/>
          </a:xfrm>
        </p:grpSpPr>
        <p:sp>
          <p:nvSpPr>
            <p:cNvPr id="409" name="Google Shape;409;p35"/>
            <p:cNvSpPr/>
            <p:nvPr/>
          </p:nvSpPr>
          <p:spPr>
            <a:xfrm>
              <a:off x="2811550" y="1400175"/>
              <a:ext cx="1200975" cy="2428325"/>
            </a:xfrm>
            <a:custGeom>
              <a:avLst/>
              <a:gdLst/>
              <a:ahLst/>
              <a:cxnLst/>
              <a:rect l="l" t="t" r="r" b="b"/>
              <a:pathLst>
                <a:path w="48039" h="97133" extrusionOk="0">
                  <a:moveTo>
                    <a:pt x="429" y="0"/>
                  </a:moveTo>
                  <a:cubicBezTo>
                    <a:pt x="160" y="0"/>
                    <a:pt x="1" y="52"/>
                    <a:pt x="1" y="173"/>
                  </a:cubicBezTo>
                  <a:cubicBezTo>
                    <a:pt x="1" y="633"/>
                    <a:pt x="72" y="62077"/>
                    <a:pt x="72" y="90447"/>
                  </a:cubicBezTo>
                  <a:cubicBezTo>
                    <a:pt x="5166" y="92004"/>
                    <a:pt x="10578" y="94161"/>
                    <a:pt x="14929" y="97133"/>
                  </a:cubicBezTo>
                  <a:cubicBezTo>
                    <a:pt x="32085" y="84115"/>
                    <a:pt x="48039" y="60875"/>
                    <a:pt x="31413" y="41278"/>
                  </a:cubicBezTo>
                  <a:cubicBezTo>
                    <a:pt x="28052" y="37281"/>
                    <a:pt x="24055" y="33885"/>
                    <a:pt x="21119" y="29604"/>
                  </a:cubicBezTo>
                  <a:cubicBezTo>
                    <a:pt x="18218" y="25324"/>
                    <a:pt x="17263" y="20372"/>
                    <a:pt x="16450" y="15384"/>
                  </a:cubicBezTo>
                  <a:cubicBezTo>
                    <a:pt x="15919" y="12201"/>
                    <a:pt x="15282" y="8982"/>
                    <a:pt x="13584" y="6258"/>
                  </a:cubicBezTo>
                  <a:cubicBezTo>
                    <a:pt x="11851" y="3463"/>
                    <a:pt x="9623" y="2367"/>
                    <a:pt x="6616" y="1482"/>
                  </a:cubicBezTo>
                  <a:cubicBezTo>
                    <a:pt x="6024" y="1334"/>
                    <a:pt x="1800" y="0"/>
                    <a:pt x="429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5"/>
            <p:cNvSpPr/>
            <p:nvPr/>
          </p:nvSpPr>
          <p:spPr>
            <a:xfrm>
              <a:off x="2810675" y="3659575"/>
              <a:ext cx="374100" cy="365975"/>
            </a:xfrm>
            <a:custGeom>
              <a:avLst/>
              <a:gdLst/>
              <a:ahLst/>
              <a:cxnLst/>
              <a:rect l="l" t="t" r="r" b="b"/>
              <a:pathLst>
                <a:path w="14964" h="14639" extrusionOk="0">
                  <a:moveTo>
                    <a:pt x="1" y="0"/>
                  </a:moveTo>
                  <a:lnTo>
                    <a:pt x="1" y="14539"/>
                  </a:lnTo>
                  <a:cubicBezTo>
                    <a:pt x="1" y="14607"/>
                    <a:pt x="63" y="14639"/>
                    <a:pt x="178" y="14639"/>
                  </a:cubicBezTo>
                  <a:cubicBezTo>
                    <a:pt x="1427" y="14639"/>
                    <a:pt x="8883" y="10907"/>
                    <a:pt x="9304" y="10648"/>
                  </a:cubicBezTo>
                  <a:cubicBezTo>
                    <a:pt x="11179" y="9481"/>
                    <a:pt x="13054" y="8172"/>
                    <a:pt x="14964" y="6757"/>
                  </a:cubicBezTo>
                  <a:cubicBezTo>
                    <a:pt x="10577" y="3785"/>
                    <a:pt x="5094" y="1557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" name="Google Shape;411;p35"/>
          <p:cNvSpPr/>
          <p:nvPr/>
        </p:nvSpPr>
        <p:spPr>
          <a:xfrm rot="-3827617">
            <a:off x="6721359" y="-364131"/>
            <a:ext cx="713401" cy="893601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5"/>
          <p:cNvSpPr/>
          <p:nvPr/>
        </p:nvSpPr>
        <p:spPr>
          <a:xfrm rot="10800000" flipH="1">
            <a:off x="-304675" y="4429302"/>
            <a:ext cx="1493675" cy="754900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5"/>
          <p:cNvSpPr/>
          <p:nvPr/>
        </p:nvSpPr>
        <p:spPr>
          <a:xfrm rot="10800000" flipH="1">
            <a:off x="902450" y="4890577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9"/>
          <p:cNvSpPr/>
          <p:nvPr/>
        </p:nvSpPr>
        <p:spPr>
          <a:xfrm rot="10800000" flipH="1">
            <a:off x="7517437" y="4250066"/>
            <a:ext cx="503166" cy="909647"/>
          </a:xfrm>
          <a:custGeom>
            <a:avLst/>
            <a:gdLst/>
            <a:ahLst/>
            <a:cxnLst/>
            <a:rect l="l" t="t" r="r" b="b"/>
            <a:pathLst>
              <a:path w="25152" h="45471" extrusionOk="0">
                <a:moveTo>
                  <a:pt x="1" y="0"/>
                </a:moveTo>
                <a:lnTo>
                  <a:pt x="1" y="40574"/>
                </a:lnTo>
                <a:cubicBezTo>
                  <a:pt x="1" y="41777"/>
                  <a:pt x="2795" y="44005"/>
                  <a:pt x="3644" y="44571"/>
                </a:cubicBezTo>
                <a:cubicBezTo>
                  <a:pt x="4616" y="45195"/>
                  <a:pt x="5603" y="45471"/>
                  <a:pt x="6563" y="45471"/>
                </a:cubicBezTo>
                <a:cubicBezTo>
                  <a:pt x="8818" y="45471"/>
                  <a:pt x="10921" y="43946"/>
                  <a:pt x="12311" y="41812"/>
                </a:cubicBezTo>
                <a:cubicBezTo>
                  <a:pt x="14716" y="38027"/>
                  <a:pt x="16980" y="33641"/>
                  <a:pt x="20199" y="30316"/>
                </a:cubicBezTo>
                <a:cubicBezTo>
                  <a:pt x="20482" y="29997"/>
                  <a:pt x="20800" y="29679"/>
                  <a:pt x="21154" y="29396"/>
                </a:cubicBezTo>
                <a:cubicBezTo>
                  <a:pt x="21826" y="23665"/>
                  <a:pt x="24727" y="18289"/>
                  <a:pt x="24939" y="12487"/>
                </a:cubicBezTo>
                <a:cubicBezTo>
                  <a:pt x="25151" y="7960"/>
                  <a:pt x="23560" y="3573"/>
                  <a:pt x="20871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9"/>
          <p:cNvSpPr/>
          <p:nvPr/>
        </p:nvSpPr>
        <p:spPr>
          <a:xfrm rot="10800000" flipH="1">
            <a:off x="7929992" y="4571627"/>
            <a:ext cx="439470" cy="594449"/>
          </a:xfrm>
          <a:custGeom>
            <a:avLst/>
            <a:gdLst/>
            <a:ahLst/>
            <a:cxnLst/>
            <a:rect l="l" t="t" r="r" b="b"/>
            <a:pathLst>
              <a:path w="21968" h="29715" extrusionOk="0">
                <a:moveTo>
                  <a:pt x="1" y="0"/>
                </a:moveTo>
                <a:cubicBezTo>
                  <a:pt x="2689" y="3573"/>
                  <a:pt x="4528" y="8278"/>
                  <a:pt x="4352" y="12841"/>
                </a:cubicBezTo>
                <a:cubicBezTo>
                  <a:pt x="4104" y="18607"/>
                  <a:pt x="1203" y="23983"/>
                  <a:pt x="531" y="29714"/>
                </a:cubicBezTo>
                <a:cubicBezTo>
                  <a:pt x="4245" y="26354"/>
                  <a:pt x="9021" y="24443"/>
                  <a:pt x="13124" y="21613"/>
                </a:cubicBezTo>
                <a:cubicBezTo>
                  <a:pt x="16308" y="19385"/>
                  <a:pt x="18713" y="16237"/>
                  <a:pt x="20093" y="12593"/>
                </a:cubicBezTo>
                <a:cubicBezTo>
                  <a:pt x="20517" y="11355"/>
                  <a:pt x="21968" y="318"/>
                  <a:pt x="19881" y="318"/>
                </a:cubicBezTo>
                <a:cubicBezTo>
                  <a:pt x="19881" y="318"/>
                  <a:pt x="9905" y="0"/>
                  <a:pt x="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9"/>
          <p:cNvSpPr/>
          <p:nvPr/>
        </p:nvSpPr>
        <p:spPr>
          <a:xfrm rot="10800000" flipH="1">
            <a:off x="6962268" y="4226313"/>
            <a:ext cx="434529" cy="276729"/>
          </a:xfrm>
          <a:custGeom>
            <a:avLst/>
            <a:gdLst/>
            <a:ahLst/>
            <a:cxnLst/>
            <a:rect l="l" t="t" r="r" b="b"/>
            <a:pathLst>
              <a:path w="21721" h="13833" extrusionOk="0">
                <a:moveTo>
                  <a:pt x="1" y="1"/>
                </a:moveTo>
                <a:cubicBezTo>
                  <a:pt x="2159" y="4352"/>
                  <a:pt x="5519" y="7995"/>
                  <a:pt x="9729" y="10472"/>
                </a:cubicBezTo>
                <a:cubicBezTo>
                  <a:pt x="13125" y="12382"/>
                  <a:pt x="16945" y="13549"/>
                  <a:pt x="20872" y="13797"/>
                </a:cubicBezTo>
                <a:lnTo>
                  <a:pt x="21720" y="13832"/>
                </a:lnTo>
                <a:cubicBezTo>
                  <a:pt x="21438" y="13408"/>
                  <a:pt x="21119" y="12983"/>
                  <a:pt x="20801" y="12594"/>
                </a:cubicBezTo>
                <a:cubicBezTo>
                  <a:pt x="15495" y="5873"/>
                  <a:pt x="8066" y="1911"/>
                  <a:pt x="1" y="1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9"/>
          <p:cNvSpPr/>
          <p:nvPr/>
        </p:nvSpPr>
        <p:spPr>
          <a:xfrm rot="10800000" flipH="1">
            <a:off x="6892931" y="4769795"/>
            <a:ext cx="322701" cy="457154"/>
          </a:xfrm>
          <a:custGeom>
            <a:avLst/>
            <a:gdLst/>
            <a:ahLst/>
            <a:cxnLst/>
            <a:rect l="l" t="t" r="r" b="b"/>
            <a:pathLst>
              <a:path w="16131" h="22852" extrusionOk="0">
                <a:moveTo>
                  <a:pt x="6615" y="1"/>
                </a:moveTo>
                <a:cubicBezTo>
                  <a:pt x="5483" y="1628"/>
                  <a:pt x="4528" y="3361"/>
                  <a:pt x="3715" y="5165"/>
                </a:cubicBezTo>
                <a:cubicBezTo>
                  <a:pt x="1203" y="10719"/>
                  <a:pt x="0" y="16768"/>
                  <a:pt x="213" y="22852"/>
                </a:cubicBezTo>
                <a:cubicBezTo>
                  <a:pt x="3325" y="21968"/>
                  <a:pt x="6155" y="20447"/>
                  <a:pt x="8632" y="18395"/>
                </a:cubicBezTo>
                <a:cubicBezTo>
                  <a:pt x="12169" y="15424"/>
                  <a:pt x="16131" y="8596"/>
                  <a:pt x="12452" y="4316"/>
                </a:cubicBezTo>
                <a:cubicBezTo>
                  <a:pt x="10825" y="2477"/>
                  <a:pt x="8844" y="1026"/>
                  <a:pt x="6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9"/>
          <p:cNvSpPr/>
          <p:nvPr/>
        </p:nvSpPr>
        <p:spPr>
          <a:xfrm rot="10800000" flipH="1">
            <a:off x="7857115" y="4285154"/>
            <a:ext cx="1314088" cy="954519"/>
          </a:xfrm>
          <a:custGeom>
            <a:avLst/>
            <a:gdLst/>
            <a:ahLst/>
            <a:cxnLst/>
            <a:rect l="l" t="t" r="r" b="b"/>
            <a:pathLst>
              <a:path w="65688" h="47714" extrusionOk="0">
                <a:moveTo>
                  <a:pt x="65300" y="0"/>
                </a:moveTo>
                <a:lnTo>
                  <a:pt x="0" y="36"/>
                </a:lnTo>
                <a:lnTo>
                  <a:pt x="0" y="36"/>
                </a:lnTo>
                <a:cubicBezTo>
                  <a:pt x="531" y="36"/>
                  <a:pt x="1663" y="1486"/>
                  <a:pt x="1981" y="1804"/>
                </a:cubicBezTo>
                <a:cubicBezTo>
                  <a:pt x="2653" y="2476"/>
                  <a:pt x="3290" y="3219"/>
                  <a:pt x="3891" y="3997"/>
                </a:cubicBezTo>
                <a:lnTo>
                  <a:pt x="23524" y="3997"/>
                </a:lnTo>
                <a:cubicBezTo>
                  <a:pt x="25611" y="3997"/>
                  <a:pt x="24160" y="14999"/>
                  <a:pt x="23736" y="16272"/>
                </a:cubicBezTo>
                <a:cubicBezTo>
                  <a:pt x="22356" y="19916"/>
                  <a:pt x="19951" y="23064"/>
                  <a:pt x="16767" y="25292"/>
                </a:cubicBezTo>
                <a:cubicBezTo>
                  <a:pt x="12664" y="28122"/>
                  <a:pt x="7888" y="30033"/>
                  <a:pt x="4139" y="33393"/>
                </a:cubicBezTo>
                <a:cubicBezTo>
                  <a:pt x="4139" y="33570"/>
                  <a:pt x="4103" y="33782"/>
                  <a:pt x="4068" y="33959"/>
                </a:cubicBezTo>
                <a:cubicBezTo>
                  <a:pt x="3431" y="41175"/>
                  <a:pt x="7464" y="47260"/>
                  <a:pt x="14999" y="47684"/>
                </a:cubicBezTo>
                <a:cubicBezTo>
                  <a:pt x="15353" y="47704"/>
                  <a:pt x="15707" y="47714"/>
                  <a:pt x="16062" y="47714"/>
                </a:cubicBezTo>
                <a:cubicBezTo>
                  <a:pt x="19467" y="47714"/>
                  <a:pt x="22903" y="46828"/>
                  <a:pt x="26106" y="45738"/>
                </a:cubicBezTo>
                <a:cubicBezTo>
                  <a:pt x="31341" y="43934"/>
                  <a:pt x="36435" y="41670"/>
                  <a:pt x="41281" y="38982"/>
                </a:cubicBezTo>
                <a:cubicBezTo>
                  <a:pt x="44996" y="36930"/>
                  <a:pt x="48639" y="34454"/>
                  <a:pt x="52601" y="32792"/>
                </a:cubicBezTo>
                <a:cubicBezTo>
                  <a:pt x="55323" y="31693"/>
                  <a:pt x="58722" y="30806"/>
                  <a:pt x="61897" y="30806"/>
                </a:cubicBezTo>
                <a:cubicBezTo>
                  <a:pt x="63013" y="30806"/>
                  <a:pt x="64102" y="30916"/>
                  <a:pt x="65123" y="31164"/>
                </a:cubicBezTo>
                <a:cubicBezTo>
                  <a:pt x="65125" y="31165"/>
                  <a:pt x="65126" y="31165"/>
                  <a:pt x="65127" y="31165"/>
                </a:cubicBezTo>
                <a:cubicBezTo>
                  <a:pt x="65688" y="31165"/>
                  <a:pt x="65300" y="0"/>
                  <a:pt x="653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39"/>
          <p:cNvSpPr/>
          <p:nvPr/>
        </p:nvSpPr>
        <p:spPr>
          <a:xfrm rot="10800000" flipH="1">
            <a:off x="6897873" y="4225493"/>
            <a:ext cx="801800" cy="1286682"/>
          </a:xfrm>
          <a:custGeom>
            <a:avLst/>
            <a:gdLst/>
            <a:ahLst/>
            <a:cxnLst/>
            <a:rect l="l" t="t" r="r" b="b"/>
            <a:pathLst>
              <a:path w="40080" h="64318" extrusionOk="0">
                <a:moveTo>
                  <a:pt x="38384" y="1"/>
                </a:moveTo>
                <a:cubicBezTo>
                  <a:pt x="35907" y="1"/>
                  <a:pt x="31554" y="296"/>
                  <a:pt x="31201" y="321"/>
                </a:cubicBezTo>
                <a:cubicBezTo>
                  <a:pt x="24833" y="1064"/>
                  <a:pt x="18537" y="3187"/>
                  <a:pt x="13337" y="7042"/>
                </a:cubicBezTo>
                <a:cubicBezTo>
                  <a:pt x="10648" y="9059"/>
                  <a:pt x="8278" y="11499"/>
                  <a:pt x="6368" y="14294"/>
                </a:cubicBezTo>
                <a:cubicBezTo>
                  <a:pt x="8597" y="15284"/>
                  <a:pt x="10578" y="16735"/>
                  <a:pt x="12205" y="18574"/>
                </a:cubicBezTo>
                <a:cubicBezTo>
                  <a:pt x="15884" y="22854"/>
                  <a:pt x="11922" y="29682"/>
                  <a:pt x="8385" y="32653"/>
                </a:cubicBezTo>
                <a:cubicBezTo>
                  <a:pt x="5944" y="34705"/>
                  <a:pt x="3078" y="36226"/>
                  <a:pt x="1" y="37110"/>
                </a:cubicBezTo>
                <a:cubicBezTo>
                  <a:pt x="107" y="41709"/>
                  <a:pt x="1239" y="46272"/>
                  <a:pt x="3220" y="50411"/>
                </a:cubicBezTo>
                <a:cubicBezTo>
                  <a:pt x="11285" y="52321"/>
                  <a:pt x="18714" y="56283"/>
                  <a:pt x="24020" y="63004"/>
                </a:cubicBezTo>
                <a:cubicBezTo>
                  <a:pt x="24338" y="63428"/>
                  <a:pt x="24657" y="63853"/>
                  <a:pt x="24939" y="64277"/>
                </a:cubicBezTo>
                <a:cubicBezTo>
                  <a:pt x="25522" y="64305"/>
                  <a:pt x="26105" y="64318"/>
                  <a:pt x="26686" y="64318"/>
                </a:cubicBezTo>
                <a:cubicBezTo>
                  <a:pt x="28331" y="64318"/>
                  <a:pt x="29970" y="64212"/>
                  <a:pt x="31590" y="64029"/>
                </a:cubicBezTo>
                <a:cubicBezTo>
                  <a:pt x="32439" y="63923"/>
                  <a:pt x="40080" y="62862"/>
                  <a:pt x="40080" y="62261"/>
                </a:cubicBezTo>
                <a:lnTo>
                  <a:pt x="40080" y="180"/>
                </a:lnTo>
                <a:cubicBezTo>
                  <a:pt x="40069" y="48"/>
                  <a:pt x="39378" y="1"/>
                  <a:pt x="38384" y="1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9"/>
          <p:cNvSpPr/>
          <p:nvPr/>
        </p:nvSpPr>
        <p:spPr>
          <a:xfrm rot="10800000" flipH="1">
            <a:off x="-61900" y="-16512"/>
            <a:ext cx="1783750" cy="545675"/>
          </a:xfrm>
          <a:custGeom>
            <a:avLst/>
            <a:gdLst/>
            <a:ahLst/>
            <a:cxnLst/>
            <a:rect l="l" t="t" r="r" b="b"/>
            <a:pathLst>
              <a:path w="71350" h="21827" extrusionOk="0">
                <a:moveTo>
                  <a:pt x="34242" y="1"/>
                </a:moveTo>
                <a:cubicBezTo>
                  <a:pt x="29988" y="1"/>
                  <a:pt x="25770" y="443"/>
                  <a:pt x="21791" y="1239"/>
                </a:cubicBezTo>
                <a:cubicBezTo>
                  <a:pt x="21069" y="1389"/>
                  <a:pt x="5824" y="3432"/>
                  <a:pt x="1272" y="3432"/>
                </a:cubicBezTo>
                <a:cubicBezTo>
                  <a:pt x="470" y="3432"/>
                  <a:pt x="0" y="3368"/>
                  <a:pt x="0" y="3220"/>
                </a:cubicBezTo>
                <a:lnTo>
                  <a:pt x="0" y="21827"/>
                </a:lnTo>
                <a:lnTo>
                  <a:pt x="71349" y="21827"/>
                </a:lnTo>
                <a:cubicBezTo>
                  <a:pt x="70960" y="19456"/>
                  <a:pt x="70040" y="17193"/>
                  <a:pt x="68625" y="15247"/>
                </a:cubicBezTo>
                <a:lnTo>
                  <a:pt x="67777" y="15212"/>
                </a:lnTo>
                <a:cubicBezTo>
                  <a:pt x="63850" y="14964"/>
                  <a:pt x="60030" y="13797"/>
                  <a:pt x="56634" y="11887"/>
                </a:cubicBezTo>
                <a:cubicBezTo>
                  <a:pt x="52424" y="9410"/>
                  <a:pt x="49028" y="5767"/>
                  <a:pt x="46906" y="1416"/>
                </a:cubicBezTo>
                <a:cubicBezTo>
                  <a:pt x="42785" y="443"/>
                  <a:pt x="38496" y="1"/>
                  <a:pt x="342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9"/>
          <p:cNvSpPr/>
          <p:nvPr/>
        </p:nvSpPr>
        <p:spPr>
          <a:xfrm rot="10800000" flipH="1">
            <a:off x="1110725" y="147963"/>
            <a:ext cx="543025" cy="345825"/>
          </a:xfrm>
          <a:custGeom>
            <a:avLst/>
            <a:gdLst/>
            <a:ahLst/>
            <a:cxnLst/>
            <a:rect l="l" t="t" r="r" b="b"/>
            <a:pathLst>
              <a:path w="21721" h="13833" extrusionOk="0">
                <a:moveTo>
                  <a:pt x="1" y="1"/>
                </a:moveTo>
                <a:cubicBezTo>
                  <a:pt x="2159" y="4352"/>
                  <a:pt x="5519" y="7995"/>
                  <a:pt x="9729" y="10472"/>
                </a:cubicBezTo>
                <a:cubicBezTo>
                  <a:pt x="13125" y="12382"/>
                  <a:pt x="16945" y="13549"/>
                  <a:pt x="20872" y="13797"/>
                </a:cubicBezTo>
                <a:lnTo>
                  <a:pt x="21720" y="13832"/>
                </a:lnTo>
                <a:cubicBezTo>
                  <a:pt x="21438" y="13408"/>
                  <a:pt x="21119" y="12983"/>
                  <a:pt x="20801" y="12594"/>
                </a:cubicBezTo>
                <a:cubicBezTo>
                  <a:pt x="15495" y="5873"/>
                  <a:pt x="8066" y="1911"/>
                  <a:pt x="1" y="1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40"/>
          <p:cNvGrpSpPr/>
          <p:nvPr/>
        </p:nvGrpSpPr>
        <p:grpSpPr>
          <a:xfrm rot="5400000">
            <a:off x="8425408" y="-1217177"/>
            <a:ext cx="900907" cy="3335276"/>
            <a:chOff x="2810675" y="1400175"/>
            <a:chExt cx="1201850" cy="2625375"/>
          </a:xfrm>
        </p:grpSpPr>
        <p:sp>
          <p:nvSpPr>
            <p:cNvPr id="461" name="Google Shape;461;p40"/>
            <p:cNvSpPr/>
            <p:nvPr/>
          </p:nvSpPr>
          <p:spPr>
            <a:xfrm>
              <a:off x="2811550" y="1400175"/>
              <a:ext cx="1200975" cy="2428325"/>
            </a:xfrm>
            <a:custGeom>
              <a:avLst/>
              <a:gdLst/>
              <a:ahLst/>
              <a:cxnLst/>
              <a:rect l="l" t="t" r="r" b="b"/>
              <a:pathLst>
                <a:path w="48039" h="97133" extrusionOk="0">
                  <a:moveTo>
                    <a:pt x="429" y="0"/>
                  </a:moveTo>
                  <a:cubicBezTo>
                    <a:pt x="160" y="0"/>
                    <a:pt x="1" y="52"/>
                    <a:pt x="1" y="173"/>
                  </a:cubicBezTo>
                  <a:cubicBezTo>
                    <a:pt x="1" y="633"/>
                    <a:pt x="72" y="62077"/>
                    <a:pt x="72" y="90447"/>
                  </a:cubicBezTo>
                  <a:cubicBezTo>
                    <a:pt x="5166" y="92004"/>
                    <a:pt x="10578" y="94161"/>
                    <a:pt x="14929" y="97133"/>
                  </a:cubicBezTo>
                  <a:cubicBezTo>
                    <a:pt x="32085" y="84115"/>
                    <a:pt x="48039" y="60875"/>
                    <a:pt x="31413" y="41278"/>
                  </a:cubicBezTo>
                  <a:cubicBezTo>
                    <a:pt x="28052" y="37281"/>
                    <a:pt x="24055" y="33885"/>
                    <a:pt x="21119" y="29604"/>
                  </a:cubicBezTo>
                  <a:cubicBezTo>
                    <a:pt x="18218" y="25324"/>
                    <a:pt x="17263" y="20372"/>
                    <a:pt x="16450" y="15384"/>
                  </a:cubicBezTo>
                  <a:cubicBezTo>
                    <a:pt x="15919" y="12201"/>
                    <a:pt x="15282" y="8982"/>
                    <a:pt x="13584" y="6258"/>
                  </a:cubicBezTo>
                  <a:cubicBezTo>
                    <a:pt x="11851" y="3463"/>
                    <a:pt x="9623" y="2367"/>
                    <a:pt x="6616" y="1482"/>
                  </a:cubicBezTo>
                  <a:cubicBezTo>
                    <a:pt x="6024" y="1334"/>
                    <a:pt x="1800" y="0"/>
                    <a:pt x="429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0"/>
            <p:cNvSpPr/>
            <p:nvPr/>
          </p:nvSpPr>
          <p:spPr>
            <a:xfrm>
              <a:off x="2810675" y="3659575"/>
              <a:ext cx="374100" cy="365975"/>
            </a:xfrm>
            <a:custGeom>
              <a:avLst/>
              <a:gdLst/>
              <a:ahLst/>
              <a:cxnLst/>
              <a:rect l="l" t="t" r="r" b="b"/>
              <a:pathLst>
                <a:path w="14964" h="14639" extrusionOk="0">
                  <a:moveTo>
                    <a:pt x="1" y="0"/>
                  </a:moveTo>
                  <a:lnTo>
                    <a:pt x="1" y="14539"/>
                  </a:lnTo>
                  <a:cubicBezTo>
                    <a:pt x="1" y="14607"/>
                    <a:pt x="63" y="14639"/>
                    <a:pt x="178" y="14639"/>
                  </a:cubicBezTo>
                  <a:cubicBezTo>
                    <a:pt x="1427" y="14639"/>
                    <a:pt x="8883" y="10907"/>
                    <a:pt x="9304" y="10648"/>
                  </a:cubicBezTo>
                  <a:cubicBezTo>
                    <a:pt x="11179" y="9481"/>
                    <a:pt x="13054" y="8172"/>
                    <a:pt x="14964" y="6757"/>
                  </a:cubicBezTo>
                  <a:cubicBezTo>
                    <a:pt x="10577" y="3785"/>
                    <a:pt x="5094" y="1557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40"/>
          <p:cNvSpPr/>
          <p:nvPr/>
        </p:nvSpPr>
        <p:spPr>
          <a:xfrm rot="-3827617">
            <a:off x="6721359" y="-364131"/>
            <a:ext cx="713401" cy="893601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0"/>
          <p:cNvSpPr/>
          <p:nvPr/>
        </p:nvSpPr>
        <p:spPr>
          <a:xfrm rot="10800000" flipH="1">
            <a:off x="-304675" y="4429302"/>
            <a:ext cx="1493675" cy="754900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40"/>
          <p:cNvSpPr/>
          <p:nvPr/>
        </p:nvSpPr>
        <p:spPr>
          <a:xfrm rot="10800000" flipH="1">
            <a:off x="902450" y="4890577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4_1_1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41"/>
          <p:cNvGrpSpPr/>
          <p:nvPr/>
        </p:nvGrpSpPr>
        <p:grpSpPr>
          <a:xfrm flipH="1">
            <a:off x="-276682" y="3505591"/>
            <a:ext cx="1985861" cy="1765938"/>
            <a:chOff x="3033525" y="2679425"/>
            <a:chExt cx="1834175" cy="1631050"/>
          </a:xfrm>
        </p:grpSpPr>
        <p:sp>
          <p:nvSpPr>
            <p:cNvPr id="468" name="Google Shape;468;p41"/>
            <p:cNvSpPr/>
            <p:nvPr/>
          </p:nvSpPr>
          <p:spPr>
            <a:xfrm>
              <a:off x="4141625" y="2679425"/>
              <a:ext cx="720750" cy="504975"/>
            </a:xfrm>
            <a:custGeom>
              <a:avLst/>
              <a:gdLst/>
              <a:ahLst/>
              <a:cxnLst/>
              <a:rect l="l" t="t" r="r" b="b"/>
              <a:pathLst>
                <a:path w="28830" h="20199" extrusionOk="0">
                  <a:moveTo>
                    <a:pt x="16294" y="0"/>
                  </a:moveTo>
                  <a:cubicBezTo>
                    <a:pt x="11568" y="0"/>
                    <a:pt x="7077" y="1785"/>
                    <a:pt x="3750" y="5354"/>
                  </a:cubicBezTo>
                  <a:cubicBezTo>
                    <a:pt x="2229" y="6981"/>
                    <a:pt x="991" y="8785"/>
                    <a:pt x="0" y="10766"/>
                  </a:cubicBezTo>
                  <a:cubicBezTo>
                    <a:pt x="7932" y="16593"/>
                    <a:pt x="18027" y="20199"/>
                    <a:pt x="26488" y="20199"/>
                  </a:cubicBezTo>
                  <a:cubicBezTo>
                    <a:pt x="27272" y="20199"/>
                    <a:pt x="28042" y="20168"/>
                    <a:pt x="28795" y="20105"/>
                  </a:cubicBezTo>
                  <a:cubicBezTo>
                    <a:pt x="28795" y="20105"/>
                    <a:pt x="28795" y="13454"/>
                    <a:pt x="28830" y="4186"/>
                  </a:cubicBezTo>
                  <a:cubicBezTo>
                    <a:pt x="27627" y="1180"/>
                    <a:pt x="21118" y="437"/>
                    <a:pt x="18713" y="154"/>
                  </a:cubicBezTo>
                  <a:cubicBezTo>
                    <a:pt x="17903" y="51"/>
                    <a:pt x="17095" y="0"/>
                    <a:pt x="16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3400525" y="2784075"/>
              <a:ext cx="1467175" cy="1526400"/>
            </a:xfrm>
            <a:custGeom>
              <a:avLst/>
              <a:gdLst/>
              <a:ahLst/>
              <a:cxnLst/>
              <a:rect l="l" t="t" r="r" b="b"/>
              <a:pathLst>
                <a:path w="58687" h="61056" extrusionOk="0">
                  <a:moveTo>
                    <a:pt x="58474" y="0"/>
                  </a:moveTo>
                  <a:cubicBezTo>
                    <a:pt x="58474" y="9268"/>
                    <a:pt x="58439" y="15919"/>
                    <a:pt x="58439" y="15919"/>
                  </a:cubicBezTo>
                  <a:cubicBezTo>
                    <a:pt x="57686" y="15982"/>
                    <a:pt x="56916" y="16013"/>
                    <a:pt x="56133" y="16013"/>
                  </a:cubicBezTo>
                  <a:cubicBezTo>
                    <a:pt x="47676" y="16013"/>
                    <a:pt x="37608" y="12407"/>
                    <a:pt x="29644" y="6580"/>
                  </a:cubicBezTo>
                  <a:cubicBezTo>
                    <a:pt x="27133" y="11426"/>
                    <a:pt x="25895" y="17086"/>
                    <a:pt x="25152" y="22321"/>
                  </a:cubicBezTo>
                  <a:cubicBezTo>
                    <a:pt x="23701" y="32721"/>
                    <a:pt x="21437" y="45562"/>
                    <a:pt x="9906" y="49311"/>
                  </a:cubicBezTo>
                  <a:cubicBezTo>
                    <a:pt x="7806" y="50011"/>
                    <a:pt x="5614" y="50250"/>
                    <a:pt x="3411" y="50250"/>
                  </a:cubicBezTo>
                  <a:cubicBezTo>
                    <a:pt x="2274" y="50250"/>
                    <a:pt x="1133" y="50186"/>
                    <a:pt x="1" y="50090"/>
                  </a:cubicBezTo>
                  <a:lnTo>
                    <a:pt x="1" y="50090"/>
                  </a:lnTo>
                  <a:cubicBezTo>
                    <a:pt x="2583" y="53450"/>
                    <a:pt x="4635" y="57129"/>
                    <a:pt x="6156" y="61056"/>
                  </a:cubicBezTo>
                  <a:lnTo>
                    <a:pt x="58686" y="61056"/>
                  </a:lnTo>
                  <a:lnTo>
                    <a:pt x="58686" y="991"/>
                  </a:lnTo>
                  <a:cubicBezTo>
                    <a:pt x="58686" y="673"/>
                    <a:pt x="58615" y="319"/>
                    <a:pt x="584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1"/>
            <p:cNvSpPr/>
            <p:nvPr/>
          </p:nvSpPr>
          <p:spPr>
            <a:xfrm>
              <a:off x="3033525" y="4024550"/>
              <a:ext cx="520900" cy="285925"/>
            </a:xfrm>
            <a:custGeom>
              <a:avLst/>
              <a:gdLst/>
              <a:ahLst/>
              <a:cxnLst/>
              <a:rect l="l" t="t" r="r" b="b"/>
              <a:pathLst>
                <a:path w="20836" h="11437" extrusionOk="0">
                  <a:moveTo>
                    <a:pt x="9485" y="1"/>
                  </a:moveTo>
                  <a:cubicBezTo>
                    <a:pt x="7802" y="1"/>
                    <a:pt x="6190" y="322"/>
                    <a:pt x="4599" y="1461"/>
                  </a:cubicBezTo>
                  <a:cubicBezTo>
                    <a:pt x="3078" y="2664"/>
                    <a:pt x="1911" y="4256"/>
                    <a:pt x="1274" y="6060"/>
                  </a:cubicBezTo>
                  <a:cubicBezTo>
                    <a:pt x="1097" y="6555"/>
                    <a:pt x="1" y="11437"/>
                    <a:pt x="461" y="11437"/>
                  </a:cubicBezTo>
                  <a:lnTo>
                    <a:pt x="20836" y="11437"/>
                  </a:lnTo>
                  <a:cubicBezTo>
                    <a:pt x="19315" y="7510"/>
                    <a:pt x="17263" y="3831"/>
                    <a:pt x="14716" y="471"/>
                  </a:cubicBezTo>
                  <a:cubicBezTo>
                    <a:pt x="14363" y="435"/>
                    <a:pt x="14009" y="400"/>
                    <a:pt x="13690" y="365"/>
                  </a:cubicBezTo>
                  <a:cubicBezTo>
                    <a:pt x="12227" y="207"/>
                    <a:pt x="10833" y="1"/>
                    <a:pt x="9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41"/>
          <p:cNvSpPr/>
          <p:nvPr/>
        </p:nvSpPr>
        <p:spPr>
          <a:xfrm>
            <a:off x="8313925" y="1595550"/>
            <a:ext cx="587225" cy="359950"/>
          </a:xfrm>
          <a:custGeom>
            <a:avLst/>
            <a:gdLst/>
            <a:ahLst/>
            <a:cxnLst/>
            <a:rect l="l" t="t" r="r" b="b"/>
            <a:pathLst>
              <a:path w="23489" h="14398" extrusionOk="0">
                <a:moveTo>
                  <a:pt x="0" y="0"/>
                </a:moveTo>
                <a:lnTo>
                  <a:pt x="0" y="0"/>
                </a:lnTo>
                <a:cubicBezTo>
                  <a:pt x="5483" y="7747"/>
                  <a:pt x="14044" y="13336"/>
                  <a:pt x="23488" y="14397"/>
                </a:cubicBezTo>
                <a:cubicBezTo>
                  <a:pt x="19314" y="6297"/>
                  <a:pt x="12806" y="3467"/>
                  <a:pt x="12806" y="3467"/>
                </a:cubicBezTo>
                <a:cubicBezTo>
                  <a:pt x="8773" y="1592"/>
                  <a:pt x="4422" y="425"/>
                  <a:pt x="0" y="0"/>
                </a:cubicBezTo>
                <a:close/>
              </a:path>
            </a:pathLst>
          </a:custGeom>
          <a:solidFill>
            <a:srgbClr val="3034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1"/>
          <p:cNvSpPr/>
          <p:nvPr/>
        </p:nvSpPr>
        <p:spPr>
          <a:xfrm>
            <a:off x="8119375" y="285825"/>
            <a:ext cx="1039125" cy="1679150"/>
          </a:xfrm>
          <a:custGeom>
            <a:avLst/>
            <a:gdLst/>
            <a:ahLst/>
            <a:cxnLst/>
            <a:rect l="l" t="t" r="r" b="b"/>
            <a:pathLst>
              <a:path w="41565" h="67166" extrusionOk="0">
                <a:moveTo>
                  <a:pt x="41564" y="1"/>
                </a:moveTo>
                <a:cubicBezTo>
                  <a:pt x="35091" y="1"/>
                  <a:pt x="28264" y="107"/>
                  <a:pt x="21967" y="1982"/>
                </a:cubicBezTo>
                <a:cubicBezTo>
                  <a:pt x="22356" y="4104"/>
                  <a:pt x="22427" y="6262"/>
                  <a:pt x="22109" y="8384"/>
                </a:cubicBezTo>
                <a:cubicBezTo>
                  <a:pt x="21401" y="13124"/>
                  <a:pt x="18394" y="19067"/>
                  <a:pt x="13973" y="21367"/>
                </a:cubicBezTo>
                <a:lnTo>
                  <a:pt x="13937" y="21367"/>
                </a:lnTo>
                <a:cubicBezTo>
                  <a:pt x="12310" y="22216"/>
                  <a:pt x="10435" y="22463"/>
                  <a:pt x="8631" y="22675"/>
                </a:cubicBezTo>
                <a:lnTo>
                  <a:pt x="2087" y="23418"/>
                </a:lnTo>
                <a:cubicBezTo>
                  <a:pt x="2016" y="23843"/>
                  <a:pt x="1910" y="24232"/>
                  <a:pt x="1804" y="24621"/>
                </a:cubicBezTo>
                <a:cubicBezTo>
                  <a:pt x="0" y="33111"/>
                  <a:pt x="1769" y="42414"/>
                  <a:pt x="6155" y="49842"/>
                </a:cubicBezTo>
                <a:cubicBezTo>
                  <a:pt x="6650" y="50691"/>
                  <a:pt x="7216" y="51540"/>
                  <a:pt x="7782" y="52389"/>
                </a:cubicBezTo>
                <a:cubicBezTo>
                  <a:pt x="12204" y="52814"/>
                  <a:pt x="16555" y="53981"/>
                  <a:pt x="20623" y="55821"/>
                </a:cubicBezTo>
                <a:cubicBezTo>
                  <a:pt x="20623" y="55821"/>
                  <a:pt x="27096" y="58686"/>
                  <a:pt x="31270" y="66786"/>
                </a:cubicBezTo>
                <a:cubicBezTo>
                  <a:pt x="31553" y="66822"/>
                  <a:pt x="31801" y="66857"/>
                  <a:pt x="32049" y="66857"/>
                </a:cubicBezTo>
                <a:cubicBezTo>
                  <a:pt x="32770" y="66911"/>
                  <a:pt x="37826" y="67166"/>
                  <a:pt x="40260" y="67166"/>
                </a:cubicBezTo>
                <a:cubicBezTo>
                  <a:pt x="41050" y="67166"/>
                  <a:pt x="41564" y="67139"/>
                  <a:pt x="41564" y="67069"/>
                </a:cubicBezTo>
                <a:lnTo>
                  <a:pt x="41564" y="1"/>
                </a:ln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1"/>
          <p:cNvSpPr/>
          <p:nvPr/>
        </p:nvSpPr>
        <p:spPr>
          <a:xfrm>
            <a:off x="7689575" y="0"/>
            <a:ext cx="979000" cy="893650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41"/>
          <p:cNvSpPr/>
          <p:nvPr/>
        </p:nvSpPr>
        <p:spPr>
          <a:xfrm>
            <a:off x="8171550" y="336250"/>
            <a:ext cx="508525" cy="535925"/>
          </a:xfrm>
          <a:custGeom>
            <a:avLst/>
            <a:gdLst/>
            <a:ahLst/>
            <a:cxnLst/>
            <a:rect l="l" t="t" r="r" b="b"/>
            <a:pathLst>
              <a:path w="20341" h="21437" extrusionOk="0">
                <a:moveTo>
                  <a:pt x="19880" y="0"/>
                </a:moveTo>
                <a:cubicBezTo>
                  <a:pt x="17687" y="637"/>
                  <a:pt x="15565" y="1521"/>
                  <a:pt x="13584" y="2653"/>
                </a:cubicBezTo>
                <a:cubicBezTo>
                  <a:pt x="6615" y="6580"/>
                  <a:pt x="1946" y="13796"/>
                  <a:pt x="0" y="21437"/>
                </a:cubicBezTo>
                <a:lnTo>
                  <a:pt x="6544" y="20694"/>
                </a:lnTo>
                <a:cubicBezTo>
                  <a:pt x="8348" y="20446"/>
                  <a:pt x="10223" y="20234"/>
                  <a:pt x="11850" y="19385"/>
                </a:cubicBezTo>
                <a:lnTo>
                  <a:pt x="11886" y="19385"/>
                </a:lnTo>
                <a:cubicBezTo>
                  <a:pt x="16307" y="17086"/>
                  <a:pt x="19314" y="11143"/>
                  <a:pt x="20022" y="6403"/>
                </a:cubicBezTo>
                <a:cubicBezTo>
                  <a:pt x="20340" y="4280"/>
                  <a:pt x="20269" y="2087"/>
                  <a:pt x="1988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3251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80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145" y="480117"/>
            <a:ext cx="2366963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010D4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1272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145" y="480117"/>
            <a:ext cx="2366963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010D4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693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145" y="480117"/>
            <a:ext cx="2366963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010D4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848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94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6250" y="543200"/>
            <a:ext cx="77115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6250" y="1701675"/>
            <a:ext cx="7711500" cy="2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60" r:id="rId4"/>
    <p:sldLayoutId id="2147483666" r:id="rId5"/>
    <p:sldLayoutId id="2147483669" r:id="rId6"/>
    <p:sldLayoutId id="2147483670" r:id="rId7"/>
    <p:sldLayoutId id="2147483681" r:id="rId8"/>
    <p:sldLayoutId id="2147483685" r:id="rId9"/>
    <p:sldLayoutId id="2147483686" r:id="rId10"/>
    <p:sldLayoutId id="2147483687" r:id="rId11"/>
    <p:sldLayoutId id="214748371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145" y="480117"/>
            <a:ext cx="2366963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010D4D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739" y="1642549"/>
            <a:ext cx="66798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63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B_F7DB5F8D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a.Grelin@avo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s://www.fundoisp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0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052D30DA-587D-409F-BC49-559EB0F07F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024" y="1712434"/>
            <a:ext cx="3172857" cy="2379643"/>
          </a:xfrm>
          <a:prstGeom prst="rect">
            <a:avLst/>
          </a:prstGeom>
        </p:spPr>
      </p:pic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803073B8-F7CF-4653-A5C9-2EA75048A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881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C9BEB7-688B-6C42-E34E-74977098982D}"/>
              </a:ext>
            </a:extLst>
          </p:cNvPr>
          <p:cNvSpPr txBox="1"/>
          <p:nvPr/>
        </p:nvSpPr>
        <p:spPr>
          <a:xfrm>
            <a:off x="1541674" y="1264346"/>
            <a:ext cx="63969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Os números da violência contra a mulher no Brasil já eram elevados, mas a pandemia tornou essa </a:t>
            </a:r>
            <a:r>
              <a:rPr lang="pt-BR" sz="2800" b="1" dirty="0"/>
              <a:t>SITUAÇÃO ALARMANTE </a:t>
            </a:r>
            <a:r>
              <a:rPr lang="pt-BR" sz="2800" dirty="0"/>
              <a:t>e as consequências se estendem até hoje.</a:t>
            </a:r>
          </a:p>
        </p:txBody>
      </p:sp>
    </p:spTree>
    <p:extLst>
      <p:ext uri="{BB962C8B-B14F-4D97-AF65-F5344CB8AC3E}">
        <p14:creationId xmlns:p14="http://schemas.microsoft.com/office/powerpoint/2010/main" val="271578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A51E5-E367-691A-1298-1129C1D35D0B}"/>
              </a:ext>
            </a:extLst>
          </p:cNvPr>
          <p:cNvSpPr txBox="1"/>
          <p:nvPr/>
        </p:nvSpPr>
        <p:spPr>
          <a:xfrm>
            <a:off x="528702" y="1615726"/>
            <a:ext cx="304481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Em 2020, o Ligue 180 registrou um aumento de 36% em casos de violência contra mulher (agência brasil)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2BC854-FC66-32B2-BDF6-5EFA7CE75916}"/>
              </a:ext>
            </a:extLst>
          </p:cNvPr>
          <p:cNvSpPr txBox="1"/>
          <p:nvPr/>
        </p:nvSpPr>
        <p:spPr>
          <a:xfrm>
            <a:off x="4935522" y="1376346"/>
            <a:ext cx="299142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latin typeface="Roboto" panose="02000000000000000000" pitchFamily="2" charset="0"/>
              </a:rPr>
              <a:t>A</a:t>
            </a:r>
            <a:r>
              <a:rPr lang="pt-B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cada minuto, 8 mulheres apanharam no Brasil; agredidas fisicamente com tapas, socos ou chutes.</a:t>
            </a:r>
          </a:p>
          <a:p>
            <a:r>
              <a:rPr lang="pt-B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pt-BR" sz="1100" dirty="0">
                <a:latin typeface="Roboto" panose="02000000000000000000" pitchFamily="2" charset="0"/>
              </a:rPr>
              <a:t>(</a:t>
            </a:r>
            <a:r>
              <a:rPr lang="pt-BR" sz="1100" dirty="0" err="1">
                <a:latin typeface="Roboto" panose="02000000000000000000" pitchFamily="2" charset="0"/>
              </a:rPr>
              <a:t>forum</a:t>
            </a:r>
            <a:r>
              <a:rPr lang="pt-BR" sz="1100" dirty="0">
                <a:latin typeface="Roboto" panose="02000000000000000000" pitchFamily="2" charset="0"/>
              </a:rPr>
              <a:t> brasileiro de segurança publica)</a:t>
            </a:r>
          </a:p>
          <a:p>
            <a:endParaRPr lang="pt-BR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EDDBF-987E-2D09-BCF8-BEC85603D1B2}"/>
              </a:ext>
            </a:extLst>
          </p:cNvPr>
          <p:cNvSpPr txBox="1"/>
          <p:nvPr/>
        </p:nvSpPr>
        <p:spPr>
          <a:xfrm>
            <a:off x="561585" y="2984700"/>
            <a:ext cx="410227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0" i="0" dirty="0">
                <a:solidFill>
                  <a:srgbClr val="333333"/>
                </a:solidFill>
                <a:effectLst/>
                <a:latin typeface="glbOpenSans"/>
              </a:rPr>
              <a:t>80% das vítimas de violência contra mulher sofreram abusos psicológicos durante a pandemia da Covid-19,</a:t>
            </a:r>
          </a:p>
          <a:p>
            <a:r>
              <a:rPr lang="pt-BR" sz="1100" dirty="0">
                <a:solidFill>
                  <a:srgbClr val="333333"/>
                </a:solidFill>
                <a:latin typeface="glbOpenSans"/>
              </a:rPr>
              <a:t>(Justiceiras)</a:t>
            </a:r>
            <a:endParaRPr lang="pt-BR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7F44E-41A6-AF80-8B69-CEDDEBD65890}"/>
              </a:ext>
            </a:extLst>
          </p:cNvPr>
          <p:cNvSpPr txBox="1"/>
          <p:nvPr/>
        </p:nvSpPr>
        <p:spPr>
          <a:xfrm>
            <a:off x="5061659" y="2838832"/>
            <a:ext cx="24637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>
                <a:solidFill>
                  <a:srgbClr val="333333"/>
                </a:solidFill>
                <a:latin typeface="glbOpenSans"/>
              </a:rPr>
              <a:t>um quarto das vítimas confirmou a </a:t>
            </a:r>
            <a:r>
              <a:rPr lang="pt-BR" sz="1100" b="0" i="0">
                <a:solidFill>
                  <a:srgbClr val="333333"/>
                </a:solidFill>
                <a:effectLst/>
                <a:latin typeface="glbOpenSans"/>
              </a:rPr>
              <a:t>preocupação do acesso dos seus agressores a armas</a:t>
            </a:r>
            <a:r>
              <a:rPr lang="pt-BR" sz="1100">
                <a:solidFill>
                  <a:srgbClr val="333333"/>
                </a:solidFill>
                <a:latin typeface="glbOpenSans"/>
              </a:rPr>
              <a:t>.</a:t>
            </a:r>
          </a:p>
          <a:p>
            <a:r>
              <a:rPr lang="pt-BR" sz="1100">
                <a:solidFill>
                  <a:srgbClr val="333333"/>
                </a:solidFill>
                <a:latin typeface="glbOpenSans"/>
              </a:rPr>
              <a:t>(justiceiras)</a:t>
            </a:r>
            <a:endParaRPr lang="pt-BR" sz="1100"/>
          </a:p>
        </p:txBody>
      </p:sp>
    </p:spTree>
    <p:extLst>
      <p:ext uri="{BB962C8B-B14F-4D97-AF65-F5344CB8AC3E}">
        <p14:creationId xmlns:p14="http://schemas.microsoft.com/office/powerpoint/2010/main" val="464188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73979D-641C-0745-4E9D-C4800610E8BB}"/>
              </a:ext>
            </a:extLst>
          </p:cNvPr>
          <p:cNvSpPr txBox="1"/>
          <p:nvPr/>
        </p:nvSpPr>
        <p:spPr>
          <a:xfrm>
            <a:off x="1082566" y="2011676"/>
            <a:ext cx="65479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i="0" dirty="0">
                <a:solidFill>
                  <a:schemeClr val="tx1"/>
                </a:solidFill>
                <a:effectLst/>
                <a:latin typeface="+mj-lt"/>
              </a:rPr>
              <a:t>4 em cada 10 pessoas conhecem mulheres que sofreram violência na pandemia, mas elas não procuraram ajuda. </a:t>
            </a:r>
          </a:p>
          <a:p>
            <a:r>
              <a:rPr lang="pt-BR" sz="1100" i="0" dirty="0">
                <a:solidFill>
                  <a:schemeClr val="tx1"/>
                </a:solidFill>
                <a:effectLst/>
                <a:latin typeface="+mj-lt"/>
              </a:rPr>
              <a:t>O motivo? Agressor vigiando a vítima e isolamento de amigos e família </a:t>
            </a:r>
            <a:r>
              <a:rPr lang="pt-BR" sz="1100" dirty="0">
                <a:solidFill>
                  <a:schemeClr val="tx1"/>
                </a:solidFill>
                <a:latin typeface="+mj-lt"/>
              </a:rPr>
              <a:t>foram</a:t>
            </a:r>
            <a:r>
              <a:rPr lang="pt-BR" sz="1100" i="0" dirty="0">
                <a:solidFill>
                  <a:schemeClr val="tx1"/>
                </a:solidFill>
                <a:effectLst/>
                <a:latin typeface="+mj-lt"/>
              </a:rPr>
              <a:t> os principais dificultadores para que mulheres vítimas de violência busquem apoio.</a:t>
            </a:r>
          </a:p>
          <a:p>
            <a:r>
              <a:rPr lang="pt-BR" sz="1100" dirty="0">
                <a:solidFill>
                  <a:schemeClr val="tx1"/>
                </a:solidFill>
                <a:latin typeface="+mj-lt"/>
              </a:rPr>
              <a:t>Fonte: </a:t>
            </a:r>
            <a:r>
              <a:rPr lang="pt-BR" sz="1100" i="0" dirty="0">
                <a:solidFill>
                  <a:schemeClr val="tx1"/>
                </a:solidFill>
                <a:effectLst/>
                <a:latin typeface="+mj-lt"/>
              </a:rPr>
              <a:t>Violência doméstica contra a mulher na pandemia (Instituto Patrícia Galvão/Locomotiva, 2020)</a:t>
            </a:r>
          </a:p>
          <a:p>
            <a:endParaRPr lang="pt-BR" sz="11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277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3;p50">
            <a:extLst>
              <a:ext uri="{FF2B5EF4-FFF2-40B4-BE49-F238E27FC236}">
                <a16:creationId xmlns:a16="http://schemas.microsoft.com/office/drawing/2014/main" id="{1F108094-7F81-4A5B-8747-7CB1AE2A2110}"/>
              </a:ext>
            </a:extLst>
          </p:cNvPr>
          <p:cNvSpPr txBox="1">
            <a:spLocks/>
          </p:cNvSpPr>
          <p:nvPr/>
        </p:nvSpPr>
        <p:spPr>
          <a:xfrm>
            <a:off x="301934" y="696794"/>
            <a:ext cx="8429774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A criação do Fundo pelo fim das violências contra mulheres e meninas</a:t>
            </a:r>
            <a:endParaRPr lang="en-US" sz="24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BC62D5E-47BD-4B6C-B417-C6ABD96425F0}"/>
              </a:ext>
            </a:extLst>
          </p:cNvPr>
          <p:cNvSpPr txBox="1"/>
          <p:nvPr/>
        </p:nvSpPr>
        <p:spPr>
          <a:xfrm>
            <a:off x="462092" y="2690944"/>
            <a:ext cx="4943092" cy="2027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PROPOSTA: União e colaboração entre todos os setores da sociedade: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governo, empresas e sociedade civil apoiando serviços públicos de abrigamento e proteção e oferecendo suporte psicológico e jurídico, além de auxílio alimentação às mulheres em situação de violência, ajudando-as a recomeçar e reescrever suas histórias.</a:t>
            </a:r>
            <a:endParaRPr lang="en-US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534ACD-49BB-98DD-8B11-6B71E4657269}"/>
              </a:ext>
            </a:extLst>
          </p:cNvPr>
          <p:cNvSpPr txBox="1"/>
          <p:nvPr/>
        </p:nvSpPr>
        <p:spPr>
          <a:xfrm>
            <a:off x="241738" y="189186"/>
            <a:ext cx="2322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SOLUÇÃO</a:t>
            </a:r>
          </a:p>
        </p:txBody>
      </p:sp>
      <p:pic>
        <p:nvPicPr>
          <p:cNvPr id="3" name="Imagem 9" descr="Ícone&#10;&#10;Descrição gerada automaticamente">
            <a:extLst>
              <a:ext uri="{FF2B5EF4-FFF2-40B4-BE49-F238E27FC236}">
                <a16:creationId xmlns:a16="http://schemas.microsoft.com/office/drawing/2014/main" id="{C3D1AA78-3B62-F328-69E3-8C1D6CAD69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994" y="1594224"/>
            <a:ext cx="1606390" cy="760800"/>
          </a:xfrm>
          <a:prstGeom prst="rect">
            <a:avLst/>
          </a:prstGeom>
        </p:spPr>
      </p:pic>
      <p:pic>
        <p:nvPicPr>
          <p:cNvPr id="4" name="Imagem 12">
            <a:extLst>
              <a:ext uri="{FF2B5EF4-FFF2-40B4-BE49-F238E27FC236}">
                <a16:creationId xmlns:a16="http://schemas.microsoft.com/office/drawing/2014/main" id="{4DA55720-5C09-0226-7118-CE877DE60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796" y="1417219"/>
            <a:ext cx="1190166" cy="10187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485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3F0C4"/>
          </a:solidFill>
        </p:spPr>
        <p:txBody>
          <a:bodyPr wrap="square" lIns="0" tIns="0" rIns="0" bIns="0" rtlCol="0"/>
          <a:lstStyle/>
          <a:p>
            <a:pPr defTabSz="685800">
              <a:buClrTx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BA0EC19-F97B-467F-AFD8-479E9AF6A7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1" y="1497011"/>
            <a:ext cx="9141515" cy="3657600"/>
          </a:xfrm>
          <a:prstGeom prst="rect">
            <a:avLst/>
          </a:prstGeom>
          <a:noFill/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1B253CE7-0A56-4622-8FC7-A82DB6412B9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8492" y="228600"/>
            <a:ext cx="3227390" cy="10398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64"/>
          <p:cNvSpPr txBox="1">
            <a:spLocks noGrp="1"/>
          </p:cNvSpPr>
          <p:nvPr>
            <p:ph type="title"/>
          </p:nvPr>
        </p:nvSpPr>
        <p:spPr>
          <a:xfrm>
            <a:off x="401120" y="209294"/>
            <a:ext cx="3426259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COMO FUNCIONA</a:t>
            </a:r>
            <a:endParaRPr dirty="0"/>
          </a:p>
        </p:txBody>
      </p:sp>
      <p:sp>
        <p:nvSpPr>
          <p:cNvPr id="821" name="Google Shape;821;p64"/>
          <p:cNvSpPr txBox="1">
            <a:spLocks noGrp="1"/>
          </p:cNvSpPr>
          <p:nvPr>
            <p:ph type="subTitle" idx="1"/>
          </p:nvPr>
        </p:nvSpPr>
        <p:spPr>
          <a:xfrm>
            <a:off x="898422" y="1047318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Abrigamento</a:t>
            </a:r>
            <a:endParaRPr dirty="0"/>
          </a:p>
        </p:txBody>
      </p:sp>
      <p:sp>
        <p:nvSpPr>
          <p:cNvPr id="825" name="Google Shape;825;p64"/>
          <p:cNvSpPr txBox="1">
            <a:spLocks noGrp="1"/>
          </p:cNvSpPr>
          <p:nvPr>
            <p:ph type="subTitle" idx="5"/>
          </p:nvPr>
        </p:nvSpPr>
        <p:spPr>
          <a:xfrm>
            <a:off x="401120" y="2902182"/>
            <a:ext cx="2723752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Segurança alimentar</a:t>
            </a:r>
            <a:endParaRPr dirty="0"/>
          </a:p>
        </p:txBody>
      </p:sp>
      <p:sp>
        <p:nvSpPr>
          <p:cNvPr id="827" name="Google Shape;827;p64"/>
          <p:cNvSpPr txBox="1">
            <a:spLocks noGrp="1"/>
          </p:cNvSpPr>
          <p:nvPr>
            <p:ph type="subTitle" idx="7"/>
          </p:nvPr>
        </p:nvSpPr>
        <p:spPr>
          <a:xfrm>
            <a:off x="6158781" y="2526662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8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Fortalecimento de políticas públicas</a:t>
            </a:r>
            <a:endParaRPr lang="en-US" sz="1800" b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29" name="Google Shape;829;p64"/>
          <p:cNvGrpSpPr/>
          <p:nvPr/>
        </p:nvGrpSpPr>
        <p:grpSpPr>
          <a:xfrm>
            <a:off x="3184643" y="1669376"/>
            <a:ext cx="2794528" cy="2516574"/>
            <a:chOff x="266495" y="1071875"/>
            <a:chExt cx="475640" cy="428550"/>
          </a:xfrm>
        </p:grpSpPr>
        <p:sp>
          <p:nvSpPr>
            <p:cNvPr id="830" name="Google Shape;830;p64"/>
            <p:cNvSpPr/>
            <p:nvPr/>
          </p:nvSpPr>
          <p:spPr>
            <a:xfrm>
              <a:off x="288350" y="1290825"/>
              <a:ext cx="209600" cy="209600"/>
            </a:xfrm>
            <a:custGeom>
              <a:avLst/>
              <a:gdLst/>
              <a:ahLst/>
              <a:cxnLst/>
              <a:rect l="l" t="t" r="r" b="b"/>
              <a:pathLst>
                <a:path w="8384" h="8384" extrusionOk="0">
                  <a:moveTo>
                    <a:pt x="1" y="0"/>
                  </a:moveTo>
                  <a:cubicBezTo>
                    <a:pt x="23" y="1056"/>
                    <a:pt x="239" y="2096"/>
                    <a:pt x="641" y="3073"/>
                  </a:cubicBezTo>
                  <a:cubicBezTo>
                    <a:pt x="676" y="3072"/>
                    <a:pt x="710" y="3070"/>
                    <a:pt x="745" y="3070"/>
                  </a:cubicBezTo>
                  <a:cubicBezTo>
                    <a:pt x="1419" y="3070"/>
                    <a:pt x="2047" y="3416"/>
                    <a:pt x="2406" y="3988"/>
                  </a:cubicBezTo>
                  <a:cubicBezTo>
                    <a:pt x="2766" y="4558"/>
                    <a:pt x="2808" y="5272"/>
                    <a:pt x="2516" y="5880"/>
                  </a:cubicBezTo>
                  <a:cubicBezTo>
                    <a:pt x="4076" y="7440"/>
                    <a:pt x="6179" y="8337"/>
                    <a:pt x="8384" y="8383"/>
                  </a:cubicBezTo>
                  <a:lnTo>
                    <a:pt x="8384" y="3190"/>
                  </a:lnTo>
                  <a:cubicBezTo>
                    <a:pt x="6664" y="3094"/>
                    <a:pt x="5290" y="1720"/>
                    <a:pt x="519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64"/>
            <p:cNvSpPr/>
            <p:nvPr/>
          </p:nvSpPr>
          <p:spPr>
            <a:xfrm>
              <a:off x="266495" y="1377050"/>
              <a:ext cx="79225" cy="79200"/>
            </a:xfrm>
            <a:custGeom>
              <a:avLst/>
              <a:gdLst/>
              <a:ahLst/>
              <a:cxnLst/>
              <a:rect l="l" t="t" r="r" b="b"/>
              <a:pathLst>
                <a:path w="3169" h="3168" extrusionOk="0">
                  <a:moveTo>
                    <a:pt x="1584" y="0"/>
                  </a:moveTo>
                  <a:cubicBezTo>
                    <a:pt x="710" y="0"/>
                    <a:pt x="1" y="710"/>
                    <a:pt x="1" y="1584"/>
                  </a:cubicBezTo>
                  <a:cubicBezTo>
                    <a:pt x="1" y="2459"/>
                    <a:pt x="710" y="3168"/>
                    <a:pt x="1584" y="3168"/>
                  </a:cubicBezTo>
                  <a:cubicBezTo>
                    <a:pt x="2459" y="3168"/>
                    <a:pt x="3168" y="2459"/>
                    <a:pt x="3168" y="1584"/>
                  </a:cubicBezTo>
                  <a:cubicBezTo>
                    <a:pt x="3168" y="710"/>
                    <a:pt x="2459" y="0"/>
                    <a:pt x="15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2" name="Google Shape;832;p64"/>
            <p:cNvSpPr/>
            <p:nvPr/>
          </p:nvSpPr>
          <p:spPr>
            <a:xfrm>
              <a:off x="507325" y="1290825"/>
              <a:ext cx="209600" cy="209600"/>
            </a:xfrm>
            <a:custGeom>
              <a:avLst/>
              <a:gdLst/>
              <a:ahLst/>
              <a:cxnLst/>
              <a:rect l="l" t="t" r="r" b="b"/>
              <a:pathLst>
                <a:path w="8384" h="8384" extrusionOk="0">
                  <a:moveTo>
                    <a:pt x="3189" y="0"/>
                  </a:moveTo>
                  <a:cubicBezTo>
                    <a:pt x="3093" y="1720"/>
                    <a:pt x="1721" y="3092"/>
                    <a:pt x="1" y="3190"/>
                  </a:cubicBezTo>
                  <a:lnTo>
                    <a:pt x="1" y="8383"/>
                  </a:lnTo>
                  <a:cubicBezTo>
                    <a:pt x="2206" y="8337"/>
                    <a:pt x="4309" y="7440"/>
                    <a:pt x="5868" y="5880"/>
                  </a:cubicBezTo>
                  <a:cubicBezTo>
                    <a:pt x="5577" y="5272"/>
                    <a:pt x="5618" y="4558"/>
                    <a:pt x="5979" y="3986"/>
                  </a:cubicBezTo>
                  <a:cubicBezTo>
                    <a:pt x="6337" y="3416"/>
                    <a:pt x="6965" y="3070"/>
                    <a:pt x="7639" y="3070"/>
                  </a:cubicBezTo>
                  <a:cubicBezTo>
                    <a:pt x="7675" y="3070"/>
                    <a:pt x="7710" y="3070"/>
                    <a:pt x="7743" y="3073"/>
                  </a:cubicBezTo>
                  <a:cubicBezTo>
                    <a:pt x="8145" y="2096"/>
                    <a:pt x="8362" y="1056"/>
                    <a:pt x="838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64"/>
            <p:cNvSpPr/>
            <p:nvPr/>
          </p:nvSpPr>
          <p:spPr>
            <a:xfrm>
              <a:off x="658700" y="1377050"/>
              <a:ext cx="79175" cy="79200"/>
            </a:xfrm>
            <a:custGeom>
              <a:avLst/>
              <a:gdLst/>
              <a:ahLst/>
              <a:cxnLst/>
              <a:rect l="l" t="t" r="r" b="b"/>
              <a:pathLst>
                <a:path w="3167" h="3168" extrusionOk="0">
                  <a:moveTo>
                    <a:pt x="1583" y="0"/>
                  </a:moveTo>
                  <a:cubicBezTo>
                    <a:pt x="708" y="0"/>
                    <a:pt x="1" y="710"/>
                    <a:pt x="1" y="1584"/>
                  </a:cubicBezTo>
                  <a:cubicBezTo>
                    <a:pt x="1" y="2459"/>
                    <a:pt x="708" y="3168"/>
                    <a:pt x="1583" y="3168"/>
                  </a:cubicBezTo>
                  <a:cubicBezTo>
                    <a:pt x="2457" y="3168"/>
                    <a:pt x="3166" y="2459"/>
                    <a:pt x="3166" y="1584"/>
                  </a:cubicBezTo>
                  <a:cubicBezTo>
                    <a:pt x="3166" y="710"/>
                    <a:pt x="2457" y="0"/>
                    <a:pt x="1583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64"/>
            <p:cNvSpPr/>
            <p:nvPr/>
          </p:nvSpPr>
          <p:spPr>
            <a:xfrm>
              <a:off x="507325" y="1071875"/>
              <a:ext cx="209575" cy="209600"/>
            </a:xfrm>
            <a:custGeom>
              <a:avLst/>
              <a:gdLst/>
              <a:ahLst/>
              <a:cxnLst/>
              <a:rect l="l" t="t" r="r" b="b"/>
              <a:pathLst>
                <a:path w="8383" h="8384" extrusionOk="0">
                  <a:moveTo>
                    <a:pt x="1" y="1"/>
                  </a:moveTo>
                  <a:lnTo>
                    <a:pt x="1" y="5194"/>
                  </a:lnTo>
                  <a:cubicBezTo>
                    <a:pt x="1721" y="5290"/>
                    <a:pt x="3093" y="6662"/>
                    <a:pt x="3189" y="8384"/>
                  </a:cubicBezTo>
                  <a:lnTo>
                    <a:pt x="8382" y="8384"/>
                  </a:lnTo>
                  <a:cubicBezTo>
                    <a:pt x="8362" y="7328"/>
                    <a:pt x="8144" y="6286"/>
                    <a:pt x="7742" y="5311"/>
                  </a:cubicBezTo>
                  <a:cubicBezTo>
                    <a:pt x="7708" y="5312"/>
                    <a:pt x="7673" y="5314"/>
                    <a:pt x="7638" y="5314"/>
                  </a:cubicBezTo>
                  <a:cubicBezTo>
                    <a:pt x="6964" y="5312"/>
                    <a:pt x="6336" y="4966"/>
                    <a:pt x="5977" y="4396"/>
                  </a:cubicBezTo>
                  <a:cubicBezTo>
                    <a:pt x="5618" y="3825"/>
                    <a:pt x="5577" y="3110"/>
                    <a:pt x="5867" y="2502"/>
                  </a:cubicBezTo>
                  <a:cubicBezTo>
                    <a:pt x="4309" y="942"/>
                    <a:pt x="2206" y="45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64"/>
            <p:cNvSpPr/>
            <p:nvPr/>
          </p:nvSpPr>
          <p:spPr>
            <a:xfrm>
              <a:off x="662960" y="1115616"/>
              <a:ext cx="79175" cy="79175"/>
            </a:xfrm>
            <a:custGeom>
              <a:avLst/>
              <a:gdLst/>
              <a:ahLst/>
              <a:cxnLst/>
              <a:rect l="l" t="t" r="r" b="b"/>
              <a:pathLst>
                <a:path w="3167" h="3167" extrusionOk="0">
                  <a:moveTo>
                    <a:pt x="1583" y="1"/>
                  </a:moveTo>
                  <a:cubicBezTo>
                    <a:pt x="708" y="1"/>
                    <a:pt x="1" y="709"/>
                    <a:pt x="1" y="1583"/>
                  </a:cubicBezTo>
                  <a:cubicBezTo>
                    <a:pt x="1" y="2457"/>
                    <a:pt x="708" y="3167"/>
                    <a:pt x="1583" y="3167"/>
                  </a:cubicBezTo>
                  <a:cubicBezTo>
                    <a:pt x="2457" y="3167"/>
                    <a:pt x="3166" y="2457"/>
                    <a:pt x="3166" y="1583"/>
                  </a:cubicBezTo>
                  <a:cubicBezTo>
                    <a:pt x="3166" y="709"/>
                    <a:pt x="2457" y="1"/>
                    <a:pt x="158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6" name="Google Shape;836;p64"/>
            <p:cNvSpPr/>
            <p:nvPr/>
          </p:nvSpPr>
          <p:spPr>
            <a:xfrm>
              <a:off x="288350" y="1071875"/>
              <a:ext cx="209600" cy="209550"/>
            </a:xfrm>
            <a:custGeom>
              <a:avLst/>
              <a:gdLst/>
              <a:ahLst/>
              <a:cxnLst/>
              <a:rect l="l" t="t" r="r" b="b"/>
              <a:pathLst>
                <a:path w="8384" h="8382" extrusionOk="0">
                  <a:moveTo>
                    <a:pt x="8384" y="1"/>
                  </a:moveTo>
                  <a:cubicBezTo>
                    <a:pt x="6179" y="45"/>
                    <a:pt x="4076" y="942"/>
                    <a:pt x="2516" y="2502"/>
                  </a:cubicBezTo>
                  <a:cubicBezTo>
                    <a:pt x="2808" y="3110"/>
                    <a:pt x="2766" y="3825"/>
                    <a:pt x="2406" y="4396"/>
                  </a:cubicBezTo>
                  <a:cubicBezTo>
                    <a:pt x="2047" y="4966"/>
                    <a:pt x="1419" y="5312"/>
                    <a:pt x="745" y="5312"/>
                  </a:cubicBezTo>
                  <a:cubicBezTo>
                    <a:pt x="710" y="5312"/>
                    <a:pt x="675" y="5312"/>
                    <a:pt x="641" y="5311"/>
                  </a:cubicBezTo>
                  <a:cubicBezTo>
                    <a:pt x="239" y="6286"/>
                    <a:pt x="23" y="7327"/>
                    <a:pt x="1" y="8382"/>
                  </a:cubicBezTo>
                  <a:lnTo>
                    <a:pt x="5194" y="8382"/>
                  </a:lnTo>
                  <a:cubicBezTo>
                    <a:pt x="5290" y="6662"/>
                    <a:pt x="6664" y="5290"/>
                    <a:pt x="8384" y="5194"/>
                  </a:cubicBezTo>
                  <a:lnTo>
                    <a:pt x="8384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64"/>
            <p:cNvSpPr/>
            <p:nvPr/>
          </p:nvSpPr>
          <p:spPr>
            <a:xfrm>
              <a:off x="267375" y="1116025"/>
              <a:ext cx="79225" cy="79175"/>
            </a:xfrm>
            <a:custGeom>
              <a:avLst/>
              <a:gdLst/>
              <a:ahLst/>
              <a:cxnLst/>
              <a:rect l="l" t="t" r="r" b="b"/>
              <a:pathLst>
                <a:path w="3169" h="3167" extrusionOk="0">
                  <a:moveTo>
                    <a:pt x="1584" y="1"/>
                  </a:moveTo>
                  <a:cubicBezTo>
                    <a:pt x="710" y="1"/>
                    <a:pt x="1" y="709"/>
                    <a:pt x="1" y="1583"/>
                  </a:cubicBezTo>
                  <a:cubicBezTo>
                    <a:pt x="1" y="2457"/>
                    <a:pt x="710" y="3167"/>
                    <a:pt x="1584" y="3167"/>
                  </a:cubicBezTo>
                  <a:cubicBezTo>
                    <a:pt x="2459" y="3167"/>
                    <a:pt x="3168" y="2457"/>
                    <a:pt x="3168" y="1583"/>
                  </a:cubicBezTo>
                  <a:cubicBezTo>
                    <a:pt x="3168" y="709"/>
                    <a:pt x="2459" y="1"/>
                    <a:pt x="158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8" name="Google Shape;838;p64"/>
          <p:cNvSpPr/>
          <p:nvPr/>
        </p:nvSpPr>
        <p:spPr>
          <a:xfrm>
            <a:off x="3237376" y="2043101"/>
            <a:ext cx="363275" cy="266302"/>
          </a:xfrm>
          <a:custGeom>
            <a:avLst/>
            <a:gdLst/>
            <a:ahLst/>
            <a:cxnLst/>
            <a:rect l="l" t="t" r="r" b="b"/>
            <a:pathLst>
              <a:path w="11467" h="8406" extrusionOk="0">
                <a:moveTo>
                  <a:pt x="3251" y="1631"/>
                </a:moveTo>
                <a:lnTo>
                  <a:pt x="3680" y="2060"/>
                </a:lnTo>
                <a:lnTo>
                  <a:pt x="2060" y="3691"/>
                </a:lnTo>
                <a:lnTo>
                  <a:pt x="1620" y="3262"/>
                </a:lnTo>
                <a:lnTo>
                  <a:pt x="3251" y="1631"/>
                </a:lnTo>
                <a:close/>
                <a:moveTo>
                  <a:pt x="8156" y="1929"/>
                </a:moveTo>
                <a:lnTo>
                  <a:pt x="9799" y="3560"/>
                </a:lnTo>
                <a:lnTo>
                  <a:pt x="9371" y="3989"/>
                </a:lnTo>
                <a:lnTo>
                  <a:pt x="7728" y="2357"/>
                </a:lnTo>
                <a:lnTo>
                  <a:pt x="8156" y="1929"/>
                </a:lnTo>
                <a:close/>
                <a:moveTo>
                  <a:pt x="7609" y="2715"/>
                </a:moveTo>
                <a:lnTo>
                  <a:pt x="9014" y="4108"/>
                </a:lnTo>
                <a:lnTo>
                  <a:pt x="8692" y="4405"/>
                </a:lnTo>
                <a:cubicBezTo>
                  <a:pt x="8656" y="4453"/>
                  <a:pt x="8621" y="4501"/>
                  <a:pt x="8597" y="4560"/>
                </a:cubicBezTo>
                <a:cubicBezTo>
                  <a:pt x="8561" y="4620"/>
                  <a:pt x="8549" y="4679"/>
                  <a:pt x="8549" y="4739"/>
                </a:cubicBezTo>
                <a:cubicBezTo>
                  <a:pt x="8537" y="4870"/>
                  <a:pt x="8490" y="4989"/>
                  <a:pt x="8383" y="5072"/>
                </a:cubicBezTo>
                <a:lnTo>
                  <a:pt x="7847" y="5620"/>
                </a:lnTo>
                <a:lnTo>
                  <a:pt x="5930" y="3691"/>
                </a:lnTo>
                <a:lnTo>
                  <a:pt x="6609" y="3429"/>
                </a:lnTo>
                <a:cubicBezTo>
                  <a:pt x="6609" y="3429"/>
                  <a:pt x="6632" y="3429"/>
                  <a:pt x="6632" y="3417"/>
                </a:cubicBezTo>
                <a:cubicBezTo>
                  <a:pt x="6739" y="3358"/>
                  <a:pt x="6823" y="3262"/>
                  <a:pt x="6882" y="3155"/>
                </a:cubicBezTo>
                <a:cubicBezTo>
                  <a:pt x="7109" y="3119"/>
                  <a:pt x="7299" y="3012"/>
                  <a:pt x="7466" y="2858"/>
                </a:cubicBezTo>
                <a:lnTo>
                  <a:pt x="7609" y="2715"/>
                </a:lnTo>
                <a:close/>
                <a:moveTo>
                  <a:pt x="3846" y="6084"/>
                </a:moveTo>
                <a:lnTo>
                  <a:pt x="4120" y="6358"/>
                </a:lnTo>
                <a:lnTo>
                  <a:pt x="3739" y="6727"/>
                </a:lnTo>
                <a:lnTo>
                  <a:pt x="3656" y="6822"/>
                </a:lnTo>
                <a:cubicBezTo>
                  <a:pt x="3620" y="6846"/>
                  <a:pt x="3584" y="6858"/>
                  <a:pt x="3537" y="6858"/>
                </a:cubicBezTo>
                <a:cubicBezTo>
                  <a:pt x="3489" y="6858"/>
                  <a:pt x="3441" y="6846"/>
                  <a:pt x="3418" y="6822"/>
                </a:cubicBezTo>
                <a:lnTo>
                  <a:pt x="3382" y="6787"/>
                </a:lnTo>
                <a:cubicBezTo>
                  <a:pt x="3322" y="6727"/>
                  <a:pt x="3322" y="6608"/>
                  <a:pt x="3382" y="6548"/>
                </a:cubicBezTo>
                <a:lnTo>
                  <a:pt x="3846" y="6084"/>
                </a:lnTo>
                <a:close/>
                <a:moveTo>
                  <a:pt x="4334" y="6608"/>
                </a:moveTo>
                <a:lnTo>
                  <a:pt x="4608" y="6882"/>
                </a:lnTo>
                <a:lnTo>
                  <a:pt x="4311" y="7156"/>
                </a:lnTo>
                <a:lnTo>
                  <a:pt x="4227" y="7239"/>
                </a:lnTo>
                <a:cubicBezTo>
                  <a:pt x="4203" y="7263"/>
                  <a:pt x="4156" y="7275"/>
                  <a:pt x="4108" y="7275"/>
                </a:cubicBezTo>
                <a:cubicBezTo>
                  <a:pt x="4072" y="7275"/>
                  <a:pt x="4025" y="7263"/>
                  <a:pt x="3989" y="7239"/>
                </a:cubicBezTo>
                <a:lnTo>
                  <a:pt x="3965" y="7203"/>
                </a:lnTo>
                <a:cubicBezTo>
                  <a:pt x="3906" y="7144"/>
                  <a:pt x="3906" y="7037"/>
                  <a:pt x="3965" y="6977"/>
                </a:cubicBezTo>
                <a:lnTo>
                  <a:pt x="4334" y="6608"/>
                </a:lnTo>
                <a:close/>
                <a:moveTo>
                  <a:pt x="4858" y="7096"/>
                </a:moveTo>
                <a:lnTo>
                  <a:pt x="5132" y="7370"/>
                </a:lnTo>
                <a:lnTo>
                  <a:pt x="4954" y="7537"/>
                </a:lnTo>
                <a:lnTo>
                  <a:pt x="4811" y="7668"/>
                </a:lnTo>
                <a:cubicBezTo>
                  <a:pt x="4781" y="7697"/>
                  <a:pt x="4742" y="7712"/>
                  <a:pt x="4704" y="7712"/>
                </a:cubicBezTo>
                <a:cubicBezTo>
                  <a:pt x="4665" y="7712"/>
                  <a:pt x="4626" y="7697"/>
                  <a:pt x="4596" y="7668"/>
                </a:cubicBezTo>
                <a:lnTo>
                  <a:pt x="4549" y="7620"/>
                </a:lnTo>
                <a:cubicBezTo>
                  <a:pt x="4513" y="7596"/>
                  <a:pt x="4501" y="7549"/>
                  <a:pt x="4501" y="7513"/>
                </a:cubicBezTo>
                <a:cubicBezTo>
                  <a:pt x="4501" y="7477"/>
                  <a:pt x="4513" y="7441"/>
                  <a:pt x="4549" y="7418"/>
                </a:cubicBezTo>
                <a:lnTo>
                  <a:pt x="4858" y="7096"/>
                </a:lnTo>
                <a:close/>
                <a:moveTo>
                  <a:pt x="3811" y="2417"/>
                </a:moveTo>
                <a:lnTo>
                  <a:pt x="3965" y="2560"/>
                </a:lnTo>
                <a:cubicBezTo>
                  <a:pt x="4181" y="2776"/>
                  <a:pt x="4462" y="2894"/>
                  <a:pt x="4756" y="2894"/>
                </a:cubicBezTo>
                <a:cubicBezTo>
                  <a:pt x="4771" y="2894"/>
                  <a:pt x="4785" y="2894"/>
                  <a:pt x="4799" y="2893"/>
                </a:cubicBezTo>
                <a:cubicBezTo>
                  <a:pt x="5394" y="2858"/>
                  <a:pt x="6168" y="2798"/>
                  <a:pt x="6549" y="2703"/>
                </a:cubicBezTo>
                <a:cubicBezTo>
                  <a:pt x="6573" y="2715"/>
                  <a:pt x="6597" y="2738"/>
                  <a:pt x="6609" y="2774"/>
                </a:cubicBezTo>
                <a:cubicBezTo>
                  <a:pt x="6632" y="2834"/>
                  <a:pt x="6632" y="2893"/>
                  <a:pt x="6597" y="2953"/>
                </a:cubicBezTo>
                <a:cubicBezTo>
                  <a:pt x="6573" y="3024"/>
                  <a:pt x="6525" y="3084"/>
                  <a:pt x="6466" y="3119"/>
                </a:cubicBezTo>
                <a:lnTo>
                  <a:pt x="5561" y="3489"/>
                </a:lnTo>
                <a:cubicBezTo>
                  <a:pt x="5501" y="3500"/>
                  <a:pt x="5466" y="3560"/>
                  <a:pt x="5454" y="3608"/>
                </a:cubicBezTo>
                <a:cubicBezTo>
                  <a:pt x="5442" y="3667"/>
                  <a:pt x="5454" y="3727"/>
                  <a:pt x="5501" y="3750"/>
                </a:cubicBezTo>
                <a:lnTo>
                  <a:pt x="7716" y="5977"/>
                </a:lnTo>
                <a:lnTo>
                  <a:pt x="8013" y="6275"/>
                </a:lnTo>
                <a:cubicBezTo>
                  <a:pt x="8097" y="6346"/>
                  <a:pt x="8097" y="6453"/>
                  <a:pt x="8025" y="6513"/>
                </a:cubicBezTo>
                <a:lnTo>
                  <a:pt x="8002" y="6537"/>
                </a:lnTo>
                <a:cubicBezTo>
                  <a:pt x="7972" y="6566"/>
                  <a:pt x="7927" y="6581"/>
                  <a:pt x="7882" y="6581"/>
                </a:cubicBezTo>
                <a:cubicBezTo>
                  <a:pt x="7838" y="6581"/>
                  <a:pt x="7793" y="6566"/>
                  <a:pt x="7763" y="6537"/>
                </a:cubicBezTo>
                <a:lnTo>
                  <a:pt x="7668" y="6453"/>
                </a:lnTo>
                <a:lnTo>
                  <a:pt x="5775" y="4560"/>
                </a:lnTo>
                <a:cubicBezTo>
                  <a:pt x="5745" y="4530"/>
                  <a:pt x="5701" y="4515"/>
                  <a:pt x="5656" y="4515"/>
                </a:cubicBezTo>
                <a:cubicBezTo>
                  <a:pt x="5611" y="4515"/>
                  <a:pt x="5567" y="4530"/>
                  <a:pt x="5537" y="4560"/>
                </a:cubicBezTo>
                <a:cubicBezTo>
                  <a:pt x="5477" y="4620"/>
                  <a:pt x="5477" y="4739"/>
                  <a:pt x="5537" y="4798"/>
                </a:cubicBezTo>
                <a:lnTo>
                  <a:pt x="7430" y="6691"/>
                </a:lnTo>
                <a:cubicBezTo>
                  <a:pt x="7490" y="6751"/>
                  <a:pt x="7490" y="6846"/>
                  <a:pt x="7430" y="6906"/>
                </a:cubicBezTo>
                <a:lnTo>
                  <a:pt x="7406" y="6941"/>
                </a:lnTo>
                <a:cubicBezTo>
                  <a:pt x="7376" y="6971"/>
                  <a:pt x="7335" y="6986"/>
                  <a:pt x="7293" y="6986"/>
                </a:cubicBezTo>
                <a:cubicBezTo>
                  <a:pt x="7251" y="6986"/>
                  <a:pt x="7210" y="6971"/>
                  <a:pt x="7180" y="6941"/>
                </a:cubicBezTo>
                <a:lnTo>
                  <a:pt x="7120" y="6882"/>
                </a:lnTo>
                <a:lnTo>
                  <a:pt x="5120" y="4882"/>
                </a:lnTo>
                <a:cubicBezTo>
                  <a:pt x="5096" y="4852"/>
                  <a:pt x="5055" y="4837"/>
                  <a:pt x="5010" y="4837"/>
                </a:cubicBezTo>
                <a:cubicBezTo>
                  <a:pt x="4965" y="4837"/>
                  <a:pt x="4918" y="4852"/>
                  <a:pt x="4882" y="4882"/>
                </a:cubicBezTo>
                <a:cubicBezTo>
                  <a:pt x="4823" y="4941"/>
                  <a:pt x="4823" y="5060"/>
                  <a:pt x="4882" y="5120"/>
                </a:cubicBezTo>
                <a:lnTo>
                  <a:pt x="6882" y="7120"/>
                </a:lnTo>
                <a:cubicBezTo>
                  <a:pt x="6906" y="7144"/>
                  <a:pt x="6930" y="7191"/>
                  <a:pt x="6930" y="7227"/>
                </a:cubicBezTo>
                <a:cubicBezTo>
                  <a:pt x="6930" y="7251"/>
                  <a:pt x="6906" y="7299"/>
                  <a:pt x="6882" y="7322"/>
                </a:cubicBezTo>
                <a:lnTo>
                  <a:pt x="6835" y="7370"/>
                </a:lnTo>
                <a:cubicBezTo>
                  <a:pt x="6805" y="7400"/>
                  <a:pt x="6763" y="7415"/>
                  <a:pt x="6722" y="7415"/>
                </a:cubicBezTo>
                <a:cubicBezTo>
                  <a:pt x="6680" y="7415"/>
                  <a:pt x="6638" y="7400"/>
                  <a:pt x="6609" y="7370"/>
                </a:cubicBezTo>
                <a:lnTo>
                  <a:pt x="6478" y="7239"/>
                </a:lnTo>
                <a:lnTo>
                  <a:pt x="4799" y="5560"/>
                </a:lnTo>
                <a:cubicBezTo>
                  <a:pt x="4769" y="5530"/>
                  <a:pt x="4724" y="5516"/>
                  <a:pt x="4680" y="5516"/>
                </a:cubicBezTo>
                <a:cubicBezTo>
                  <a:pt x="4635" y="5516"/>
                  <a:pt x="4590" y="5530"/>
                  <a:pt x="4561" y="5560"/>
                </a:cubicBezTo>
                <a:cubicBezTo>
                  <a:pt x="4501" y="5620"/>
                  <a:pt x="4501" y="5739"/>
                  <a:pt x="4561" y="5798"/>
                </a:cubicBezTo>
                <a:lnTo>
                  <a:pt x="6239" y="7477"/>
                </a:lnTo>
                <a:cubicBezTo>
                  <a:pt x="6275" y="7501"/>
                  <a:pt x="6287" y="7537"/>
                  <a:pt x="6287" y="7584"/>
                </a:cubicBezTo>
                <a:cubicBezTo>
                  <a:pt x="6287" y="7620"/>
                  <a:pt x="6275" y="7656"/>
                  <a:pt x="6239" y="7680"/>
                </a:cubicBezTo>
                <a:lnTo>
                  <a:pt x="6180" y="7739"/>
                </a:lnTo>
                <a:cubicBezTo>
                  <a:pt x="6150" y="7769"/>
                  <a:pt x="6114" y="7784"/>
                  <a:pt x="6080" y="7784"/>
                </a:cubicBezTo>
                <a:cubicBezTo>
                  <a:pt x="6046" y="7784"/>
                  <a:pt x="6013" y="7769"/>
                  <a:pt x="5989" y="7739"/>
                </a:cubicBezTo>
                <a:lnTo>
                  <a:pt x="3037" y="4798"/>
                </a:lnTo>
                <a:cubicBezTo>
                  <a:pt x="2953" y="4703"/>
                  <a:pt x="2894" y="4584"/>
                  <a:pt x="2882" y="4453"/>
                </a:cubicBezTo>
                <a:cubicBezTo>
                  <a:pt x="2882" y="4393"/>
                  <a:pt x="2858" y="4334"/>
                  <a:pt x="2834" y="4274"/>
                </a:cubicBezTo>
                <a:cubicBezTo>
                  <a:pt x="2799" y="4215"/>
                  <a:pt x="2775" y="4167"/>
                  <a:pt x="2727" y="4131"/>
                </a:cubicBezTo>
                <a:lnTo>
                  <a:pt x="2418" y="3810"/>
                </a:lnTo>
                <a:lnTo>
                  <a:pt x="3811" y="2417"/>
                </a:lnTo>
                <a:close/>
                <a:moveTo>
                  <a:pt x="5370" y="7572"/>
                </a:moveTo>
                <a:lnTo>
                  <a:pt x="5632" y="7846"/>
                </a:lnTo>
                <a:lnTo>
                  <a:pt x="5454" y="8025"/>
                </a:lnTo>
                <a:cubicBezTo>
                  <a:pt x="5430" y="8061"/>
                  <a:pt x="5394" y="8072"/>
                  <a:pt x="5346" y="8072"/>
                </a:cubicBezTo>
                <a:cubicBezTo>
                  <a:pt x="5311" y="8072"/>
                  <a:pt x="5275" y="8049"/>
                  <a:pt x="5251" y="8025"/>
                </a:cubicBezTo>
                <a:lnTo>
                  <a:pt x="5192" y="7965"/>
                </a:lnTo>
                <a:cubicBezTo>
                  <a:pt x="5156" y="7941"/>
                  <a:pt x="5144" y="7906"/>
                  <a:pt x="5144" y="7858"/>
                </a:cubicBezTo>
                <a:cubicBezTo>
                  <a:pt x="5144" y="7822"/>
                  <a:pt x="5156" y="7787"/>
                  <a:pt x="5192" y="7751"/>
                </a:cubicBezTo>
                <a:lnTo>
                  <a:pt x="5370" y="7572"/>
                </a:lnTo>
                <a:close/>
                <a:moveTo>
                  <a:pt x="2251" y="0"/>
                </a:moveTo>
                <a:cubicBezTo>
                  <a:pt x="2203" y="0"/>
                  <a:pt x="2167" y="12"/>
                  <a:pt x="2132" y="48"/>
                </a:cubicBezTo>
                <a:lnTo>
                  <a:pt x="1394" y="786"/>
                </a:lnTo>
                <a:cubicBezTo>
                  <a:pt x="1334" y="845"/>
                  <a:pt x="1334" y="964"/>
                  <a:pt x="1394" y="1024"/>
                </a:cubicBezTo>
                <a:cubicBezTo>
                  <a:pt x="1423" y="1054"/>
                  <a:pt x="1468" y="1069"/>
                  <a:pt x="1513" y="1069"/>
                </a:cubicBezTo>
                <a:cubicBezTo>
                  <a:pt x="1557" y="1069"/>
                  <a:pt x="1602" y="1054"/>
                  <a:pt x="1632" y="1024"/>
                </a:cubicBezTo>
                <a:lnTo>
                  <a:pt x="2251" y="405"/>
                </a:lnTo>
                <a:lnTo>
                  <a:pt x="3156" y="1310"/>
                </a:lnTo>
                <a:lnTo>
                  <a:pt x="1334" y="3143"/>
                </a:lnTo>
                <a:lnTo>
                  <a:pt x="417" y="2238"/>
                </a:lnTo>
                <a:lnTo>
                  <a:pt x="1155" y="1500"/>
                </a:lnTo>
                <a:cubicBezTo>
                  <a:pt x="1215" y="1441"/>
                  <a:pt x="1215" y="1322"/>
                  <a:pt x="1155" y="1262"/>
                </a:cubicBezTo>
                <a:cubicBezTo>
                  <a:pt x="1126" y="1232"/>
                  <a:pt x="1081" y="1217"/>
                  <a:pt x="1036" y="1217"/>
                </a:cubicBezTo>
                <a:cubicBezTo>
                  <a:pt x="992" y="1217"/>
                  <a:pt x="947" y="1232"/>
                  <a:pt x="917" y="1262"/>
                </a:cubicBezTo>
                <a:lnTo>
                  <a:pt x="60" y="2119"/>
                </a:lnTo>
                <a:cubicBezTo>
                  <a:pt x="1" y="2179"/>
                  <a:pt x="1" y="2298"/>
                  <a:pt x="60" y="2357"/>
                </a:cubicBezTo>
                <a:lnTo>
                  <a:pt x="1191" y="3489"/>
                </a:lnTo>
                <a:cubicBezTo>
                  <a:pt x="1227" y="3512"/>
                  <a:pt x="1275" y="3524"/>
                  <a:pt x="1310" y="3524"/>
                </a:cubicBezTo>
                <a:cubicBezTo>
                  <a:pt x="1346" y="3524"/>
                  <a:pt x="1370" y="3512"/>
                  <a:pt x="1405" y="3500"/>
                </a:cubicBezTo>
                <a:lnTo>
                  <a:pt x="1953" y="4048"/>
                </a:lnTo>
                <a:cubicBezTo>
                  <a:pt x="1989" y="4084"/>
                  <a:pt x="2025" y="4096"/>
                  <a:pt x="2072" y="4096"/>
                </a:cubicBezTo>
                <a:cubicBezTo>
                  <a:pt x="2120" y="4096"/>
                  <a:pt x="2167" y="4084"/>
                  <a:pt x="2191" y="4048"/>
                </a:cubicBezTo>
                <a:lnTo>
                  <a:pt x="2501" y="4358"/>
                </a:lnTo>
                <a:cubicBezTo>
                  <a:pt x="2525" y="4382"/>
                  <a:pt x="2537" y="4393"/>
                  <a:pt x="2537" y="4405"/>
                </a:cubicBezTo>
                <a:cubicBezTo>
                  <a:pt x="2548" y="4417"/>
                  <a:pt x="2548" y="4453"/>
                  <a:pt x="2548" y="4465"/>
                </a:cubicBezTo>
                <a:cubicBezTo>
                  <a:pt x="2560" y="4679"/>
                  <a:pt x="2656" y="4882"/>
                  <a:pt x="2799" y="5036"/>
                </a:cubicBezTo>
                <a:lnTo>
                  <a:pt x="3632" y="5870"/>
                </a:lnTo>
                <a:lnTo>
                  <a:pt x="3180" y="6322"/>
                </a:lnTo>
                <a:cubicBezTo>
                  <a:pt x="2977" y="6525"/>
                  <a:pt x="2977" y="6846"/>
                  <a:pt x="3180" y="7037"/>
                </a:cubicBezTo>
                <a:lnTo>
                  <a:pt x="3203" y="7072"/>
                </a:lnTo>
                <a:cubicBezTo>
                  <a:pt x="3299" y="7156"/>
                  <a:pt x="3430" y="7215"/>
                  <a:pt x="3561" y="7215"/>
                </a:cubicBezTo>
                <a:lnTo>
                  <a:pt x="3632" y="7215"/>
                </a:lnTo>
                <a:cubicBezTo>
                  <a:pt x="3656" y="7310"/>
                  <a:pt x="3691" y="7382"/>
                  <a:pt x="3775" y="7453"/>
                </a:cubicBezTo>
                <a:lnTo>
                  <a:pt x="3799" y="7489"/>
                </a:lnTo>
                <a:cubicBezTo>
                  <a:pt x="3894" y="7572"/>
                  <a:pt x="4025" y="7632"/>
                  <a:pt x="4156" y="7632"/>
                </a:cubicBezTo>
                <a:lnTo>
                  <a:pt x="4203" y="7632"/>
                </a:lnTo>
                <a:cubicBezTo>
                  <a:pt x="4215" y="7727"/>
                  <a:pt x="4263" y="7811"/>
                  <a:pt x="4334" y="7870"/>
                </a:cubicBezTo>
                <a:lnTo>
                  <a:pt x="4382" y="7918"/>
                </a:lnTo>
                <a:cubicBezTo>
                  <a:pt x="4475" y="8011"/>
                  <a:pt x="4593" y="8062"/>
                  <a:pt x="4713" y="8062"/>
                </a:cubicBezTo>
                <a:cubicBezTo>
                  <a:pt x="4762" y="8062"/>
                  <a:pt x="4810" y="8054"/>
                  <a:pt x="4858" y="8037"/>
                </a:cubicBezTo>
                <a:cubicBezTo>
                  <a:pt x="4882" y="8096"/>
                  <a:pt x="4918" y="8156"/>
                  <a:pt x="4977" y="8215"/>
                </a:cubicBezTo>
                <a:lnTo>
                  <a:pt x="5037" y="8275"/>
                </a:lnTo>
                <a:cubicBezTo>
                  <a:pt x="5120" y="8370"/>
                  <a:pt x="5239" y="8406"/>
                  <a:pt x="5382" y="8406"/>
                </a:cubicBezTo>
                <a:cubicBezTo>
                  <a:pt x="5513" y="8406"/>
                  <a:pt x="5632" y="8370"/>
                  <a:pt x="5716" y="8275"/>
                </a:cubicBezTo>
                <a:lnTo>
                  <a:pt x="5918" y="8084"/>
                </a:lnTo>
                <a:cubicBezTo>
                  <a:pt x="5977" y="8108"/>
                  <a:pt x="6049" y="8132"/>
                  <a:pt x="6120" y="8132"/>
                </a:cubicBezTo>
                <a:cubicBezTo>
                  <a:pt x="6239" y="8132"/>
                  <a:pt x="6358" y="8084"/>
                  <a:pt x="6466" y="7989"/>
                </a:cubicBezTo>
                <a:lnTo>
                  <a:pt x="6525" y="7930"/>
                </a:lnTo>
                <a:cubicBezTo>
                  <a:pt x="6573" y="7894"/>
                  <a:pt x="6609" y="7834"/>
                  <a:pt x="6644" y="7751"/>
                </a:cubicBezTo>
                <a:cubicBezTo>
                  <a:pt x="6687" y="7763"/>
                  <a:pt x="6732" y="7769"/>
                  <a:pt x="6777" y="7769"/>
                </a:cubicBezTo>
                <a:cubicBezTo>
                  <a:pt x="6905" y="7769"/>
                  <a:pt x="7032" y="7720"/>
                  <a:pt x="7120" y="7632"/>
                </a:cubicBezTo>
                <a:lnTo>
                  <a:pt x="7168" y="7596"/>
                </a:lnTo>
                <a:cubicBezTo>
                  <a:pt x="7240" y="7513"/>
                  <a:pt x="7287" y="7441"/>
                  <a:pt x="7299" y="7358"/>
                </a:cubicBezTo>
                <a:cubicBezTo>
                  <a:pt x="7313" y="7359"/>
                  <a:pt x="7327" y="7360"/>
                  <a:pt x="7341" y="7360"/>
                </a:cubicBezTo>
                <a:cubicBezTo>
                  <a:pt x="7470" y="7360"/>
                  <a:pt x="7597" y="7311"/>
                  <a:pt x="7704" y="7203"/>
                </a:cubicBezTo>
                <a:lnTo>
                  <a:pt x="7728" y="7179"/>
                </a:lnTo>
                <a:cubicBezTo>
                  <a:pt x="7799" y="7096"/>
                  <a:pt x="7835" y="7025"/>
                  <a:pt x="7859" y="6941"/>
                </a:cubicBezTo>
                <a:cubicBezTo>
                  <a:pt x="7874" y="6943"/>
                  <a:pt x="7889" y="6943"/>
                  <a:pt x="7905" y="6943"/>
                </a:cubicBezTo>
                <a:cubicBezTo>
                  <a:pt x="8046" y="6943"/>
                  <a:pt x="8192" y="6894"/>
                  <a:pt x="8299" y="6787"/>
                </a:cubicBezTo>
                <a:lnTo>
                  <a:pt x="8323" y="6763"/>
                </a:lnTo>
                <a:cubicBezTo>
                  <a:pt x="8514" y="6560"/>
                  <a:pt x="8514" y="6239"/>
                  <a:pt x="8323" y="6048"/>
                </a:cubicBezTo>
                <a:lnTo>
                  <a:pt x="8144" y="5870"/>
                </a:lnTo>
                <a:lnTo>
                  <a:pt x="8680" y="5334"/>
                </a:lnTo>
                <a:cubicBezTo>
                  <a:pt x="8835" y="5179"/>
                  <a:pt x="8918" y="4989"/>
                  <a:pt x="8930" y="4763"/>
                </a:cubicBezTo>
                <a:cubicBezTo>
                  <a:pt x="8930" y="4751"/>
                  <a:pt x="8930" y="4715"/>
                  <a:pt x="8954" y="4703"/>
                </a:cubicBezTo>
                <a:cubicBezTo>
                  <a:pt x="8966" y="4691"/>
                  <a:pt x="8966" y="4679"/>
                  <a:pt x="8978" y="4655"/>
                </a:cubicBezTo>
                <a:lnTo>
                  <a:pt x="9287" y="4346"/>
                </a:lnTo>
                <a:cubicBezTo>
                  <a:pt x="9323" y="4382"/>
                  <a:pt x="9371" y="4393"/>
                  <a:pt x="9406" y="4393"/>
                </a:cubicBezTo>
                <a:cubicBezTo>
                  <a:pt x="9454" y="4393"/>
                  <a:pt x="9502" y="4382"/>
                  <a:pt x="9526" y="4346"/>
                </a:cubicBezTo>
                <a:lnTo>
                  <a:pt x="10085" y="3798"/>
                </a:lnTo>
                <a:cubicBezTo>
                  <a:pt x="10109" y="3810"/>
                  <a:pt x="10145" y="3822"/>
                  <a:pt x="10168" y="3822"/>
                </a:cubicBezTo>
                <a:cubicBezTo>
                  <a:pt x="10216" y="3822"/>
                  <a:pt x="10264" y="3810"/>
                  <a:pt x="10288" y="3786"/>
                </a:cubicBezTo>
                <a:lnTo>
                  <a:pt x="11419" y="2655"/>
                </a:lnTo>
                <a:cubicBezTo>
                  <a:pt x="11466" y="2560"/>
                  <a:pt x="11466" y="2465"/>
                  <a:pt x="11395" y="2393"/>
                </a:cubicBezTo>
                <a:lnTo>
                  <a:pt x="10490" y="1488"/>
                </a:lnTo>
                <a:cubicBezTo>
                  <a:pt x="10460" y="1459"/>
                  <a:pt x="10416" y="1444"/>
                  <a:pt x="10369" y="1444"/>
                </a:cubicBezTo>
                <a:cubicBezTo>
                  <a:pt x="10323" y="1444"/>
                  <a:pt x="10276" y="1459"/>
                  <a:pt x="10240" y="1488"/>
                </a:cubicBezTo>
                <a:cubicBezTo>
                  <a:pt x="10180" y="1548"/>
                  <a:pt x="10180" y="1667"/>
                  <a:pt x="10240" y="1726"/>
                </a:cubicBezTo>
                <a:lnTo>
                  <a:pt x="11038" y="2512"/>
                </a:lnTo>
                <a:lnTo>
                  <a:pt x="10121" y="3429"/>
                </a:lnTo>
                <a:lnTo>
                  <a:pt x="8299" y="1595"/>
                </a:lnTo>
                <a:lnTo>
                  <a:pt x="9204" y="691"/>
                </a:lnTo>
                <a:lnTo>
                  <a:pt x="9787" y="1262"/>
                </a:lnTo>
                <a:cubicBezTo>
                  <a:pt x="9817" y="1292"/>
                  <a:pt x="9862" y="1307"/>
                  <a:pt x="9907" y="1307"/>
                </a:cubicBezTo>
                <a:cubicBezTo>
                  <a:pt x="9951" y="1307"/>
                  <a:pt x="9996" y="1292"/>
                  <a:pt x="10026" y="1262"/>
                </a:cubicBezTo>
                <a:cubicBezTo>
                  <a:pt x="10085" y="1203"/>
                  <a:pt x="10085" y="1083"/>
                  <a:pt x="10026" y="1024"/>
                </a:cubicBezTo>
                <a:lnTo>
                  <a:pt x="9323" y="333"/>
                </a:lnTo>
                <a:cubicBezTo>
                  <a:pt x="9287" y="298"/>
                  <a:pt x="9252" y="286"/>
                  <a:pt x="9204" y="286"/>
                </a:cubicBezTo>
                <a:cubicBezTo>
                  <a:pt x="9156" y="286"/>
                  <a:pt x="9109" y="298"/>
                  <a:pt x="9085" y="333"/>
                </a:cubicBezTo>
                <a:lnTo>
                  <a:pt x="7954" y="1464"/>
                </a:lnTo>
                <a:cubicBezTo>
                  <a:pt x="7894" y="1524"/>
                  <a:pt x="7894" y="1607"/>
                  <a:pt x="7942" y="1667"/>
                </a:cubicBezTo>
                <a:lnTo>
                  <a:pt x="7382" y="2215"/>
                </a:lnTo>
                <a:cubicBezTo>
                  <a:pt x="7359" y="2250"/>
                  <a:pt x="7347" y="2298"/>
                  <a:pt x="7347" y="2334"/>
                </a:cubicBezTo>
                <a:cubicBezTo>
                  <a:pt x="7347" y="2381"/>
                  <a:pt x="7359" y="2429"/>
                  <a:pt x="7382" y="2453"/>
                </a:cubicBezTo>
                <a:lnTo>
                  <a:pt x="7240" y="2607"/>
                </a:lnTo>
                <a:cubicBezTo>
                  <a:pt x="7168" y="2679"/>
                  <a:pt x="7073" y="2738"/>
                  <a:pt x="6966" y="2786"/>
                </a:cubicBezTo>
                <a:cubicBezTo>
                  <a:pt x="6966" y="2738"/>
                  <a:pt x="6954" y="2691"/>
                  <a:pt x="6942" y="2655"/>
                </a:cubicBezTo>
                <a:cubicBezTo>
                  <a:pt x="6942" y="2631"/>
                  <a:pt x="6930" y="2619"/>
                  <a:pt x="6930" y="2607"/>
                </a:cubicBezTo>
                <a:cubicBezTo>
                  <a:pt x="6849" y="2476"/>
                  <a:pt x="6734" y="2344"/>
                  <a:pt x="6599" y="2344"/>
                </a:cubicBezTo>
                <a:cubicBezTo>
                  <a:pt x="6575" y="2344"/>
                  <a:pt x="6550" y="2349"/>
                  <a:pt x="6525" y="2357"/>
                </a:cubicBezTo>
                <a:cubicBezTo>
                  <a:pt x="6275" y="2441"/>
                  <a:pt x="5644" y="2500"/>
                  <a:pt x="4799" y="2548"/>
                </a:cubicBezTo>
                <a:cubicBezTo>
                  <a:pt x="4785" y="2549"/>
                  <a:pt x="4770" y="2549"/>
                  <a:pt x="4756" y="2549"/>
                </a:cubicBezTo>
                <a:cubicBezTo>
                  <a:pt x="4547" y="2549"/>
                  <a:pt x="4360" y="2467"/>
                  <a:pt x="4215" y="2322"/>
                </a:cubicBezTo>
                <a:lnTo>
                  <a:pt x="4072" y="2179"/>
                </a:lnTo>
                <a:cubicBezTo>
                  <a:pt x="4132" y="2119"/>
                  <a:pt x="4132" y="2000"/>
                  <a:pt x="4072" y="1941"/>
                </a:cubicBezTo>
                <a:lnTo>
                  <a:pt x="3513" y="1381"/>
                </a:lnTo>
                <a:cubicBezTo>
                  <a:pt x="3561" y="1322"/>
                  <a:pt x="3561" y="1238"/>
                  <a:pt x="3501" y="1179"/>
                </a:cubicBezTo>
                <a:lnTo>
                  <a:pt x="2370" y="48"/>
                </a:lnTo>
                <a:cubicBezTo>
                  <a:pt x="2346" y="12"/>
                  <a:pt x="2298" y="0"/>
                  <a:pt x="22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1" name="Google Shape;841;p64"/>
          <p:cNvGrpSpPr/>
          <p:nvPr/>
        </p:nvGrpSpPr>
        <p:grpSpPr>
          <a:xfrm>
            <a:off x="5575272" y="3558849"/>
            <a:ext cx="279308" cy="266311"/>
            <a:chOff x="6659725" y="3808035"/>
            <a:chExt cx="367608" cy="350548"/>
          </a:xfrm>
        </p:grpSpPr>
        <p:sp>
          <p:nvSpPr>
            <p:cNvPr id="842" name="Google Shape;842;p64"/>
            <p:cNvSpPr/>
            <p:nvPr/>
          </p:nvSpPr>
          <p:spPr>
            <a:xfrm>
              <a:off x="6659725" y="3845942"/>
              <a:ext cx="321394" cy="312642"/>
            </a:xfrm>
            <a:custGeom>
              <a:avLst/>
              <a:gdLst/>
              <a:ahLst/>
              <a:cxnLst/>
              <a:rect l="l" t="t" r="r" b="b"/>
              <a:pathLst>
                <a:path w="10098" h="9823" extrusionOk="0">
                  <a:moveTo>
                    <a:pt x="8740" y="0"/>
                  </a:moveTo>
                  <a:cubicBezTo>
                    <a:pt x="8383" y="0"/>
                    <a:pt x="8037" y="131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4"/>
                    <a:pt x="6847" y="1596"/>
                  </a:cubicBezTo>
                  <a:cubicBezTo>
                    <a:pt x="6882" y="1631"/>
                    <a:pt x="6927" y="1649"/>
                    <a:pt x="6972" y="1649"/>
                  </a:cubicBezTo>
                  <a:cubicBezTo>
                    <a:pt x="7016" y="1649"/>
                    <a:pt x="7061" y="1631"/>
                    <a:pt x="7097" y="1596"/>
                  </a:cubicBezTo>
                  <a:lnTo>
                    <a:pt x="8037" y="655"/>
                  </a:lnTo>
                  <a:cubicBezTo>
                    <a:pt x="8228" y="464"/>
                    <a:pt x="8466" y="357"/>
                    <a:pt x="8740" y="357"/>
                  </a:cubicBezTo>
                  <a:cubicBezTo>
                    <a:pt x="9002" y="357"/>
                    <a:pt x="9264" y="464"/>
                    <a:pt x="9442" y="655"/>
                  </a:cubicBezTo>
                  <a:cubicBezTo>
                    <a:pt x="9633" y="857"/>
                    <a:pt x="9740" y="1096"/>
                    <a:pt x="9740" y="1357"/>
                  </a:cubicBezTo>
                  <a:cubicBezTo>
                    <a:pt x="9740" y="1631"/>
                    <a:pt x="9633" y="1881"/>
                    <a:pt x="9442" y="2060"/>
                  </a:cubicBezTo>
                  <a:lnTo>
                    <a:pt x="8156" y="3334"/>
                  </a:lnTo>
                  <a:cubicBezTo>
                    <a:pt x="8025" y="3024"/>
                    <a:pt x="7847" y="2739"/>
                    <a:pt x="7597" y="2489"/>
                  </a:cubicBezTo>
                  <a:cubicBezTo>
                    <a:pt x="7097" y="1988"/>
                    <a:pt x="6436" y="1738"/>
                    <a:pt x="5777" y="1738"/>
                  </a:cubicBezTo>
                  <a:cubicBezTo>
                    <a:pt x="5117" y="1738"/>
                    <a:pt x="4459" y="1988"/>
                    <a:pt x="3965" y="2489"/>
                  </a:cubicBezTo>
                  <a:lnTo>
                    <a:pt x="1001" y="5453"/>
                  </a:lnTo>
                  <a:cubicBezTo>
                    <a:pt x="1" y="6453"/>
                    <a:pt x="1" y="8084"/>
                    <a:pt x="1001" y="9085"/>
                  </a:cubicBezTo>
                  <a:cubicBezTo>
                    <a:pt x="1501" y="9585"/>
                    <a:pt x="2156" y="9823"/>
                    <a:pt x="2810" y="9823"/>
                  </a:cubicBezTo>
                  <a:cubicBezTo>
                    <a:pt x="3465" y="9823"/>
                    <a:pt x="4120" y="9573"/>
                    <a:pt x="4632" y="9085"/>
                  </a:cubicBezTo>
                  <a:lnTo>
                    <a:pt x="6204" y="7501"/>
                  </a:lnTo>
                  <a:cubicBezTo>
                    <a:pt x="6287" y="7430"/>
                    <a:pt x="6287" y="7322"/>
                    <a:pt x="6204" y="7251"/>
                  </a:cubicBezTo>
                  <a:cubicBezTo>
                    <a:pt x="6176" y="7242"/>
                    <a:pt x="6143" y="7236"/>
                    <a:pt x="6109" y="7236"/>
                  </a:cubicBezTo>
                  <a:cubicBezTo>
                    <a:pt x="6055" y="7236"/>
                    <a:pt x="5997" y="7250"/>
                    <a:pt x="5954" y="7287"/>
                  </a:cubicBezTo>
                  <a:lnTo>
                    <a:pt x="4382" y="8858"/>
                  </a:lnTo>
                  <a:cubicBezTo>
                    <a:pt x="3965" y="9275"/>
                    <a:pt x="3406" y="9513"/>
                    <a:pt x="2810" y="9513"/>
                  </a:cubicBezTo>
                  <a:cubicBezTo>
                    <a:pt x="2215" y="9513"/>
                    <a:pt x="1667" y="9287"/>
                    <a:pt x="1251" y="8858"/>
                  </a:cubicBezTo>
                  <a:cubicBezTo>
                    <a:pt x="394" y="8001"/>
                    <a:pt x="394" y="6596"/>
                    <a:pt x="1251" y="5739"/>
                  </a:cubicBezTo>
                  <a:lnTo>
                    <a:pt x="4215" y="2774"/>
                  </a:lnTo>
                  <a:cubicBezTo>
                    <a:pt x="4632" y="2358"/>
                    <a:pt x="5180" y="2119"/>
                    <a:pt x="5775" y="2119"/>
                  </a:cubicBezTo>
                  <a:cubicBezTo>
                    <a:pt x="6370" y="2119"/>
                    <a:pt x="6918" y="2346"/>
                    <a:pt x="7335" y="2774"/>
                  </a:cubicBezTo>
                  <a:cubicBezTo>
                    <a:pt x="7573" y="3012"/>
                    <a:pt x="7775" y="3310"/>
                    <a:pt x="7871" y="3632"/>
                  </a:cubicBezTo>
                  <a:lnTo>
                    <a:pt x="6478" y="5036"/>
                  </a:lnTo>
                  <a:cubicBezTo>
                    <a:pt x="6287" y="5227"/>
                    <a:pt x="6049" y="5334"/>
                    <a:pt x="5775" y="5334"/>
                  </a:cubicBezTo>
                  <a:cubicBezTo>
                    <a:pt x="5513" y="5334"/>
                    <a:pt x="5251" y="5227"/>
                    <a:pt x="5073" y="5036"/>
                  </a:cubicBezTo>
                  <a:cubicBezTo>
                    <a:pt x="4989" y="4941"/>
                    <a:pt x="4918" y="4822"/>
                    <a:pt x="4858" y="4703"/>
                  </a:cubicBezTo>
                  <a:cubicBezTo>
                    <a:pt x="4829" y="4634"/>
                    <a:pt x="4751" y="4590"/>
                    <a:pt x="4677" y="4590"/>
                  </a:cubicBezTo>
                  <a:cubicBezTo>
                    <a:pt x="4662" y="4590"/>
                    <a:pt x="4647" y="4592"/>
                    <a:pt x="4632" y="4596"/>
                  </a:cubicBezTo>
                  <a:cubicBezTo>
                    <a:pt x="4537" y="4632"/>
                    <a:pt x="4501" y="4739"/>
                    <a:pt x="4525" y="4822"/>
                  </a:cubicBezTo>
                  <a:cubicBezTo>
                    <a:pt x="4596" y="4989"/>
                    <a:pt x="4692" y="5132"/>
                    <a:pt x="4823" y="5275"/>
                  </a:cubicBezTo>
                  <a:cubicBezTo>
                    <a:pt x="5073" y="5525"/>
                    <a:pt x="5418" y="5679"/>
                    <a:pt x="5775" y="5679"/>
                  </a:cubicBezTo>
                  <a:cubicBezTo>
                    <a:pt x="6132" y="5679"/>
                    <a:pt x="6478" y="5537"/>
                    <a:pt x="6728" y="5275"/>
                  </a:cubicBezTo>
                  <a:lnTo>
                    <a:pt x="9692" y="2310"/>
                  </a:lnTo>
                  <a:cubicBezTo>
                    <a:pt x="9942" y="2060"/>
                    <a:pt x="10097" y="1715"/>
                    <a:pt x="10097" y="1357"/>
                  </a:cubicBezTo>
                  <a:cubicBezTo>
                    <a:pt x="10097" y="1000"/>
                    <a:pt x="9954" y="655"/>
                    <a:pt x="9692" y="405"/>
                  </a:cubicBezTo>
                  <a:cubicBezTo>
                    <a:pt x="9442" y="155"/>
                    <a:pt x="9097" y="0"/>
                    <a:pt x="8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64"/>
            <p:cNvSpPr/>
            <p:nvPr/>
          </p:nvSpPr>
          <p:spPr>
            <a:xfrm>
              <a:off x="6705588" y="3808035"/>
              <a:ext cx="321744" cy="313787"/>
            </a:xfrm>
            <a:custGeom>
              <a:avLst/>
              <a:gdLst/>
              <a:ahLst/>
              <a:cxnLst/>
              <a:rect l="l" t="t" r="r" b="b"/>
              <a:pathLst>
                <a:path w="10109" h="9859" extrusionOk="0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22"/>
                  </a:lnTo>
                  <a:cubicBezTo>
                    <a:pt x="3810" y="2406"/>
                    <a:pt x="3810" y="2501"/>
                    <a:pt x="3894" y="2584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4"/>
                  </a:cubicBezTo>
                  <a:lnTo>
                    <a:pt x="5715" y="1001"/>
                  </a:lnTo>
                  <a:cubicBezTo>
                    <a:pt x="6150" y="572"/>
                    <a:pt x="6715" y="358"/>
                    <a:pt x="7281" y="358"/>
                  </a:cubicBezTo>
                  <a:cubicBezTo>
                    <a:pt x="7846" y="358"/>
                    <a:pt x="8412" y="572"/>
                    <a:pt x="8847" y="1001"/>
                  </a:cubicBezTo>
                  <a:cubicBezTo>
                    <a:pt x="9704" y="1870"/>
                    <a:pt x="9704" y="3263"/>
                    <a:pt x="8847" y="4132"/>
                  </a:cubicBezTo>
                  <a:lnTo>
                    <a:pt x="5882" y="7085"/>
                  </a:lnTo>
                  <a:cubicBezTo>
                    <a:pt x="5465" y="7501"/>
                    <a:pt x="4918" y="7740"/>
                    <a:pt x="4322" y="7740"/>
                  </a:cubicBezTo>
                  <a:cubicBezTo>
                    <a:pt x="3727" y="7740"/>
                    <a:pt x="3179" y="7525"/>
                    <a:pt x="2763" y="7085"/>
                  </a:cubicBezTo>
                  <a:cubicBezTo>
                    <a:pt x="2524" y="6847"/>
                    <a:pt x="2322" y="6549"/>
                    <a:pt x="2227" y="6227"/>
                  </a:cubicBezTo>
                  <a:lnTo>
                    <a:pt x="3620" y="4823"/>
                  </a:lnTo>
                  <a:cubicBezTo>
                    <a:pt x="3810" y="4632"/>
                    <a:pt x="4048" y="4525"/>
                    <a:pt x="4322" y="4525"/>
                  </a:cubicBezTo>
                  <a:cubicBezTo>
                    <a:pt x="4584" y="4525"/>
                    <a:pt x="4846" y="4632"/>
                    <a:pt x="5025" y="4823"/>
                  </a:cubicBezTo>
                  <a:cubicBezTo>
                    <a:pt x="5108" y="4918"/>
                    <a:pt x="5179" y="5037"/>
                    <a:pt x="5239" y="5156"/>
                  </a:cubicBezTo>
                  <a:cubicBezTo>
                    <a:pt x="5269" y="5225"/>
                    <a:pt x="5347" y="5269"/>
                    <a:pt x="5420" y="5269"/>
                  </a:cubicBezTo>
                  <a:cubicBezTo>
                    <a:pt x="5435" y="5269"/>
                    <a:pt x="5451" y="5267"/>
                    <a:pt x="5465" y="5263"/>
                  </a:cubicBezTo>
                  <a:cubicBezTo>
                    <a:pt x="5560" y="5227"/>
                    <a:pt x="5596" y="5120"/>
                    <a:pt x="5572" y="5037"/>
                  </a:cubicBezTo>
                  <a:cubicBezTo>
                    <a:pt x="5501" y="4870"/>
                    <a:pt x="5406" y="4727"/>
                    <a:pt x="5275" y="4584"/>
                  </a:cubicBezTo>
                  <a:cubicBezTo>
                    <a:pt x="5025" y="4334"/>
                    <a:pt x="4679" y="4192"/>
                    <a:pt x="4322" y="4192"/>
                  </a:cubicBezTo>
                  <a:cubicBezTo>
                    <a:pt x="3965" y="4192"/>
                    <a:pt x="3620" y="4322"/>
                    <a:pt x="3370" y="4584"/>
                  </a:cubicBezTo>
                  <a:lnTo>
                    <a:pt x="1929" y="6037"/>
                  </a:lnTo>
                  <a:cubicBezTo>
                    <a:pt x="1893" y="6049"/>
                    <a:pt x="1881" y="6061"/>
                    <a:pt x="1870" y="6097"/>
                  </a:cubicBezTo>
                  <a:lnTo>
                    <a:pt x="405" y="7549"/>
                  </a:lnTo>
                  <a:cubicBezTo>
                    <a:pt x="155" y="7799"/>
                    <a:pt x="0" y="8144"/>
                    <a:pt x="0" y="8502"/>
                  </a:cubicBezTo>
                  <a:cubicBezTo>
                    <a:pt x="0" y="8859"/>
                    <a:pt x="143" y="9204"/>
                    <a:pt x="405" y="9454"/>
                  </a:cubicBezTo>
                  <a:cubicBezTo>
                    <a:pt x="655" y="9704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13"/>
                  </a:lnTo>
                  <a:cubicBezTo>
                    <a:pt x="3322" y="8442"/>
                    <a:pt x="3322" y="8335"/>
                    <a:pt x="3251" y="8263"/>
                  </a:cubicBezTo>
                  <a:cubicBezTo>
                    <a:pt x="3215" y="8228"/>
                    <a:pt x="3170" y="8210"/>
                    <a:pt x="3126" y="8210"/>
                  </a:cubicBezTo>
                  <a:cubicBezTo>
                    <a:pt x="3081" y="8210"/>
                    <a:pt x="3036" y="8228"/>
                    <a:pt x="3001" y="8263"/>
                  </a:cubicBezTo>
                  <a:lnTo>
                    <a:pt x="2060" y="9204"/>
                  </a:lnTo>
                  <a:cubicBezTo>
                    <a:pt x="1870" y="9395"/>
                    <a:pt x="1631" y="9502"/>
                    <a:pt x="1358" y="9502"/>
                  </a:cubicBezTo>
                  <a:cubicBezTo>
                    <a:pt x="1096" y="9502"/>
                    <a:pt x="834" y="9395"/>
                    <a:pt x="655" y="9204"/>
                  </a:cubicBezTo>
                  <a:cubicBezTo>
                    <a:pt x="465" y="9014"/>
                    <a:pt x="357" y="8775"/>
                    <a:pt x="357" y="8502"/>
                  </a:cubicBezTo>
                  <a:cubicBezTo>
                    <a:pt x="357" y="8240"/>
                    <a:pt x="465" y="7978"/>
                    <a:pt x="655" y="7799"/>
                  </a:cubicBezTo>
                  <a:lnTo>
                    <a:pt x="1941" y="6525"/>
                  </a:lnTo>
                  <a:cubicBezTo>
                    <a:pt x="2072" y="6835"/>
                    <a:pt x="2251" y="7120"/>
                    <a:pt x="2501" y="7370"/>
                  </a:cubicBezTo>
                  <a:cubicBezTo>
                    <a:pt x="2989" y="7859"/>
                    <a:pt x="3632" y="8132"/>
                    <a:pt x="4322" y="8132"/>
                  </a:cubicBezTo>
                  <a:cubicBezTo>
                    <a:pt x="5001" y="8132"/>
                    <a:pt x="5644" y="7859"/>
                    <a:pt x="6132" y="7370"/>
                  </a:cubicBezTo>
                  <a:lnTo>
                    <a:pt x="9097" y="4406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Gráfico 4" descr="Massa estrutura de tópicos">
            <a:extLst>
              <a:ext uri="{FF2B5EF4-FFF2-40B4-BE49-F238E27FC236}">
                <a16:creationId xmlns:a16="http://schemas.microsoft.com/office/drawing/2014/main" id="{A4225A7F-BAEC-4299-96CB-6859F1AB7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1214" y="3425419"/>
            <a:ext cx="438900" cy="438900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DB003177-C6E3-4805-AB52-14693B25D0E3}"/>
              </a:ext>
            </a:extLst>
          </p:cNvPr>
          <p:cNvSpPr txBox="1"/>
          <p:nvPr/>
        </p:nvSpPr>
        <p:spPr>
          <a:xfrm>
            <a:off x="6114980" y="971856"/>
            <a:ext cx="2174401" cy="4590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8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Suporte Jurídico</a:t>
            </a:r>
            <a:endParaRPr lang="en-US" sz="1800" b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áfico 11" descr="Funcionária de escritório estrutura de tópicos">
            <a:extLst>
              <a:ext uri="{FF2B5EF4-FFF2-40B4-BE49-F238E27FC236}">
                <a16:creationId xmlns:a16="http://schemas.microsoft.com/office/drawing/2014/main" id="{6464FBFD-36C0-469B-85C1-40FE1DDEF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5272" y="1958578"/>
            <a:ext cx="400253" cy="400253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BD2E1BCA-AEFA-4F50-B9FB-6C388CFAC43C}"/>
              </a:ext>
            </a:extLst>
          </p:cNvPr>
          <p:cNvSpPr txBox="1"/>
          <p:nvPr/>
        </p:nvSpPr>
        <p:spPr>
          <a:xfrm>
            <a:off x="347866" y="1538491"/>
            <a:ext cx="27087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abrigo emergencial em hotéis para mulheres e dependentes e situação de violência e apoio financeiro para melhoria de casas de passagem.</a:t>
            </a:r>
            <a:endParaRPr lang="en-US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C129B13-0296-4555-9449-085A989BA90B}"/>
              </a:ext>
            </a:extLst>
          </p:cNvPr>
          <p:cNvSpPr txBox="1"/>
          <p:nvPr/>
        </p:nvSpPr>
        <p:spPr>
          <a:xfrm>
            <a:off x="401120" y="3375502"/>
            <a:ext cx="25221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atendimento às necessidades básicas e imediatas de mulheres em situação de violência para diminuir a vulnerabilidade econômica extrema;</a:t>
            </a:r>
            <a:endParaRPr lang="en-US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0ACCD93-F563-42A5-9562-C88606AF27F7}"/>
              </a:ext>
            </a:extLst>
          </p:cNvPr>
          <p:cNvSpPr txBox="1"/>
          <p:nvPr/>
        </p:nvSpPr>
        <p:spPr>
          <a:xfrm>
            <a:off x="6087388" y="1443282"/>
            <a:ext cx="28729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psicológico e socioassistencial para as mulheres e acompanhantes durante o período de hospedagem nos hotéis.</a:t>
            </a:r>
            <a:endParaRPr lang="en-US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7B92FCBA-7C12-4706-A2D3-A2B8C631480A}"/>
              </a:ext>
            </a:extLst>
          </p:cNvPr>
          <p:cNvSpPr txBox="1"/>
          <p:nvPr/>
        </p:nvSpPr>
        <p:spPr>
          <a:xfrm>
            <a:off x="6047812" y="3341082"/>
            <a:ext cx="284649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fomentar o engajamento e o compromisso do poder público com o enfrentamento da violência, qualificando e ampliando os serviços oferecidos, bem como promovendo a articulação entre os entes que compõem a rede.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2F63E9C5-54D1-4B98-BCC7-6F0271A12C6A}"/>
              </a:ext>
            </a:extLst>
          </p:cNvPr>
          <p:cNvSpPr/>
          <p:nvPr/>
        </p:nvSpPr>
        <p:spPr>
          <a:xfrm>
            <a:off x="5377125" y="1070774"/>
            <a:ext cx="2394070" cy="3472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Google Shape;560;p51"/>
          <p:cNvSpPr txBox="1">
            <a:spLocks noGrp="1"/>
          </p:cNvSpPr>
          <p:nvPr>
            <p:ph type="title" idx="4294967295"/>
          </p:nvPr>
        </p:nvSpPr>
        <p:spPr>
          <a:xfrm>
            <a:off x="0" y="258763"/>
            <a:ext cx="5475288" cy="542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Crescimento da nossa rede</a:t>
            </a:r>
            <a:endParaRPr dirty="0"/>
          </a:p>
        </p:txBody>
      </p:sp>
      <p:sp>
        <p:nvSpPr>
          <p:cNvPr id="564" name="Google Shape;564;p51"/>
          <p:cNvSpPr txBox="1"/>
          <p:nvPr/>
        </p:nvSpPr>
        <p:spPr>
          <a:xfrm>
            <a:off x="4850132" y="269271"/>
            <a:ext cx="950772" cy="62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rPr>
              <a:t>2020 a 2022</a:t>
            </a:r>
            <a:endParaRPr sz="1900" dirty="0">
              <a:solidFill>
                <a:schemeClr val="dk1"/>
              </a:solidFill>
              <a:latin typeface="Palanquin SemiBold"/>
              <a:ea typeface="Palanquin SemiBold"/>
              <a:cs typeface="Palanquin SemiBold"/>
              <a:sym typeface="Palanquin SemiBold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160139D-9338-4A98-87AA-EFFA5A2862DE}"/>
              </a:ext>
            </a:extLst>
          </p:cNvPr>
          <p:cNvSpPr txBox="1"/>
          <p:nvPr/>
        </p:nvSpPr>
        <p:spPr>
          <a:xfrm>
            <a:off x="157655" y="1660836"/>
            <a:ext cx="4908331" cy="739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2000" b="1" dirty="0">
                <a:solidFill>
                  <a:schemeClr val="bg2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2145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agentes das redes de enfrentamento impactados pelo programa </a:t>
            </a:r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BBD0F3C-7D77-453F-8BA2-AC85CC4D7067}"/>
              </a:ext>
            </a:extLst>
          </p:cNvPr>
          <p:cNvSpPr txBox="1"/>
          <p:nvPr/>
        </p:nvSpPr>
        <p:spPr>
          <a:xfrm>
            <a:off x="136635" y="2694824"/>
            <a:ext cx="5239818" cy="744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238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municípios em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22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estados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Group 64">
            <a:extLst>
              <a:ext uri="{FF2B5EF4-FFF2-40B4-BE49-F238E27FC236}">
                <a16:creationId xmlns:a16="http://schemas.microsoft.com/office/drawing/2014/main" id="{980652DC-845E-4A1D-3FC6-E3D9EE9D46DC}"/>
              </a:ext>
            </a:extLst>
          </p:cNvPr>
          <p:cNvGrpSpPr>
            <a:grpSpLocks/>
          </p:cNvGrpSpPr>
          <p:nvPr/>
        </p:nvGrpSpPr>
        <p:grpSpPr bwMode="auto">
          <a:xfrm>
            <a:off x="4939863" y="1168291"/>
            <a:ext cx="3694300" cy="3716011"/>
            <a:chOff x="1686" y="1068"/>
            <a:chExt cx="2864" cy="2929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id="{9AE88A58-825F-95F5-7704-C2B9789CE2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6" y="1068"/>
              <a:ext cx="2864" cy="2929"/>
              <a:chOff x="582" y="1388"/>
              <a:chExt cx="2864" cy="2929"/>
            </a:xfrm>
          </p:grpSpPr>
          <p:sp>
            <p:nvSpPr>
              <p:cNvPr id="37" name="Freeform 5">
                <a:extLst>
                  <a:ext uri="{FF2B5EF4-FFF2-40B4-BE49-F238E27FC236}">
                    <a16:creationId xmlns:a16="http://schemas.microsoft.com/office/drawing/2014/main" id="{19648101-AB86-53AB-F142-7AE1BC3F5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3804"/>
                <a:ext cx="481" cy="513"/>
              </a:xfrm>
              <a:custGeom>
                <a:avLst/>
                <a:gdLst>
                  <a:gd name="T0" fmla="*/ 124 w 235"/>
                  <a:gd name="T1" fmla="*/ 251 h 251"/>
                  <a:gd name="T2" fmla="*/ 148 w 235"/>
                  <a:gd name="T3" fmla="*/ 239 h 251"/>
                  <a:gd name="T4" fmla="*/ 167 w 235"/>
                  <a:gd name="T5" fmla="*/ 191 h 251"/>
                  <a:gd name="T6" fmla="*/ 191 w 235"/>
                  <a:gd name="T7" fmla="*/ 171 h 251"/>
                  <a:gd name="T8" fmla="*/ 215 w 235"/>
                  <a:gd name="T9" fmla="*/ 116 h 251"/>
                  <a:gd name="T10" fmla="*/ 235 w 235"/>
                  <a:gd name="T11" fmla="*/ 80 h 251"/>
                  <a:gd name="T12" fmla="*/ 227 w 235"/>
                  <a:gd name="T13" fmla="*/ 68 h 251"/>
                  <a:gd name="T14" fmla="*/ 227 w 235"/>
                  <a:gd name="T15" fmla="*/ 48 h 251"/>
                  <a:gd name="T16" fmla="*/ 215 w 235"/>
                  <a:gd name="T17" fmla="*/ 48 h 251"/>
                  <a:gd name="T18" fmla="*/ 203 w 235"/>
                  <a:gd name="T19" fmla="*/ 36 h 251"/>
                  <a:gd name="T20" fmla="*/ 179 w 235"/>
                  <a:gd name="T21" fmla="*/ 24 h 251"/>
                  <a:gd name="T22" fmla="*/ 167 w 235"/>
                  <a:gd name="T23" fmla="*/ 12 h 251"/>
                  <a:gd name="T24" fmla="*/ 136 w 235"/>
                  <a:gd name="T25" fmla="*/ 0 h 251"/>
                  <a:gd name="T26" fmla="*/ 100 w 235"/>
                  <a:gd name="T27" fmla="*/ 0 h 251"/>
                  <a:gd name="T28" fmla="*/ 68 w 235"/>
                  <a:gd name="T29" fmla="*/ 24 h 251"/>
                  <a:gd name="T30" fmla="*/ 0 w 235"/>
                  <a:gd name="T31" fmla="*/ 124 h 251"/>
                  <a:gd name="T32" fmla="*/ 0 w 235"/>
                  <a:gd name="T33" fmla="*/ 136 h 251"/>
                  <a:gd name="T34" fmla="*/ 24 w 235"/>
                  <a:gd name="T35" fmla="*/ 136 h 251"/>
                  <a:gd name="T36" fmla="*/ 68 w 235"/>
                  <a:gd name="T37" fmla="*/ 160 h 251"/>
                  <a:gd name="T38" fmla="*/ 80 w 235"/>
                  <a:gd name="T39" fmla="*/ 160 h 251"/>
                  <a:gd name="T40" fmla="*/ 124 w 235"/>
                  <a:gd name="T41" fmla="*/ 203 h 251"/>
                  <a:gd name="T42" fmla="*/ 136 w 235"/>
                  <a:gd name="T43" fmla="*/ 191 h 251"/>
                  <a:gd name="T44" fmla="*/ 136 w 235"/>
                  <a:gd name="T45" fmla="*/ 215 h 251"/>
                  <a:gd name="T46" fmla="*/ 124 w 235"/>
                  <a:gd name="T47" fmla="*/ 227 h 251"/>
                  <a:gd name="T48" fmla="*/ 124 w 235"/>
                  <a:gd name="T49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5" h="251">
                    <a:moveTo>
                      <a:pt x="124" y="251"/>
                    </a:moveTo>
                    <a:lnTo>
                      <a:pt x="148" y="239"/>
                    </a:lnTo>
                    <a:lnTo>
                      <a:pt x="167" y="191"/>
                    </a:lnTo>
                    <a:lnTo>
                      <a:pt x="191" y="171"/>
                    </a:lnTo>
                    <a:lnTo>
                      <a:pt x="215" y="116"/>
                    </a:lnTo>
                    <a:lnTo>
                      <a:pt x="235" y="80"/>
                    </a:lnTo>
                    <a:lnTo>
                      <a:pt x="227" y="68"/>
                    </a:lnTo>
                    <a:lnTo>
                      <a:pt x="227" y="48"/>
                    </a:lnTo>
                    <a:lnTo>
                      <a:pt x="215" y="48"/>
                    </a:lnTo>
                    <a:lnTo>
                      <a:pt x="203" y="36"/>
                    </a:lnTo>
                    <a:lnTo>
                      <a:pt x="179" y="24"/>
                    </a:lnTo>
                    <a:lnTo>
                      <a:pt x="167" y="12"/>
                    </a:lnTo>
                    <a:lnTo>
                      <a:pt x="136" y="0"/>
                    </a:lnTo>
                    <a:lnTo>
                      <a:pt x="100" y="0"/>
                    </a:lnTo>
                    <a:lnTo>
                      <a:pt x="68" y="24"/>
                    </a:lnTo>
                    <a:lnTo>
                      <a:pt x="0" y="124"/>
                    </a:lnTo>
                    <a:lnTo>
                      <a:pt x="0" y="136"/>
                    </a:lnTo>
                    <a:lnTo>
                      <a:pt x="24" y="136"/>
                    </a:lnTo>
                    <a:lnTo>
                      <a:pt x="68" y="160"/>
                    </a:lnTo>
                    <a:lnTo>
                      <a:pt x="80" y="160"/>
                    </a:lnTo>
                    <a:lnTo>
                      <a:pt x="124" y="203"/>
                    </a:lnTo>
                    <a:lnTo>
                      <a:pt x="136" y="191"/>
                    </a:lnTo>
                    <a:lnTo>
                      <a:pt x="136" y="215"/>
                    </a:lnTo>
                    <a:lnTo>
                      <a:pt x="124" y="227"/>
                    </a:lnTo>
                    <a:lnTo>
                      <a:pt x="124" y="25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DE330E9D-085E-A4FE-9ADE-95B51927D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3716"/>
                <a:ext cx="350" cy="251"/>
              </a:xfrm>
              <a:custGeom>
                <a:avLst/>
                <a:gdLst>
                  <a:gd name="T0" fmla="*/ 135 w 171"/>
                  <a:gd name="T1" fmla="*/ 123 h 123"/>
                  <a:gd name="T2" fmla="*/ 159 w 171"/>
                  <a:gd name="T3" fmla="*/ 91 h 123"/>
                  <a:gd name="T4" fmla="*/ 171 w 171"/>
                  <a:gd name="T5" fmla="*/ 43 h 123"/>
                  <a:gd name="T6" fmla="*/ 171 w 171"/>
                  <a:gd name="T7" fmla="*/ 12 h 123"/>
                  <a:gd name="T8" fmla="*/ 159 w 171"/>
                  <a:gd name="T9" fmla="*/ 12 h 123"/>
                  <a:gd name="T10" fmla="*/ 135 w 171"/>
                  <a:gd name="T11" fmla="*/ 0 h 123"/>
                  <a:gd name="T12" fmla="*/ 115 w 171"/>
                  <a:gd name="T13" fmla="*/ 0 h 123"/>
                  <a:gd name="T14" fmla="*/ 91 w 171"/>
                  <a:gd name="T15" fmla="*/ 12 h 123"/>
                  <a:gd name="T16" fmla="*/ 79 w 171"/>
                  <a:gd name="T17" fmla="*/ 24 h 123"/>
                  <a:gd name="T18" fmla="*/ 36 w 171"/>
                  <a:gd name="T19" fmla="*/ 12 h 123"/>
                  <a:gd name="T20" fmla="*/ 0 w 171"/>
                  <a:gd name="T21" fmla="*/ 12 h 123"/>
                  <a:gd name="T22" fmla="*/ 0 w 171"/>
                  <a:gd name="T23" fmla="*/ 43 h 123"/>
                  <a:gd name="T24" fmla="*/ 36 w 171"/>
                  <a:gd name="T25" fmla="*/ 43 h 123"/>
                  <a:gd name="T26" fmla="*/ 67 w 171"/>
                  <a:gd name="T27" fmla="*/ 55 h 123"/>
                  <a:gd name="T28" fmla="*/ 79 w 171"/>
                  <a:gd name="T29" fmla="*/ 67 h 123"/>
                  <a:gd name="T30" fmla="*/ 103 w 171"/>
                  <a:gd name="T31" fmla="*/ 79 h 123"/>
                  <a:gd name="T32" fmla="*/ 115 w 171"/>
                  <a:gd name="T33" fmla="*/ 91 h 123"/>
                  <a:gd name="T34" fmla="*/ 127 w 171"/>
                  <a:gd name="T35" fmla="*/ 91 h 123"/>
                  <a:gd name="T36" fmla="*/ 127 w 171"/>
                  <a:gd name="T37" fmla="*/ 111 h 123"/>
                  <a:gd name="T38" fmla="*/ 135 w 171"/>
                  <a:gd name="T3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123">
                    <a:moveTo>
                      <a:pt x="135" y="123"/>
                    </a:moveTo>
                    <a:lnTo>
                      <a:pt x="159" y="91"/>
                    </a:lnTo>
                    <a:lnTo>
                      <a:pt x="171" y="43"/>
                    </a:lnTo>
                    <a:lnTo>
                      <a:pt x="171" y="12"/>
                    </a:lnTo>
                    <a:lnTo>
                      <a:pt x="159" y="12"/>
                    </a:lnTo>
                    <a:lnTo>
                      <a:pt x="135" y="0"/>
                    </a:lnTo>
                    <a:lnTo>
                      <a:pt x="115" y="0"/>
                    </a:lnTo>
                    <a:lnTo>
                      <a:pt x="91" y="12"/>
                    </a:lnTo>
                    <a:lnTo>
                      <a:pt x="79" y="24"/>
                    </a:lnTo>
                    <a:lnTo>
                      <a:pt x="36" y="12"/>
                    </a:lnTo>
                    <a:lnTo>
                      <a:pt x="0" y="12"/>
                    </a:lnTo>
                    <a:lnTo>
                      <a:pt x="0" y="43"/>
                    </a:lnTo>
                    <a:lnTo>
                      <a:pt x="36" y="43"/>
                    </a:lnTo>
                    <a:lnTo>
                      <a:pt x="67" y="55"/>
                    </a:lnTo>
                    <a:lnTo>
                      <a:pt x="79" y="67"/>
                    </a:lnTo>
                    <a:lnTo>
                      <a:pt x="103" y="79"/>
                    </a:lnTo>
                    <a:lnTo>
                      <a:pt x="115" y="91"/>
                    </a:lnTo>
                    <a:lnTo>
                      <a:pt x="127" y="91"/>
                    </a:lnTo>
                    <a:lnTo>
                      <a:pt x="127" y="111"/>
                    </a:lnTo>
                    <a:lnTo>
                      <a:pt x="135" y="123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D54D0E3E-CE87-533B-B1E3-52B5393B4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3462"/>
                <a:ext cx="464" cy="303"/>
              </a:xfrm>
              <a:custGeom>
                <a:avLst/>
                <a:gdLst>
                  <a:gd name="T0" fmla="*/ 32 w 227"/>
                  <a:gd name="T1" fmla="*/ 136 h 148"/>
                  <a:gd name="T2" fmla="*/ 68 w 227"/>
                  <a:gd name="T3" fmla="*/ 136 h 148"/>
                  <a:gd name="T4" fmla="*/ 111 w 227"/>
                  <a:gd name="T5" fmla="*/ 148 h 148"/>
                  <a:gd name="T6" fmla="*/ 123 w 227"/>
                  <a:gd name="T7" fmla="*/ 136 h 148"/>
                  <a:gd name="T8" fmla="*/ 147 w 227"/>
                  <a:gd name="T9" fmla="*/ 124 h 148"/>
                  <a:gd name="T10" fmla="*/ 167 w 227"/>
                  <a:gd name="T11" fmla="*/ 124 h 148"/>
                  <a:gd name="T12" fmla="*/ 191 w 227"/>
                  <a:gd name="T13" fmla="*/ 136 h 148"/>
                  <a:gd name="T14" fmla="*/ 203 w 227"/>
                  <a:gd name="T15" fmla="*/ 136 h 148"/>
                  <a:gd name="T16" fmla="*/ 203 w 227"/>
                  <a:gd name="T17" fmla="*/ 112 h 148"/>
                  <a:gd name="T18" fmla="*/ 227 w 227"/>
                  <a:gd name="T19" fmla="*/ 88 h 148"/>
                  <a:gd name="T20" fmla="*/ 215 w 227"/>
                  <a:gd name="T21" fmla="*/ 88 h 148"/>
                  <a:gd name="T22" fmla="*/ 191 w 227"/>
                  <a:gd name="T23" fmla="*/ 68 h 148"/>
                  <a:gd name="T24" fmla="*/ 179 w 227"/>
                  <a:gd name="T25" fmla="*/ 68 h 148"/>
                  <a:gd name="T26" fmla="*/ 159 w 227"/>
                  <a:gd name="T27" fmla="*/ 32 h 148"/>
                  <a:gd name="T28" fmla="*/ 147 w 227"/>
                  <a:gd name="T29" fmla="*/ 20 h 148"/>
                  <a:gd name="T30" fmla="*/ 135 w 227"/>
                  <a:gd name="T31" fmla="*/ 12 h 148"/>
                  <a:gd name="T32" fmla="*/ 99 w 227"/>
                  <a:gd name="T33" fmla="*/ 12 h 148"/>
                  <a:gd name="T34" fmla="*/ 68 w 227"/>
                  <a:gd name="T35" fmla="*/ 0 h 148"/>
                  <a:gd name="T36" fmla="*/ 44 w 227"/>
                  <a:gd name="T37" fmla="*/ 0 h 148"/>
                  <a:gd name="T38" fmla="*/ 32 w 227"/>
                  <a:gd name="T39" fmla="*/ 12 h 148"/>
                  <a:gd name="T40" fmla="*/ 12 w 227"/>
                  <a:gd name="T41" fmla="*/ 44 h 148"/>
                  <a:gd name="T42" fmla="*/ 12 w 227"/>
                  <a:gd name="T43" fmla="*/ 68 h 148"/>
                  <a:gd name="T44" fmla="*/ 12 w 227"/>
                  <a:gd name="T45" fmla="*/ 88 h 148"/>
                  <a:gd name="T46" fmla="*/ 0 w 227"/>
                  <a:gd name="T47" fmla="*/ 100 h 148"/>
                  <a:gd name="T48" fmla="*/ 0 w 227"/>
                  <a:gd name="T49" fmla="*/ 112 h 148"/>
                  <a:gd name="T50" fmla="*/ 24 w 227"/>
                  <a:gd name="T51" fmla="*/ 124 h 148"/>
                  <a:gd name="T52" fmla="*/ 32 w 227"/>
                  <a:gd name="T53" fmla="*/ 13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7" h="148">
                    <a:moveTo>
                      <a:pt x="32" y="136"/>
                    </a:moveTo>
                    <a:lnTo>
                      <a:pt x="68" y="136"/>
                    </a:lnTo>
                    <a:lnTo>
                      <a:pt x="111" y="148"/>
                    </a:lnTo>
                    <a:lnTo>
                      <a:pt x="123" y="136"/>
                    </a:lnTo>
                    <a:lnTo>
                      <a:pt x="147" y="124"/>
                    </a:lnTo>
                    <a:lnTo>
                      <a:pt x="167" y="124"/>
                    </a:lnTo>
                    <a:lnTo>
                      <a:pt x="191" y="136"/>
                    </a:lnTo>
                    <a:lnTo>
                      <a:pt x="203" y="136"/>
                    </a:lnTo>
                    <a:lnTo>
                      <a:pt x="203" y="112"/>
                    </a:lnTo>
                    <a:lnTo>
                      <a:pt x="227" y="88"/>
                    </a:lnTo>
                    <a:lnTo>
                      <a:pt x="215" y="88"/>
                    </a:lnTo>
                    <a:lnTo>
                      <a:pt x="191" y="68"/>
                    </a:lnTo>
                    <a:lnTo>
                      <a:pt x="179" y="68"/>
                    </a:lnTo>
                    <a:lnTo>
                      <a:pt x="159" y="32"/>
                    </a:lnTo>
                    <a:lnTo>
                      <a:pt x="147" y="20"/>
                    </a:lnTo>
                    <a:lnTo>
                      <a:pt x="135" y="12"/>
                    </a:lnTo>
                    <a:lnTo>
                      <a:pt x="99" y="12"/>
                    </a:lnTo>
                    <a:lnTo>
                      <a:pt x="68" y="0"/>
                    </a:lnTo>
                    <a:lnTo>
                      <a:pt x="44" y="0"/>
                    </a:lnTo>
                    <a:lnTo>
                      <a:pt x="32" y="12"/>
                    </a:lnTo>
                    <a:lnTo>
                      <a:pt x="12" y="44"/>
                    </a:lnTo>
                    <a:lnTo>
                      <a:pt x="12" y="68"/>
                    </a:lnTo>
                    <a:lnTo>
                      <a:pt x="12" y="88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24" y="124"/>
                    </a:lnTo>
                    <a:lnTo>
                      <a:pt x="32" y="13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0" name="Freeform 8">
                <a:extLst>
                  <a:ext uri="{FF2B5EF4-FFF2-40B4-BE49-F238E27FC236}">
                    <a16:creationId xmlns:a16="http://schemas.microsoft.com/office/drawing/2014/main" id="{CD4FF6A9-65C6-24D8-EF63-22230404F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3251"/>
                <a:ext cx="601" cy="391"/>
              </a:xfrm>
              <a:custGeom>
                <a:avLst/>
                <a:gdLst>
                  <a:gd name="T0" fmla="*/ 282 w 294"/>
                  <a:gd name="T1" fmla="*/ 123 h 191"/>
                  <a:gd name="T2" fmla="*/ 282 w 294"/>
                  <a:gd name="T3" fmla="*/ 115 h 191"/>
                  <a:gd name="T4" fmla="*/ 294 w 294"/>
                  <a:gd name="T5" fmla="*/ 103 h 191"/>
                  <a:gd name="T6" fmla="*/ 270 w 294"/>
                  <a:gd name="T7" fmla="*/ 103 h 191"/>
                  <a:gd name="T8" fmla="*/ 250 w 294"/>
                  <a:gd name="T9" fmla="*/ 103 h 191"/>
                  <a:gd name="T10" fmla="*/ 226 w 294"/>
                  <a:gd name="T11" fmla="*/ 91 h 191"/>
                  <a:gd name="T12" fmla="*/ 215 w 294"/>
                  <a:gd name="T13" fmla="*/ 68 h 191"/>
                  <a:gd name="T14" fmla="*/ 215 w 294"/>
                  <a:gd name="T15" fmla="*/ 56 h 191"/>
                  <a:gd name="T16" fmla="*/ 203 w 294"/>
                  <a:gd name="T17" fmla="*/ 48 h 191"/>
                  <a:gd name="T18" fmla="*/ 203 w 294"/>
                  <a:gd name="T19" fmla="*/ 24 h 191"/>
                  <a:gd name="T20" fmla="*/ 191 w 294"/>
                  <a:gd name="T21" fmla="*/ 12 h 191"/>
                  <a:gd name="T22" fmla="*/ 171 w 294"/>
                  <a:gd name="T23" fmla="*/ 0 h 191"/>
                  <a:gd name="T24" fmla="*/ 135 w 294"/>
                  <a:gd name="T25" fmla="*/ 12 h 191"/>
                  <a:gd name="T26" fmla="*/ 115 w 294"/>
                  <a:gd name="T27" fmla="*/ 0 h 191"/>
                  <a:gd name="T28" fmla="*/ 79 w 294"/>
                  <a:gd name="T29" fmla="*/ 0 h 191"/>
                  <a:gd name="T30" fmla="*/ 55 w 294"/>
                  <a:gd name="T31" fmla="*/ 36 h 191"/>
                  <a:gd name="T32" fmla="*/ 36 w 294"/>
                  <a:gd name="T33" fmla="*/ 68 h 191"/>
                  <a:gd name="T34" fmla="*/ 12 w 294"/>
                  <a:gd name="T35" fmla="*/ 91 h 191"/>
                  <a:gd name="T36" fmla="*/ 0 w 294"/>
                  <a:gd name="T37" fmla="*/ 103 h 191"/>
                  <a:gd name="T38" fmla="*/ 24 w 294"/>
                  <a:gd name="T39" fmla="*/ 103 h 191"/>
                  <a:gd name="T40" fmla="*/ 55 w 294"/>
                  <a:gd name="T41" fmla="*/ 115 h 191"/>
                  <a:gd name="T42" fmla="*/ 91 w 294"/>
                  <a:gd name="T43" fmla="*/ 115 h 191"/>
                  <a:gd name="T44" fmla="*/ 103 w 294"/>
                  <a:gd name="T45" fmla="*/ 123 h 191"/>
                  <a:gd name="T46" fmla="*/ 115 w 294"/>
                  <a:gd name="T47" fmla="*/ 135 h 191"/>
                  <a:gd name="T48" fmla="*/ 135 w 294"/>
                  <a:gd name="T49" fmla="*/ 171 h 191"/>
                  <a:gd name="T50" fmla="*/ 147 w 294"/>
                  <a:gd name="T51" fmla="*/ 171 h 191"/>
                  <a:gd name="T52" fmla="*/ 171 w 294"/>
                  <a:gd name="T53" fmla="*/ 191 h 191"/>
                  <a:gd name="T54" fmla="*/ 183 w 294"/>
                  <a:gd name="T55" fmla="*/ 191 h 191"/>
                  <a:gd name="T56" fmla="*/ 191 w 294"/>
                  <a:gd name="T57" fmla="*/ 183 h 191"/>
                  <a:gd name="T58" fmla="*/ 226 w 294"/>
                  <a:gd name="T59" fmla="*/ 159 h 191"/>
                  <a:gd name="T60" fmla="*/ 258 w 294"/>
                  <a:gd name="T61" fmla="*/ 135 h 191"/>
                  <a:gd name="T62" fmla="*/ 282 w 294"/>
                  <a:gd name="T63" fmla="*/ 12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4" h="191">
                    <a:moveTo>
                      <a:pt x="282" y="123"/>
                    </a:moveTo>
                    <a:lnTo>
                      <a:pt x="282" y="115"/>
                    </a:lnTo>
                    <a:lnTo>
                      <a:pt x="294" y="103"/>
                    </a:lnTo>
                    <a:lnTo>
                      <a:pt x="270" y="103"/>
                    </a:lnTo>
                    <a:lnTo>
                      <a:pt x="250" y="103"/>
                    </a:lnTo>
                    <a:lnTo>
                      <a:pt x="226" y="91"/>
                    </a:lnTo>
                    <a:lnTo>
                      <a:pt x="215" y="68"/>
                    </a:lnTo>
                    <a:lnTo>
                      <a:pt x="215" y="56"/>
                    </a:lnTo>
                    <a:lnTo>
                      <a:pt x="203" y="48"/>
                    </a:lnTo>
                    <a:lnTo>
                      <a:pt x="203" y="24"/>
                    </a:lnTo>
                    <a:lnTo>
                      <a:pt x="191" y="12"/>
                    </a:lnTo>
                    <a:lnTo>
                      <a:pt x="171" y="0"/>
                    </a:lnTo>
                    <a:lnTo>
                      <a:pt x="135" y="12"/>
                    </a:lnTo>
                    <a:lnTo>
                      <a:pt x="115" y="0"/>
                    </a:lnTo>
                    <a:lnTo>
                      <a:pt x="79" y="0"/>
                    </a:lnTo>
                    <a:lnTo>
                      <a:pt x="55" y="36"/>
                    </a:lnTo>
                    <a:lnTo>
                      <a:pt x="36" y="68"/>
                    </a:lnTo>
                    <a:lnTo>
                      <a:pt x="12" y="91"/>
                    </a:lnTo>
                    <a:lnTo>
                      <a:pt x="0" y="103"/>
                    </a:lnTo>
                    <a:lnTo>
                      <a:pt x="24" y="103"/>
                    </a:lnTo>
                    <a:lnTo>
                      <a:pt x="55" y="115"/>
                    </a:lnTo>
                    <a:lnTo>
                      <a:pt x="91" y="115"/>
                    </a:lnTo>
                    <a:lnTo>
                      <a:pt x="103" y="123"/>
                    </a:lnTo>
                    <a:lnTo>
                      <a:pt x="115" y="135"/>
                    </a:lnTo>
                    <a:lnTo>
                      <a:pt x="135" y="171"/>
                    </a:lnTo>
                    <a:lnTo>
                      <a:pt x="147" y="171"/>
                    </a:lnTo>
                    <a:lnTo>
                      <a:pt x="171" y="191"/>
                    </a:lnTo>
                    <a:lnTo>
                      <a:pt x="183" y="191"/>
                    </a:lnTo>
                    <a:lnTo>
                      <a:pt x="191" y="183"/>
                    </a:lnTo>
                    <a:lnTo>
                      <a:pt x="226" y="159"/>
                    </a:lnTo>
                    <a:lnTo>
                      <a:pt x="258" y="135"/>
                    </a:lnTo>
                    <a:lnTo>
                      <a:pt x="282" y="123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49A730C8-E570-9307-C3D7-D3B4E822C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6" y="3325"/>
                <a:ext cx="326" cy="178"/>
              </a:xfrm>
              <a:custGeom>
                <a:avLst/>
                <a:gdLst>
                  <a:gd name="T0" fmla="*/ 12 w 159"/>
                  <a:gd name="T1" fmla="*/ 87 h 87"/>
                  <a:gd name="T2" fmla="*/ 12 w 159"/>
                  <a:gd name="T3" fmla="*/ 79 h 87"/>
                  <a:gd name="T4" fmla="*/ 24 w 159"/>
                  <a:gd name="T5" fmla="*/ 67 h 87"/>
                  <a:gd name="T6" fmla="*/ 0 w 159"/>
                  <a:gd name="T7" fmla="*/ 67 h 87"/>
                  <a:gd name="T8" fmla="*/ 24 w 159"/>
                  <a:gd name="T9" fmla="*/ 55 h 87"/>
                  <a:gd name="T10" fmla="*/ 48 w 159"/>
                  <a:gd name="T11" fmla="*/ 43 h 87"/>
                  <a:gd name="T12" fmla="*/ 68 w 159"/>
                  <a:gd name="T13" fmla="*/ 43 h 87"/>
                  <a:gd name="T14" fmla="*/ 92 w 159"/>
                  <a:gd name="T15" fmla="*/ 32 h 87"/>
                  <a:gd name="T16" fmla="*/ 104 w 159"/>
                  <a:gd name="T17" fmla="*/ 12 h 87"/>
                  <a:gd name="T18" fmla="*/ 116 w 159"/>
                  <a:gd name="T19" fmla="*/ 0 h 87"/>
                  <a:gd name="T20" fmla="*/ 124 w 159"/>
                  <a:gd name="T21" fmla="*/ 20 h 87"/>
                  <a:gd name="T22" fmla="*/ 159 w 159"/>
                  <a:gd name="T23" fmla="*/ 20 h 87"/>
                  <a:gd name="T24" fmla="*/ 147 w 159"/>
                  <a:gd name="T25" fmla="*/ 32 h 87"/>
                  <a:gd name="T26" fmla="*/ 147 w 159"/>
                  <a:gd name="T27" fmla="*/ 43 h 87"/>
                  <a:gd name="T28" fmla="*/ 124 w 159"/>
                  <a:gd name="T29" fmla="*/ 55 h 87"/>
                  <a:gd name="T30" fmla="*/ 116 w 159"/>
                  <a:gd name="T31" fmla="*/ 79 h 87"/>
                  <a:gd name="T32" fmla="*/ 56 w 159"/>
                  <a:gd name="T33" fmla="*/ 79 h 87"/>
                  <a:gd name="T34" fmla="*/ 12 w 159"/>
                  <a:gd name="T3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87">
                    <a:moveTo>
                      <a:pt x="12" y="87"/>
                    </a:moveTo>
                    <a:lnTo>
                      <a:pt x="12" y="79"/>
                    </a:lnTo>
                    <a:lnTo>
                      <a:pt x="24" y="67"/>
                    </a:lnTo>
                    <a:lnTo>
                      <a:pt x="0" y="67"/>
                    </a:lnTo>
                    <a:lnTo>
                      <a:pt x="24" y="55"/>
                    </a:lnTo>
                    <a:lnTo>
                      <a:pt x="48" y="43"/>
                    </a:lnTo>
                    <a:lnTo>
                      <a:pt x="68" y="43"/>
                    </a:lnTo>
                    <a:lnTo>
                      <a:pt x="92" y="32"/>
                    </a:lnTo>
                    <a:lnTo>
                      <a:pt x="104" y="12"/>
                    </a:lnTo>
                    <a:lnTo>
                      <a:pt x="116" y="0"/>
                    </a:lnTo>
                    <a:lnTo>
                      <a:pt x="124" y="20"/>
                    </a:lnTo>
                    <a:lnTo>
                      <a:pt x="159" y="20"/>
                    </a:lnTo>
                    <a:lnTo>
                      <a:pt x="147" y="32"/>
                    </a:lnTo>
                    <a:lnTo>
                      <a:pt x="147" y="43"/>
                    </a:lnTo>
                    <a:lnTo>
                      <a:pt x="124" y="55"/>
                    </a:lnTo>
                    <a:lnTo>
                      <a:pt x="116" y="79"/>
                    </a:lnTo>
                    <a:lnTo>
                      <a:pt x="56" y="79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2" name="Freeform 10">
                <a:extLst>
                  <a:ext uri="{FF2B5EF4-FFF2-40B4-BE49-F238E27FC236}">
                    <a16:creationId xmlns:a16="http://schemas.microsoft.com/office/drawing/2014/main" id="{879C339A-9314-962C-333A-D5A6D1FB2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" y="3112"/>
                <a:ext cx="178" cy="254"/>
              </a:xfrm>
              <a:custGeom>
                <a:avLst/>
                <a:gdLst>
                  <a:gd name="T0" fmla="*/ 43 w 87"/>
                  <a:gd name="T1" fmla="*/ 124 h 124"/>
                  <a:gd name="T2" fmla="*/ 67 w 87"/>
                  <a:gd name="T3" fmla="*/ 80 h 124"/>
                  <a:gd name="T4" fmla="*/ 75 w 87"/>
                  <a:gd name="T5" fmla="*/ 36 h 124"/>
                  <a:gd name="T6" fmla="*/ 87 w 87"/>
                  <a:gd name="T7" fmla="*/ 12 h 124"/>
                  <a:gd name="T8" fmla="*/ 75 w 87"/>
                  <a:gd name="T9" fmla="*/ 0 h 124"/>
                  <a:gd name="T10" fmla="*/ 55 w 87"/>
                  <a:gd name="T11" fmla="*/ 0 h 124"/>
                  <a:gd name="T12" fmla="*/ 43 w 87"/>
                  <a:gd name="T13" fmla="*/ 12 h 124"/>
                  <a:gd name="T14" fmla="*/ 43 w 87"/>
                  <a:gd name="T15" fmla="*/ 24 h 124"/>
                  <a:gd name="T16" fmla="*/ 31 w 87"/>
                  <a:gd name="T17" fmla="*/ 48 h 124"/>
                  <a:gd name="T18" fmla="*/ 31 w 87"/>
                  <a:gd name="T19" fmla="*/ 56 h 124"/>
                  <a:gd name="T20" fmla="*/ 8 w 87"/>
                  <a:gd name="T21" fmla="*/ 80 h 124"/>
                  <a:gd name="T22" fmla="*/ 0 w 87"/>
                  <a:gd name="T23" fmla="*/ 104 h 124"/>
                  <a:gd name="T24" fmla="*/ 8 w 87"/>
                  <a:gd name="T25" fmla="*/ 124 h 124"/>
                  <a:gd name="T26" fmla="*/ 43 w 87"/>
                  <a:gd name="T2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124">
                    <a:moveTo>
                      <a:pt x="43" y="124"/>
                    </a:moveTo>
                    <a:lnTo>
                      <a:pt x="67" y="80"/>
                    </a:lnTo>
                    <a:lnTo>
                      <a:pt x="75" y="36"/>
                    </a:lnTo>
                    <a:lnTo>
                      <a:pt x="87" y="12"/>
                    </a:lnTo>
                    <a:lnTo>
                      <a:pt x="75" y="0"/>
                    </a:lnTo>
                    <a:lnTo>
                      <a:pt x="55" y="0"/>
                    </a:lnTo>
                    <a:lnTo>
                      <a:pt x="43" y="12"/>
                    </a:lnTo>
                    <a:lnTo>
                      <a:pt x="43" y="24"/>
                    </a:lnTo>
                    <a:lnTo>
                      <a:pt x="31" y="48"/>
                    </a:lnTo>
                    <a:lnTo>
                      <a:pt x="31" y="56"/>
                    </a:lnTo>
                    <a:lnTo>
                      <a:pt x="8" y="80"/>
                    </a:lnTo>
                    <a:lnTo>
                      <a:pt x="0" y="104"/>
                    </a:lnTo>
                    <a:lnTo>
                      <a:pt x="8" y="124"/>
                    </a:lnTo>
                    <a:lnTo>
                      <a:pt x="43" y="124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3" name="Freeform 11">
                <a:extLst>
                  <a:ext uri="{FF2B5EF4-FFF2-40B4-BE49-F238E27FC236}">
                    <a16:creationId xmlns:a16="http://schemas.microsoft.com/office/drawing/2014/main" id="{A335AAAD-A9E9-6A5B-0282-1789FB76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2861"/>
                <a:ext cx="806" cy="601"/>
              </a:xfrm>
              <a:custGeom>
                <a:avLst/>
                <a:gdLst>
                  <a:gd name="T0" fmla="*/ 382 w 394"/>
                  <a:gd name="T1" fmla="*/ 111 h 294"/>
                  <a:gd name="T2" fmla="*/ 374 w 394"/>
                  <a:gd name="T3" fmla="*/ 103 h 294"/>
                  <a:gd name="T4" fmla="*/ 382 w 394"/>
                  <a:gd name="T5" fmla="*/ 80 h 294"/>
                  <a:gd name="T6" fmla="*/ 394 w 394"/>
                  <a:gd name="T7" fmla="*/ 68 h 294"/>
                  <a:gd name="T8" fmla="*/ 394 w 394"/>
                  <a:gd name="T9" fmla="*/ 56 h 294"/>
                  <a:gd name="T10" fmla="*/ 362 w 394"/>
                  <a:gd name="T11" fmla="*/ 44 h 294"/>
                  <a:gd name="T12" fmla="*/ 350 w 394"/>
                  <a:gd name="T13" fmla="*/ 44 h 294"/>
                  <a:gd name="T14" fmla="*/ 326 w 394"/>
                  <a:gd name="T15" fmla="*/ 24 h 294"/>
                  <a:gd name="T16" fmla="*/ 307 w 394"/>
                  <a:gd name="T17" fmla="*/ 24 h 294"/>
                  <a:gd name="T18" fmla="*/ 283 w 394"/>
                  <a:gd name="T19" fmla="*/ 12 h 294"/>
                  <a:gd name="T20" fmla="*/ 259 w 394"/>
                  <a:gd name="T21" fmla="*/ 12 h 294"/>
                  <a:gd name="T22" fmla="*/ 239 w 394"/>
                  <a:gd name="T23" fmla="*/ 0 h 294"/>
                  <a:gd name="T24" fmla="*/ 203 w 394"/>
                  <a:gd name="T25" fmla="*/ 0 h 294"/>
                  <a:gd name="T26" fmla="*/ 191 w 394"/>
                  <a:gd name="T27" fmla="*/ 12 h 294"/>
                  <a:gd name="T28" fmla="*/ 171 w 394"/>
                  <a:gd name="T29" fmla="*/ 24 h 294"/>
                  <a:gd name="T30" fmla="*/ 147 w 394"/>
                  <a:gd name="T31" fmla="*/ 12 h 294"/>
                  <a:gd name="T32" fmla="*/ 136 w 394"/>
                  <a:gd name="T33" fmla="*/ 36 h 294"/>
                  <a:gd name="T34" fmla="*/ 124 w 394"/>
                  <a:gd name="T35" fmla="*/ 44 h 294"/>
                  <a:gd name="T36" fmla="*/ 124 w 394"/>
                  <a:gd name="T37" fmla="*/ 68 h 294"/>
                  <a:gd name="T38" fmla="*/ 112 w 394"/>
                  <a:gd name="T39" fmla="*/ 80 h 294"/>
                  <a:gd name="T40" fmla="*/ 124 w 394"/>
                  <a:gd name="T41" fmla="*/ 103 h 294"/>
                  <a:gd name="T42" fmla="*/ 124 w 394"/>
                  <a:gd name="T43" fmla="*/ 111 h 294"/>
                  <a:gd name="T44" fmla="*/ 104 w 394"/>
                  <a:gd name="T45" fmla="*/ 135 h 294"/>
                  <a:gd name="T46" fmla="*/ 56 w 394"/>
                  <a:gd name="T47" fmla="*/ 135 h 294"/>
                  <a:gd name="T48" fmla="*/ 24 w 394"/>
                  <a:gd name="T49" fmla="*/ 147 h 294"/>
                  <a:gd name="T50" fmla="*/ 0 w 394"/>
                  <a:gd name="T51" fmla="*/ 171 h 294"/>
                  <a:gd name="T52" fmla="*/ 0 w 394"/>
                  <a:gd name="T53" fmla="*/ 191 h 294"/>
                  <a:gd name="T54" fmla="*/ 36 w 394"/>
                  <a:gd name="T55" fmla="*/ 191 h 294"/>
                  <a:gd name="T56" fmla="*/ 56 w 394"/>
                  <a:gd name="T57" fmla="*/ 203 h 294"/>
                  <a:gd name="T58" fmla="*/ 92 w 394"/>
                  <a:gd name="T59" fmla="*/ 191 h 294"/>
                  <a:gd name="T60" fmla="*/ 112 w 394"/>
                  <a:gd name="T61" fmla="*/ 203 h 294"/>
                  <a:gd name="T62" fmla="*/ 124 w 394"/>
                  <a:gd name="T63" fmla="*/ 215 h 294"/>
                  <a:gd name="T64" fmla="*/ 124 w 394"/>
                  <a:gd name="T65" fmla="*/ 239 h 294"/>
                  <a:gd name="T66" fmla="*/ 136 w 394"/>
                  <a:gd name="T67" fmla="*/ 247 h 294"/>
                  <a:gd name="T68" fmla="*/ 136 w 394"/>
                  <a:gd name="T69" fmla="*/ 259 h 294"/>
                  <a:gd name="T70" fmla="*/ 147 w 394"/>
                  <a:gd name="T71" fmla="*/ 282 h 294"/>
                  <a:gd name="T72" fmla="*/ 171 w 394"/>
                  <a:gd name="T73" fmla="*/ 294 h 294"/>
                  <a:gd name="T74" fmla="*/ 191 w 394"/>
                  <a:gd name="T75" fmla="*/ 294 h 294"/>
                  <a:gd name="T76" fmla="*/ 215 w 394"/>
                  <a:gd name="T77" fmla="*/ 282 h 294"/>
                  <a:gd name="T78" fmla="*/ 239 w 394"/>
                  <a:gd name="T79" fmla="*/ 270 h 294"/>
                  <a:gd name="T80" fmla="*/ 259 w 394"/>
                  <a:gd name="T81" fmla="*/ 270 h 294"/>
                  <a:gd name="T82" fmla="*/ 283 w 394"/>
                  <a:gd name="T83" fmla="*/ 259 h 294"/>
                  <a:gd name="T84" fmla="*/ 295 w 394"/>
                  <a:gd name="T85" fmla="*/ 239 h 294"/>
                  <a:gd name="T86" fmla="*/ 307 w 394"/>
                  <a:gd name="T87" fmla="*/ 227 h 294"/>
                  <a:gd name="T88" fmla="*/ 315 w 394"/>
                  <a:gd name="T89" fmla="*/ 203 h 294"/>
                  <a:gd name="T90" fmla="*/ 338 w 394"/>
                  <a:gd name="T91" fmla="*/ 179 h 294"/>
                  <a:gd name="T92" fmla="*/ 338 w 394"/>
                  <a:gd name="T93" fmla="*/ 171 h 294"/>
                  <a:gd name="T94" fmla="*/ 350 w 394"/>
                  <a:gd name="T95" fmla="*/ 147 h 294"/>
                  <a:gd name="T96" fmla="*/ 350 w 394"/>
                  <a:gd name="T97" fmla="*/ 135 h 294"/>
                  <a:gd name="T98" fmla="*/ 362 w 394"/>
                  <a:gd name="T99" fmla="*/ 123 h 294"/>
                  <a:gd name="T100" fmla="*/ 382 w 394"/>
                  <a:gd name="T101" fmla="*/ 123 h 294"/>
                  <a:gd name="T102" fmla="*/ 382 w 394"/>
                  <a:gd name="T103" fmla="*/ 111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94" h="294">
                    <a:moveTo>
                      <a:pt x="382" y="111"/>
                    </a:moveTo>
                    <a:lnTo>
                      <a:pt x="374" y="103"/>
                    </a:lnTo>
                    <a:lnTo>
                      <a:pt x="382" y="80"/>
                    </a:lnTo>
                    <a:lnTo>
                      <a:pt x="394" y="68"/>
                    </a:lnTo>
                    <a:lnTo>
                      <a:pt x="394" y="56"/>
                    </a:lnTo>
                    <a:lnTo>
                      <a:pt x="362" y="44"/>
                    </a:lnTo>
                    <a:lnTo>
                      <a:pt x="350" y="44"/>
                    </a:lnTo>
                    <a:lnTo>
                      <a:pt x="326" y="24"/>
                    </a:lnTo>
                    <a:lnTo>
                      <a:pt x="307" y="24"/>
                    </a:lnTo>
                    <a:lnTo>
                      <a:pt x="283" y="12"/>
                    </a:lnTo>
                    <a:lnTo>
                      <a:pt x="259" y="12"/>
                    </a:lnTo>
                    <a:lnTo>
                      <a:pt x="239" y="0"/>
                    </a:lnTo>
                    <a:lnTo>
                      <a:pt x="203" y="0"/>
                    </a:lnTo>
                    <a:lnTo>
                      <a:pt x="191" y="12"/>
                    </a:lnTo>
                    <a:lnTo>
                      <a:pt x="171" y="24"/>
                    </a:lnTo>
                    <a:lnTo>
                      <a:pt x="147" y="12"/>
                    </a:lnTo>
                    <a:lnTo>
                      <a:pt x="136" y="36"/>
                    </a:lnTo>
                    <a:lnTo>
                      <a:pt x="124" y="44"/>
                    </a:lnTo>
                    <a:lnTo>
                      <a:pt x="124" y="68"/>
                    </a:lnTo>
                    <a:lnTo>
                      <a:pt x="112" y="80"/>
                    </a:lnTo>
                    <a:lnTo>
                      <a:pt x="124" y="103"/>
                    </a:lnTo>
                    <a:lnTo>
                      <a:pt x="124" y="111"/>
                    </a:lnTo>
                    <a:lnTo>
                      <a:pt x="104" y="135"/>
                    </a:lnTo>
                    <a:lnTo>
                      <a:pt x="56" y="135"/>
                    </a:lnTo>
                    <a:lnTo>
                      <a:pt x="24" y="147"/>
                    </a:lnTo>
                    <a:lnTo>
                      <a:pt x="0" y="171"/>
                    </a:lnTo>
                    <a:lnTo>
                      <a:pt x="0" y="191"/>
                    </a:lnTo>
                    <a:lnTo>
                      <a:pt x="36" y="191"/>
                    </a:lnTo>
                    <a:lnTo>
                      <a:pt x="56" y="203"/>
                    </a:lnTo>
                    <a:lnTo>
                      <a:pt x="92" y="191"/>
                    </a:lnTo>
                    <a:lnTo>
                      <a:pt x="112" y="203"/>
                    </a:lnTo>
                    <a:lnTo>
                      <a:pt x="124" y="215"/>
                    </a:lnTo>
                    <a:lnTo>
                      <a:pt x="124" y="239"/>
                    </a:lnTo>
                    <a:lnTo>
                      <a:pt x="136" y="247"/>
                    </a:lnTo>
                    <a:lnTo>
                      <a:pt x="136" y="259"/>
                    </a:lnTo>
                    <a:lnTo>
                      <a:pt x="147" y="282"/>
                    </a:lnTo>
                    <a:lnTo>
                      <a:pt x="171" y="294"/>
                    </a:lnTo>
                    <a:lnTo>
                      <a:pt x="191" y="294"/>
                    </a:lnTo>
                    <a:lnTo>
                      <a:pt x="215" y="282"/>
                    </a:lnTo>
                    <a:lnTo>
                      <a:pt x="239" y="270"/>
                    </a:lnTo>
                    <a:lnTo>
                      <a:pt x="259" y="270"/>
                    </a:lnTo>
                    <a:lnTo>
                      <a:pt x="283" y="259"/>
                    </a:lnTo>
                    <a:lnTo>
                      <a:pt x="295" y="239"/>
                    </a:lnTo>
                    <a:lnTo>
                      <a:pt x="307" y="227"/>
                    </a:lnTo>
                    <a:lnTo>
                      <a:pt x="315" y="203"/>
                    </a:lnTo>
                    <a:lnTo>
                      <a:pt x="338" y="179"/>
                    </a:lnTo>
                    <a:lnTo>
                      <a:pt x="338" y="171"/>
                    </a:lnTo>
                    <a:lnTo>
                      <a:pt x="350" y="147"/>
                    </a:lnTo>
                    <a:lnTo>
                      <a:pt x="350" y="135"/>
                    </a:lnTo>
                    <a:lnTo>
                      <a:pt x="362" y="123"/>
                    </a:lnTo>
                    <a:lnTo>
                      <a:pt x="382" y="123"/>
                    </a:lnTo>
                    <a:lnTo>
                      <a:pt x="382" y="11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4" name="Freeform 12">
                <a:extLst>
                  <a:ext uri="{FF2B5EF4-FFF2-40B4-BE49-F238E27FC236}">
                    <a16:creationId xmlns:a16="http://schemas.microsoft.com/office/drawing/2014/main" id="{0849B9EF-08B0-39E9-A531-FE4DB6B68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396"/>
                <a:ext cx="694" cy="741"/>
              </a:xfrm>
              <a:custGeom>
                <a:avLst/>
                <a:gdLst>
                  <a:gd name="T0" fmla="*/ 24 w 339"/>
                  <a:gd name="T1" fmla="*/ 251 h 362"/>
                  <a:gd name="T2" fmla="*/ 44 w 339"/>
                  <a:gd name="T3" fmla="*/ 239 h 362"/>
                  <a:gd name="T4" fmla="*/ 56 w 339"/>
                  <a:gd name="T5" fmla="*/ 227 h 362"/>
                  <a:gd name="T6" fmla="*/ 92 w 339"/>
                  <a:gd name="T7" fmla="*/ 227 h 362"/>
                  <a:gd name="T8" fmla="*/ 112 w 339"/>
                  <a:gd name="T9" fmla="*/ 239 h 362"/>
                  <a:gd name="T10" fmla="*/ 136 w 339"/>
                  <a:gd name="T11" fmla="*/ 239 h 362"/>
                  <a:gd name="T12" fmla="*/ 160 w 339"/>
                  <a:gd name="T13" fmla="*/ 251 h 362"/>
                  <a:gd name="T14" fmla="*/ 179 w 339"/>
                  <a:gd name="T15" fmla="*/ 251 h 362"/>
                  <a:gd name="T16" fmla="*/ 203 w 339"/>
                  <a:gd name="T17" fmla="*/ 271 h 362"/>
                  <a:gd name="T18" fmla="*/ 215 w 339"/>
                  <a:gd name="T19" fmla="*/ 271 h 362"/>
                  <a:gd name="T20" fmla="*/ 247 w 339"/>
                  <a:gd name="T21" fmla="*/ 283 h 362"/>
                  <a:gd name="T22" fmla="*/ 247 w 339"/>
                  <a:gd name="T23" fmla="*/ 295 h 362"/>
                  <a:gd name="T24" fmla="*/ 235 w 339"/>
                  <a:gd name="T25" fmla="*/ 307 h 362"/>
                  <a:gd name="T26" fmla="*/ 227 w 339"/>
                  <a:gd name="T27" fmla="*/ 330 h 362"/>
                  <a:gd name="T28" fmla="*/ 235 w 339"/>
                  <a:gd name="T29" fmla="*/ 338 h 362"/>
                  <a:gd name="T30" fmla="*/ 235 w 339"/>
                  <a:gd name="T31" fmla="*/ 350 h 362"/>
                  <a:gd name="T32" fmla="*/ 247 w 339"/>
                  <a:gd name="T33" fmla="*/ 362 h 362"/>
                  <a:gd name="T34" fmla="*/ 259 w 339"/>
                  <a:gd name="T35" fmla="*/ 350 h 362"/>
                  <a:gd name="T36" fmla="*/ 271 w 339"/>
                  <a:gd name="T37" fmla="*/ 330 h 362"/>
                  <a:gd name="T38" fmla="*/ 271 w 339"/>
                  <a:gd name="T39" fmla="*/ 295 h 362"/>
                  <a:gd name="T40" fmla="*/ 283 w 339"/>
                  <a:gd name="T41" fmla="*/ 271 h 362"/>
                  <a:gd name="T42" fmla="*/ 283 w 339"/>
                  <a:gd name="T43" fmla="*/ 191 h 362"/>
                  <a:gd name="T44" fmla="*/ 295 w 339"/>
                  <a:gd name="T45" fmla="*/ 171 h 362"/>
                  <a:gd name="T46" fmla="*/ 295 w 339"/>
                  <a:gd name="T47" fmla="*/ 183 h 362"/>
                  <a:gd name="T48" fmla="*/ 303 w 339"/>
                  <a:gd name="T49" fmla="*/ 183 h 362"/>
                  <a:gd name="T50" fmla="*/ 327 w 339"/>
                  <a:gd name="T51" fmla="*/ 135 h 362"/>
                  <a:gd name="T52" fmla="*/ 339 w 339"/>
                  <a:gd name="T53" fmla="*/ 124 h 362"/>
                  <a:gd name="T54" fmla="*/ 303 w 339"/>
                  <a:gd name="T55" fmla="*/ 116 h 362"/>
                  <a:gd name="T56" fmla="*/ 303 w 339"/>
                  <a:gd name="T57" fmla="*/ 104 h 362"/>
                  <a:gd name="T58" fmla="*/ 295 w 339"/>
                  <a:gd name="T59" fmla="*/ 92 h 362"/>
                  <a:gd name="T60" fmla="*/ 295 w 339"/>
                  <a:gd name="T61" fmla="*/ 80 h 362"/>
                  <a:gd name="T62" fmla="*/ 303 w 339"/>
                  <a:gd name="T63" fmla="*/ 80 h 362"/>
                  <a:gd name="T64" fmla="*/ 315 w 339"/>
                  <a:gd name="T65" fmla="*/ 68 h 362"/>
                  <a:gd name="T66" fmla="*/ 315 w 339"/>
                  <a:gd name="T67" fmla="*/ 48 h 362"/>
                  <a:gd name="T68" fmla="*/ 303 w 339"/>
                  <a:gd name="T69" fmla="*/ 24 h 362"/>
                  <a:gd name="T70" fmla="*/ 295 w 339"/>
                  <a:gd name="T71" fmla="*/ 24 h 362"/>
                  <a:gd name="T72" fmla="*/ 295 w 339"/>
                  <a:gd name="T73" fmla="*/ 12 h 362"/>
                  <a:gd name="T74" fmla="*/ 247 w 339"/>
                  <a:gd name="T75" fmla="*/ 0 h 362"/>
                  <a:gd name="T76" fmla="*/ 227 w 339"/>
                  <a:gd name="T77" fmla="*/ 24 h 362"/>
                  <a:gd name="T78" fmla="*/ 203 w 339"/>
                  <a:gd name="T79" fmla="*/ 24 h 362"/>
                  <a:gd name="T80" fmla="*/ 203 w 339"/>
                  <a:gd name="T81" fmla="*/ 12 h 362"/>
                  <a:gd name="T82" fmla="*/ 191 w 339"/>
                  <a:gd name="T83" fmla="*/ 0 h 362"/>
                  <a:gd name="T84" fmla="*/ 168 w 339"/>
                  <a:gd name="T85" fmla="*/ 24 h 362"/>
                  <a:gd name="T86" fmla="*/ 124 w 339"/>
                  <a:gd name="T87" fmla="*/ 36 h 362"/>
                  <a:gd name="T88" fmla="*/ 100 w 339"/>
                  <a:gd name="T89" fmla="*/ 24 h 362"/>
                  <a:gd name="T90" fmla="*/ 92 w 339"/>
                  <a:gd name="T91" fmla="*/ 36 h 362"/>
                  <a:gd name="T92" fmla="*/ 92 w 339"/>
                  <a:gd name="T93" fmla="*/ 48 h 362"/>
                  <a:gd name="T94" fmla="*/ 100 w 339"/>
                  <a:gd name="T95" fmla="*/ 56 h 362"/>
                  <a:gd name="T96" fmla="*/ 100 w 339"/>
                  <a:gd name="T97" fmla="*/ 68 h 362"/>
                  <a:gd name="T98" fmla="*/ 80 w 339"/>
                  <a:gd name="T99" fmla="*/ 92 h 362"/>
                  <a:gd name="T100" fmla="*/ 56 w 339"/>
                  <a:gd name="T101" fmla="*/ 92 h 362"/>
                  <a:gd name="T102" fmla="*/ 32 w 339"/>
                  <a:gd name="T103" fmla="*/ 80 h 362"/>
                  <a:gd name="T104" fmla="*/ 24 w 339"/>
                  <a:gd name="T105" fmla="*/ 80 h 362"/>
                  <a:gd name="T106" fmla="*/ 12 w 339"/>
                  <a:gd name="T107" fmla="*/ 92 h 362"/>
                  <a:gd name="T108" fmla="*/ 0 w 339"/>
                  <a:gd name="T109" fmla="*/ 116 h 362"/>
                  <a:gd name="T110" fmla="*/ 12 w 339"/>
                  <a:gd name="T111" fmla="*/ 147 h 362"/>
                  <a:gd name="T112" fmla="*/ 12 w 339"/>
                  <a:gd name="T113" fmla="*/ 191 h 362"/>
                  <a:gd name="T114" fmla="*/ 24 w 339"/>
                  <a:gd name="T115" fmla="*/ 215 h 362"/>
                  <a:gd name="T116" fmla="*/ 24 w 339"/>
                  <a:gd name="T117" fmla="*/ 251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9" h="362">
                    <a:moveTo>
                      <a:pt x="24" y="251"/>
                    </a:moveTo>
                    <a:lnTo>
                      <a:pt x="44" y="239"/>
                    </a:lnTo>
                    <a:lnTo>
                      <a:pt x="56" y="227"/>
                    </a:lnTo>
                    <a:lnTo>
                      <a:pt x="92" y="227"/>
                    </a:lnTo>
                    <a:lnTo>
                      <a:pt x="112" y="239"/>
                    </a:lnTo>
                    <a:lnTo>
                      <a:pt x="136" y="239"/>
                    </a:lnTo>
                    <a:lnTo>
                      <a:pt x="160" y="251"/>
                    </a:lnTo>
                    <a:lnTo>
                      <a:pt x="179" y="251"/>
                    </a:lnTo>
                    <a:lnTo>
                      <a:pt x="203" y="271"/>
                    </a:lnTo>
                    <a:lnTo>
                      <a:pt x="215" y="271"/>
                    </a:lnTo>
                    <a:lnTo>
                      <a:pt x="247" y="283"/>
                    </a:lnTo>
                    <a:lnTo>
                      <a:pt x="247" y="295"/>
                    </a:lnTo>
                    <a:lnTo>
                      <a:pt x="235" y="307"/>
                    </a:lnTo>
                    <a:lnTo>
                      <a:pt x="227" y="330"/>
                    </a:lnTo>
                    <a:lnTo>
                      <a:pt x="235" y="338"/>
                    </a:lnTo>
                    <a:lnTo>
                      <a:pt x="235" y="350"/>
                    </a:lnTo>
                    <a:lnTo>
                      <a:pt x="247" y="362"/>
                    </a:lnTo>
                    <a:lnTo>
                      <a:pt x="259" y="350"/>
                    </a:lnTo>
                    <a:lnTo>
                      <a:pt x="271" y="330"/>
                    </a:lnTo>
                    <a:lnTo>
                      <a:pt x="271" y="295"/>
                    </a:lnTo>
                    <a:lnTo>
                      <a:pt x="283" y="271"/>
                    </a:lnTo>
                    <a:lnTo>
                      <a:pt x="283" y="191"/>
                    </a:lnTo>
                    <a:lnTo>
                      <a:pt x="295" y="171"/>
                    </a:lnTo>
                    <a:lnTo>
                      <a:pt x="295" y="183"/>
                    </a:lnTo>
                    <a:lnTo>
                      <a:pt x="303" y="183"/>
                    </a:lnTo>
                    <a:lnTo>
                      <a:pt x="327" y="135"/>
                    </a:lnTo>
                    <a:lnTo>
                      <a:pt x="339" y="124"/>
                    </a:lnTo>
                    <a:lnTo>
                      <a:pt x="303" y="116"/>
                    </a:lnTo>
                    <a:lnTo>
                      <a:pt x="303" y="104"/>
                    </a:lnTo>
                    <a:lnTo>
                      <a:pt x="295" y="92"/>
                    </a:lnTo>
                    <a:lnTo>
                      <a:pt x="295" y="80"/>
                    </a:lnTo>
                    <a:lnTo>
                      <a:pt x="303" y="80"/>
                    </a:lnTo>
                    <a:lnTo>
                      <a:pt x="315" y="68"/>
                    </a:lnTo>
                    <a:lnTo>
                      <a:pt x="315" y="48"/>
                    </a:lnTo>
                    <a:lnTo>
                      <a:pt x="303" y="24"/>
                    </a:lnTo>
                    <a:lnTo>
                      <a:pt x="295" y="24"/>
                    </a:lnTo>
                    <a:lnTo>
                      <a:pt x="295" y="12"/>
                    </a:lnTo>
                    <a:lnTo>
                      <a:pt x="247" y="0"/>
                    </a:lnTo>
                    <a:lnTo>
                      <a:pt x="227" y="24"/>
                    </a:lnTo>
                    <a:lnTo>
                      <a:pt x="203" y="24"/>
                    </a:lnTo>
                    <a:lnTo>
                      <a:pt x="203" y="12"/>
                    </a:lnTo>
                    <a:lnTo>
                      <a:pt x="191" y="0"/>
                    </a:lnTo>
                    <a:lnTo>
                      <a:pt x="168" y="24"/>
                    </a:lnTo>
                    <a:lnTo>
                      <a:pt x="124" y="36"/>
                    </a:lnTo>
                    <a:lnTo>
                      <a:pt x="100" y="24"/>
                    </a:lnTo>
                    <a:lnTo>
                      <a:pt x="92" y="36"/>
                    </a:lnTo>
                    <a:lnTo>
                      <a:pt x="92" y="48"/>
                    </a:lnTo>
                    <a:lnTo>
                      <a:pt x="100" y="56"/>
                    </a:lnTo>
                    <a:lnTo>
                      <a:pt x="100" y="68"/>
                    </a:lnTo>
                    <a:lnTo>
                      <a:pt x="80" y="92"/>
                    </a:lnTo>
                    <a:lnTo>
                      <a:pt x="56" y="92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2" y="92"/>
                    </a:lnTo>
                    <a:lnTo>
                      <a:pt x="0" y="116"/>
                    </a:lnTo>
                    <a:lnTo>
                      <a:pt x="12" y="147"/>
                    </a:lnTo>
                    <a:lnTo>
                      <a:pt x="12" y="191"/>
                    </a:lnTo>
                    <a:lnTo>
                      <a:pt x="24" y="215"/>
                    </a:lnTo>
                    <a:lnTo>
                      <a:pt x="24" y="25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5" name="Freeform 13">
                <a:extLst>
                  <a:ext uri="{FF2B5EF4-FFF2-40B4-BE49-F238E27FC236}">
                    <a16:creationId xmlns:a16="http://schemas.microsoft.com/office/drawing/2014/main" id="{4ADD9E20-0EFA-2D93-8EC0-B8D9FE006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" y="2495"/>
                <a:ext cx="137" cy="155"/>
              </a:xfrm>
              <a:custGeom>
                <a:avLst/>
                <a:gdLst>
                  <a:gd name="T0" fmla="*/ 44 w 67"/>
                  <a:gd name="T1" fmla="*/ 76 h 76"/>
                  <a:gd name="T2" fmla="*/ 67 w 67"/>
                  <a:gd name="T3" fmla="*/ 32 h 76"/>
                  <a:gd name="T4" fmla="*/ 55 w 67"/>
                  <a:gd name="T5" fmla="*/ 20 h 76"/>
                  <a:gd name="T6" fmla="*/ 32 w 67"/>
                  <a:gd name="T7" fmla="*/ 0 h 76"/>
                  <a:gd name="T8" fmla="*/ 20 w 67"/>
                  <a:gd name="T9" fmla="*/ 0 h 76"/>
                  <a:gd name="T10" fmla="*/ 20 w 67"/>
                  <a:gd name="T11" fmla="*/ 20 h 76"/>
                  <a:gd name="T12" fmla="*/ 8 w 67"/>
                  <a:gd name="T13" fmla="*/ 32 h 76"/>
                  <a:gd name="T14" fmla="*/ 0 w 67"/>
                  <a:gd name="T15" fmla="*/ 32 h 76"/>
                  <a:gd name="T16" fmla="*/ 0 w 67"/>
                  <a:gd name="T17" fmla="*/ 44 h 76"/>
                  <a:gd name="T18" fmla="*/ 8 w 67"/>
                  <a:gd name="T19" fmla="*/ 56 h 76"/>
                  <a:gd name="T20" fmla="*/ 8 w 67"/>
                  <a:gd name="T21" fmla="*/ 68 h 76"/>
                  <a:gd name="T22" fmla="*/ 44 w 67"/>
                  <a:gd name="T2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6">
                    <a:moveTo>
                      <a:pt x="44" y="76"/>
                    </a:moveTo>
                    <a:lnTo>
                      <a:pt x="67" y="32"/>
                    </a:lnTo>
                    <a:lnTo>
                      <a:pt x="55" y="20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56"/>
                    </a:lnTo>
                    <a:lnTo>
                      <a:pt x="8" y="68"/>
                    </a:lnTo>
                    <a:lnTo>
                      <a:pt x="44" y="7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6" name="Freeform 14">
                <a:extLst>
                  <a:ext uri="{FF2B5EF4-FFF2-40B4-BE49-F238E27FC236}">
                    <a16:creationId xmlns:a16="http://schemas.microsoft.com/office/drawing/2014/main" id="{A0754698-B01C-1D80-7D95-6EDB61CEC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2421"/>
                <a:ext cx="235" cy="139"/>
              </a:xfrm>
              <a:custGeom>
                <a:avLst/>
                <a:gdLst>
                  <a:gd name="T0" fmla="*/ 59 w 115"/>
                  <a:gd name="T1" fmla="*/ 68 h 68"/>
                  <a:gd name="T2" fmla="*/ 79 w 115"/>
                  <a:gd name="T3" fmla="*/ 56 h 68"/>
                  <a:gd name="T4" fmla="*/ 91 w 115"/>
                  <a:gd name="T5" fmla="*/ 36 h 68"/>
                  <a:gd name="T6" fmla="*/ 115 w 115"/>
                  <a:gd name="T7" fmla="*/ 0 h 68"/>
                  <a:gd name="T8" fmla="*/ 79 w 115"/>
                  <a:gd name="T9" fmla="*/ 0 h 68"/>
                  <a:gd name="T10" fmla="*/ 67 w 115"/>
                  <a:gd name="T11" fmla="*/ 12 h 68"/>
                  <a:gd name="T12" fmla="*/ 59 w 115"/>
                  <a:gd name="T13" fmla="*/ 12 h 68"/>
                  <a:gd name="T14" fmla="*/ 36 w 115"/>
                  <a:gd name="T15" fmla="*/ 0 h 68"/>
                  <a:gd name="T16" fmla="*/ 12 w 115"/>
                  <a:gd name="T17" fmla="*/ 0 h 68"/>
                  <a:gd name="T18" fmla="*/ 0 w 115"/>
                  <a:gd name="T19" fmla="*/ 12 h 68"/>
                  <a:gd name="T20" fmla="*/ 12 w 115"/>
                  <a:gd name="T21" fmla="*/ 36 h 68"/>
                  <a:gd name="T22" fmla="*/ 24 w 115"/>
                  <a:gd name="T23" fmla="*/ 36 h 68"/>
                  <a:gd name="T24" fmla="*/ 47 w 115"/>
                  <a:gd name="T25" fmla="*/ 56 h 68"/>
                  <a:gd name="T26" fmla="*/ 59 w 115"/>
                  <a:gd name="T2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68">
                    <a:moveTo>
                      <a:pt x="59" y="68"/>
                    </a:moveTo>
                    <a:lnTo>
                      <a:pt x="79" y="56"/>
                    </a:lnTo>
                    <a:lnTo>
                      <a:pt x="91" y="36"/>
                    </a:lnTo>
                    <a:lnTo>
                      <a:pt x="115" y="0"/>
                    </a:lnTo>
                    <a:lnTo>
                      <a:pt x="79" y="0"/>
                    </a:lnTo>
                    <a:lnTo>
                      <a:pt x="67" y="12"/>
                    </a:lnTo>
                    <a:lnTo>
                      <a:pt x="59" y="12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6"/>
                    </a:lnTo>
                    <a:lnTo>
                      <a:pt x="24" y="36"/>
                    </a:lnTo>
                    <a:lnTo>
                      <a:pt x="47" y="56"/>
                    </a:lnTo>
                    <a:lnTo>
                      <a:pt x="59" y="6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29574D1E-A9D9-48FD-82F8-9D950532A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" y="2284"/>
                <a:ext cx="489" cy="161"/>
              </a:xfrm>
              <a:custGeom>
                <a:avLst/>
                <a:gdLst>
                  <a:gd name="T0" fmla="*/ 239 w 239"/>
                  <a:gd name="T1" fmla="*/ 0 h 79"/>
                  <a:gd name="T2" fmla="*/ 227 w 239"/>
                  <a:gd name="T3" fmla="*/ 0 h 79"/>
                  <a:gd name="T4" fmla="*/ 203 w 239"/>
                  <a:gd name="T5" fmla="*/ 23 h 79"/>
                  <a:gd name="T6" fmla="*/ 179 w 239"/>
                  <a:gd name="T7" fmla="*/ 23 h 79"/>
                  <a:gd name="T8" fmla="*/ 171 w 239"/>
                  <a:gd name="T9" fmla="*/ 23 h 79"/>
                  <a:gd name="T10" fmla="*/ 159 w 239"/>
                  <a:gd name="T11" fmla="*/ 35 h 79"/>
                  <a:gd name="T12" fmla="*/ 136 w 239"/>
                  <a:gd name="T13" fmla="*/ 35 h 79"/>
                  <a:gd name="T14" fmla="*/ 148 w 239"/>
                  <a:gd name="T15" fmla="*/ 11 h 79"/>
                  <a:gd name="T16" fmla="*/ 136 w 239"/>
                  <a:gd name="T17" fmla="*/ 11 h 79"/>
                  <a:gd name="T18" fmla="*/ 112 w 239"/>
                  <a:gd name="T19" fmla="*/ 23 h 79"/>
                  <a:gd name="T20" fmla="*/ 104 w 239"/>
                  <a:gd name="T21" fmla="*/ 35 h 79"/>
                  <a:gd name="T22" fmla="*/ 68 w 239"/>
                  <a:gd name="T23" fmla="*/ 23 h 79"/>
                  <a:gd name="T24" fmla="*/ 56 w 239"/>
                  <a:gd name="T25" fmla="*/ 23 h 79"/>
                  <a:gd name="T26" fmla="*/ 44 w 239"/>
                  <a:gd name="T27" fmla="*/ 11 h 79"/>
                  <a:gd name="T28" fmla="*/ 24 w 239"/>
                  <a:gd name="T29" fmla="*/ 11 h 79"/>
                  <a:gd name="T30" fmla="*/ 12 w 239"/>
                  <a:gd name="T31" fmla="*/ 23 h 79"/>
                  <a:gd name="T32" fmla="*/ 12 w 239"/>
                  <a:gd name="T33" fmla="*/ 43 h 79"/>
                  <a:gd name="T34" fmla="*/ 0 w 239"/>
                  <a:gd name="T35" fmla="*/ 55 h 79"/>
                  <a:gd name="T36" fmla="*/ 12 w 239"/>
                  <a:gd name="T37" fmla="*/ 67 h 79"/>
                  <a:gd name="T38" fmla="*/ 12 w 239"/>
                  <a:gd name="T39" fmla="*/ 79 h 79"/>
                  <a:gd name="T40" fmla="*/ 36 w 239"/>
                  <a:gd name="T41" fmla="*/ 79 h 79"/>
                  <a:gd name="T42" fmla="*/ 56 w 239"/>
                  <a:gd name="T43" fmla="*/ 55 h 79"/>
                  <a:gd name="T44" fmla="*/ 104 w 239"/>
                  <a:gd name="T45" fmla="*/ 67 h 79"/>
                  <a:gd name="T46" fmla="*/ 104 w 239"/>
                  <a:gd name="T47" fmla="*/ 79 h 79"/>
                  <a:gd name="T48" fmla="*/ 112 w 239"/>
                  <a:gd name="T49" fmla="*/ 79 h 79"/>
                  <a:gd name="T50" fmla="*/ 124 w 239"/>
                  <a:gd name="T51" fmla="*/ 67 h 79"/>
                  <a:gd name="T52" fmla="*/ 148 w 239"/>
                  <a:gd name="T53" fmla="*/ 67 h 79"/>
                  <a:gd name="T54" fmla="*/ 171 w 239"/>
                  <a:gd name="T55" fmla="*/ 79 h 79"/>
                  <a:gd name="T56" fmla="*/ 179 w 239"/>
                  <a:gd name="T57" fmla="*/ 79 h 79"/>
                  <a:gd name="T58" fmla="*/ 191 w 239"/>
                  <a:gd name="T59" fmla="*/ 67 h 79"/>
                  <a:gd name="T60" fmla="*/ 227 w 239"/>
                  <a:gd name="T61" fmla="*/ 67 h 79"/>
                  <a:gd name="T62" fmla="*/ 239 w 239"/>
                  <a:gd name="T63" fmla="*/ 35 h 79"/>
                  <a:gd name="T64" fmla="*/ 239 w 239"/>
                  <a:gd name="T6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9" h="79">
                    <a:moveTo>
                      <a:pt x="239" y="0"/>
                    </a:moveTo>
                    <a:lnTo>
                      <a:pt x="227" y="0"/>
                    </a:lnTo>
                    <a:lnTo>
                      <a:pt x="203" y="23"/>
                    </a:lnTo>
                    <a:lnTo>
                      <a:pt x="179" y="23"/>
                    </a:lnTo>
                    <a:lnTo>
                      <a:pt x="171" y="23"/>
                    </a:lnTo>
                    <a:lnTo>
                      <a:pt x="159" y="35"/>
                    </a:lnTo>
                    <a:lnTo>
                      <a:pt x="136" y="35"/>
                    </a:lnTo>
                    <a:lnTo>
                      <a:pt x="148" y="11"/>
                    </a:lnTo>
                    <a:lnTo>
                      <a:pt x="136" y="11"/>
                    </a:lnTo>
                    <a:lnTo>
                      <a:pt x="112" y="23"/>
                    </a:lnTo>
                    <a:lnTo>
                      <a:pt x="104" y="35"/>
                    </a:lnTo>
                    <a:lnTo>
                      <a:pt x="68" y="23"/>
                    </a:lnTo>
                    <a:lnTo>
                      <a:pt x="56" y="23"/>
                    </a:lnTo>
                    <a:lnTo>
                      <a:pt x="44" y="11"/>
                    </a:lnTo>
                    <a:lnTo>
                      <a:pt x="24" y="11"/>
                    </a:lnTo>
                    <a:lnTo>
                      <a:pt x="12" y="23"/>
                    </a:lnTo>
                    <a:lnTo>
                      <a:pt x="12" y="43"/>
                    </a:lnTo>
                    <a:lnTo>
                      <a:pt x="0" y="55"/>
                    </a:lnTo>
                    <a:lnTo>
                      <a:pt x="12" y="67"/>
                    </a:lnTo>
                    <a:lnTo>
                      <a:pt x="12" y="79"/>
                    </a:lnTo>
                    <a:lnTo>
                      <a:pt x="36" y="79"/>
                    </a:lnTo>
                    <a:lnTo>
                      <a:pt x="56" y="55"/>
                    </a:lnTo>
                    <a:lnTo>
                      <a:pt x="104" y="67"/>
                    </a:lnTo>
                    <a:lnTo>
                      <a:pt x="104" y="79"/>
                    </a:lnTo>
                    <a:lnTo>
                      <a:pt x="112" y="79"/>
                    </a:lnTo>
                    <a:lnTo>
                      <a:pt x="124" y="67"/>
                    </a:lnTo>
                    <a:lnTo>
                      <a:pt x="148" y="67"/>
                    </a:lnTo>
                    <a:lnTo>
                      <a:pt x="171" y="79"/>
                    </a:lnTo>
                    <a:lnTo>
                      <a:pt x="179" y="79"/>
                    </a:lnTo>
                    <a:lnTo>
                      <a:pt x="191" y="67"/>
                    </a:lnTo>
                    <a:lnTo>
                      <a:pt x="227" y="67"/>
                    </a:lnTo>
                    <a:lnTo>
                      <a:pt x="239" y="35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C16D2A4A-5386-29CC-392E-5C57777B0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6" y="2194"/>
                <a:ext cx="350" cy="161"/>
              </a:xfrm>
              <a:custGeom>
                <a:avLst/>
                <a:gdLst>
                  <a:gd name="T0" fmla="*/ 171 w 171"/>
                  <a:gd name="T1" fmla="*/ 44 h 79"/>
                  <a:gd name="T2" fmla="*/ 159 w 171"/>
                  <a:gd name="T3" fmla="*/ 20 h 79"/>
                  <a:gd name="T4" fmla="*/ 123 w 171"/>
                  <a:gd name="T5" fmla="*/ 20 h 79"/>
                  <a:gd name="T6" fmla="*/ 111 w 171"/>
                  <a:gd name="T7" fmla="*/ 12 h 79"/>
                  <a:gd name="T8" fmla="*/ 103 w 171"/>
                  <a:gd name="T9" fmla="*/ 12 h 79"/>
                  <a:gd name="T10" fmla="*/ 103 w 171"/>
                  <a:gd name="T11" fmla="*/ 20 h 79"/>
                  <a:gd name="T12" fmla="*/ 103 w 171"/>
                  <a:gd name="T13" fmla="*/ 32 h 79"/>
                  <a:gd name="T14" fmla="*/ 56 w 171"/>
                  <a:gd name="T15" fmla="*/ 32 h 79"/>
                  <a:gd name="T16" fmla="*/ 80 w 171"/>
                  <a:gd name="T17" fmla="*/ 12 h 79"/>
                  <a:gd name="T18" fmla="*/ 68 w 171"/>
                  <a:gd name="T19" fmla="*/ 0 h 79"/>
                  <a:gd name="T20" fmla="*/ 56 w 171"/>
                  <a:gd name="T21" fmla="*/ 12 h 79"/>
                  <a:gd name="T22" fmla="*/ 36 w 171"/>
                  <a:gd name="T23" fmla="*/ 20 h 79"/>
                  <a:gd name="T24" fmla="*/ 24 w 171"/>
                  <a:gd name="T25" fmla="*/ 20 h 79"/>
                  <a:gd name="T26" fmla="*/ 12 w 171"/>
                  <a:gd name="T27" fmla="*/ 55 h 79"/>
                  <a:gd name="T28" fmla="*/ 0 w 171"/>
                  <a:gd name="T29" fmla="*/ 67 h 79"/>
                  <a:gd name="T30" fmla="*/ 36 w 171"/>
                  <a:gd name="T31" fmla="*/ 79 h 79"/>
                  <a:gd name="T32" fmla="*/ 44 w 171"/>
                  <a:gd name="T33" fmla="*/ 67 h 79"/>
                  <a:gd name="T34" fmla="*/ 68 w 171"/>
                  <a:gd name="T35" fmla="*/ 55 h 79"/>
                  <a:gd name="T36" fmla="*/ 80 w 171"/>
                  <a:gd name="T37" fmla="*/ 55 h 79"/>
                  <a:gd name="T38" fmla="*/ 68 w 171"/>
                  <a:gd name="T39" fmla="*/ 79 h 79"/>
                  <a:gd name="T40" fmla="*/ 91 w 171"/>
                  <a:gd name="T41" fmla="*/ 79 h 79"/>
                  <a:gd name="T42" fmla="*/ 103 w 171"/>
                  <a:gd name="T43" fmla="*/ 67 h 79"/>
                  <a:gd name="T44" fmla="*/ 135 w 171"/>
                  <a:gd name="T45" fmla="*/ 67 h 79"/>
                  <a:gd name="T46" fmla="*/ 159 w 171"/>
                  <a:gd name="T47" fmla="*/ 44 h 79"/>
                  <a:gd name="T48" fmla="*/ 171 w 171"/>
                  <a:gd name="T49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1" h="79">
                    <a:moveTo>
                      <a:pt x="171" y="44"/>
                    </a:moveTo>
                    <a:lnTo>
                      <a:pt x="159" y="20"/>
                    </a:lnTo>
                    <a:lnTo>
                      <a:pt x="123" y="20"/>
                    </a:lnTo>
                    <a:lnTo>
                      <a:pt x="111" y="12"/>
                    </a:lnTo>
                    <a:lnTo>
                      <a:pt x="103" y="12"/>
                    </a:lnTo>
                    <a:lnTo>
                      <a:pt x="103" y="20"/>
                    </a:lnTo>
                    <a:lnTo>
                      <a:pt x="103" y="32"/>
                    </a:lnTo>
                    <a:lnTo>
                      <a:pt x="56" y="32"/>
                    </a:lnTo>
                    <a:lnTo>
                      <a:pt x="80" y="12"/>
                    </a:lnTo>
                    <a:lnTo>
                      <a:pt x="68" y="0"/>
                    </a:lnTo>
                    <a:lnTo>
                      <a:pt x="56" y="12"/>
                    </a:lnTo>
                    <a:lnTo>
                      <a:pt x="36" y="20"/>
                    </a:lnTo>
                    <a:lnTo>
                      <a:pt x="24" y="20"/>
                    </a:lnTo>
                    <a:lnTo>
                      <a:pt x="12" y="55"/>
                    </a:lnTo>
                    <a:lnTo>
                      <a:pt x="0" y="67"/>
                    </a:lnTo>
                    <a:lnTo>
                      <a:pt x="36" y="79"/>
                    </a:lnTo>
                    <a:lnTo>
                      <a:pt x="44" y="67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68" y="79"/>
                    </a:lnTo>
                    <a:lnTo>
                      <a:pt x="91" y="79"/>
                    </a:lnTo>
                    <a:lnTo>
                      <a:pt x="103" y="67"/>
                    </a:lnTo>
                    <a:lnTo>
                      <a:pt x="135" y="67"/>
                    </a:lnTo>
                    <a:lnTo>
                      <a:pt x="159" y="44"/>
                    </a:lnTo>
                    <a:lnTo>
                      <a:pt x="171" y="44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49" name="Freeform 17">
                <a:extLst>
                  <a:ext uri="{FF2B5EF4-FFF2-40B4-BE49-F238E27FC236}">
                    <a16:creationId xmlns:a16="http://schemas.microsoft.com/office/drawing/2014/main" id="{2767135C-A180-7E22-6F03-1FB36310D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5" y="2096"/>
                <a:ext cx="276" cy="163"/>
              </a:xfrm>
              <a:custGeom>
                <a:avLst/>
                <a:gdLst>
                  <a:gd name="T0" fmla="*/ 135 w 135"/>
                  <a:gd name="T1" fmla="*/ 68 h 80"/>
                  <a:gd name="T2" fmla="*/ 123 w 135"/>
                  <a:gd name="T3" fmla="*/ 24 h 80"/>
                  <a:gd name="T4" fmla="*/ 111 w 135"/>
                  <a:gd name="T5" fmla="*/ 12 h 80"/>
                  <a:gd name="T6" fmla="*/ 87 w 135"/>
                  <a:gd name="T7" fmla="*/ 12 h 80"/>
                  <a:gd name="T8" fmla="*/ 56 w 135"/>
                  <a:gd name="T9" fmla="*/ 0 h 80"/>
                  <a:gd name="T10" fmla="*/ 44 w 135"/>
                  <a:gd name="T11" fmla="*/ 0 h 80"/>
                  <a:gd name="T12" fmla="*/ 32 w 135"/>
                  <a:gd name="T13" fmla="*/ 12 h 80"/>
                  <a:gd name="T14" fmla="*/ 20 w 135"/>
                  <a:gd name="T15" fmla="*/ 36 h 80"/>
                  <a:gd name="T16" fmla="*/ 0 w 135"/>
                  <a:gd name="T17" fmla="*/ 68 h 80"/>
                  <a:gd name="T18" fmla="*/ 12 w 135"/>
                  <a:gd name="T19" fmla="*/ 68 h 80"/>
                  <a:gd name="T20" fmla="*/ 32 w 135"/>
                  <a:gd name="T21" fmla="*/ 60 h 80"/>
                  <a:gd name="T22" fmla="*/ 44 w 135"/>
                  <a:gd name="T23" fmla="*/ 48 h 80"/>
                  <a:gd name="T24" fmla="*/ 56 w 135"/>
                  <a:gd name="T25" fmla="*/ 60 h 80"/>
                  <a:gd name="T26" fmla="*/ 32 w 135"/>
                  <a:gd name="T27" fmla="*/ 80 h 80"/>
                  <a:gd name="T28" fmla="*/ 79 w 135"/>
                  <a:gd name="T29" fmla="*/ 80 h 80"/>
                  <a:gd name="T30" fmla="*/ 79 w 135"/>
                  <a:gd name="T31" fmla="*/ 60 h 80"/>
                  <a:gd name="T32" fmla="*/ 87 w 135"/>
                  <a:gd name="T33" fmla="*/ 60 h 80"/>
                  <a:gd name="T34" fmla="*/ 99 w 135"/>
                  <a:gd name="T35" fmla="*/ 68 h 80"/>
                  <a:gd name="T36" fmla="*/ 135 w 135"/>
                  <a:gd name="T37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5" h="80">
                    <a:moveTo>
                      <a:pt x="135" y="68"/>
                    </a:moveTo>
                    <a:lnTo>
                      <a:pt x="123" y="24"/>
                    </a:lnTo>
                    <a:lnTo>
                      <a:pt x="111" y="12"/>
                    </a:lnTo>
                    <a:lnTo>
                      <a:pt x="87" y="12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2" y="12"/>
                    </a:lnTo>
                    <a:lnTo>
                      <a:pt x="20" y="36"/>
                    </a:lnTo>
                    <a:lnTo>
                      <a:pt x="0" y="68"/>
                    </a:lnTo>
                    <a:lnTo>
                      <a:pt x="12" y="68"/>
                    </a:lnTo>
                    <a:lnTo>
                      <a:pt x="32" y="60"/>
                    </a:lnTo>
                    <a:lnTo>
                      <a:pt x="44" y="48"/>
                    </a:lnTo>
                    <a:lnTo>
                      <a:pt x="56" y="60"/>
                    </a:lnTo>
                    <a:lnTo>
                      <a:pt x="32" y="80"/>
                    </a:lnTo>
                    <a:lnTo>
                      <a:pt x="79" y="80"/>
                    </a:lnTo>
                    <a:lnTo>
                      <a:pt x="79" y="60"/>
                    </a:lnTo>
                    <a:lnTo>
                      <a:pt x="87" y="60"/>
                    </a:lnTo>
                    <a:lnTo>
                      <a:pt x="99" y="68"/>
                    </a:lnTo>
                    <a:lnTo>
                      <a:pt x="135" y="6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A28C20C3-2659-3995-4130-85AB9914A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1981"/>
                <a:ext cx="327" cy="350"/>
              </a:xfrm>
              <a:custGeom>
                <a:avLst/>
                <a:gdLst>
                  <a:gd name="T0" fmla="*/ 160 w 160"/>
                  <a:gd name="T1" fmla="*/ 56 h 171"/>
                  <a:gd name="T2" fmla="*/ 124 w 160"/>
                  <a:gd name="T3" fmla="*/ 36 h 171"/>
                  <a:gd name="T4" fmla="*/ 116 w 160"/>
                  <a:gd name="T5" fmla="*/ 36 h 171"/>
                  <a:gd name="T6" fmla="*/ 92 w 160"/>
                  <a:gd name="T7" fmla="*/ 12 h 171"/>
                  <a:gd name="T8" fmla="*/ 56 w 160"/>
                  <a:gd name="T9" fmla="*/ 0 h 171"/>
                  <a:gd name="T10" fmla="*/ 0 w 160"/>
                  <a:gd name="T11" fmla="*/ 0 h 171"/>
                  <a:gd name="T12" fmla="*/ 0 w 160"/>
                  <a:gd name="T13" fmla="*/ 24 h 171"/>
                  <a:gd name="T14" fmla="*/ 0 w 160"/>
                  <a:gd name="T15" fmla="*/ 48 h 171"/>
                  <a:gd name="T16" fmla="*/ 12 w 160"/>
                  <a:gd name="T17" fmla="*/ 92 h 171"/>
                  <a:gd name="T18" fmla="*/ 12 w 160"/>
                  <a:gd name="T19" fmla="*/ 116 h 171"/>
                  <a:gd name="T20" fmla="*/ 36 w 160"/>
                  <a:gd name="T21" fmla="*/ 148 h 171"/>
                  <a:gd name="T22" fmla="*/ 36 w 160"/>
                  <a:gd name="T23" fmla="*/ 159 h 171"/>
                  <a:gd name="T24" fmla="*/ 56 w 160"/>
                  <a:gd name="T25" fmla="*/ 159 h 171"/>
                  <a:gd name="T26" fmla="*/ 68 w 160"/>
                  <a:gd name="T27" fmla="*/ 171 h 171"/>
                  <a:gd name="T28" fmla="*/ 80 w 160"/>
                  <a:gd name="T29" fmla="*/ 171 h 171"/>
                  <a:gd name="T30" fmla="*/ 92 w 160"/>
                  <a:gd name="T31" fmla="*/ 159 h 171"/>
                  <a:gd name="T32" fmla="*/ 104 w 160"/>
                  <a:gd name="T33" fmla="*/ 124 h 171"/>
                  <a:gd name="T34" fmla="*/ 124 w 160"/>
                  <a:gd name="T35" fmla="*/ 92 h 171"/>
                  <a:gd name="T36" fmla="*/ 136 w 160"/>
                  <a:gd name="T37" fmla="*/ 68 h 171"/>
                  <a:gd name="T38" fmla="*/ 148 w 160"/>
                  <a:gd name="T39" fmla="*/ 56 h 171"/>
                  <a:gd name="T40" fmla="*/ 160 w 160"/>
                  <a:gd name="T41" fmla="*/ 5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0" h="171">
                    <a:moveTo>
                      <a:pt x="160" y="56"/>
                    </a:moveTo>
                    <a:lnTo>
                      <a:pt x="124" y="36"/>
                    </a:lnTo>
                    <a:lnTo>
                      <a:pt x="116" y="36"/>
                    </a:lnTo>
                    <a:lnTo>
                      <a:pt x="92" y="12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48"/>
                    </a:lnTo>
                    <a:lnTo>
                      <a:pt x="12" y="92"/>
                    </a:lnTo>
                    <a:lnTo>
                      <a:pt x="12" y="116"/>
                    </a:lnTo>
                    <a:lnTo>
                      <a:pt x="36" y="148"/>
                    </a:lnTo>
                    <a:lnTo>
                      <a:pt x="36" y="159"/>
                    </a:lnTo>
                    <a:lnTo>
                      <a:pt x="56" y="159"/>
                    </a:lnTo>
                    <a:lnTo>
                      <a:pt x="68" y="171"/>
                    </a:lnTo>
                    <a:lnTo>
                      <a:pt x="80" y="171"/>
                    </a:lnTo>
                    <a:lnTo>
                      <a:pt x="92" y="159"/>
                    </a:lnTo>
                    <a:lnTo>
                      <a:pt x="104" y="124"/>
                    </a:lnTo>
                    <a:lnTo>
                      <a:pt x="124" y="92"/>
                    </a:lnTo>
                    <a:lnTo>
                      <a:pt x="136" y="68"/>
                    </a:lnTo>
                    <a:lnTo>
                      <a:pt x="148" y="56"/>
                    </a:lnTo>
                    <a:lnTo>
                      <a:pt x="160" y="5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162AF7A2-CA9A-40D3-DBAE-6B6CEB9DD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" y="1981"/>
                <a:ext cx="415" cy="604"/>
              </a:xfrm>
              <a:custGeom>
                <a:avLst/>
                <a:gdLst>
                  <a:gd name="T0" fmla="*/ 156 w 203"/>
                  <a:gd name="T1" fmla="*/ 0 h 295"/>
                  <a:gd name="T2" fmla="*/ 148 w 203"/>
                  <a:gd name="T3" fmla="*/ 12 h 295"/>
                  <a:gd name="T4" fmla="*/ 136 w 203"/>
                  <a:gd name="T5" fmla="*/ 12 h 295"/>
                  <a:gd name="T6" fmla="*/ 124 w 203"/>
                  <a:gd name="T7" fmla="*/ 24 h 295"/>
                  <a:gd name="T8" fmla="*/ 112 w 203"/>
                  <a:gd name="T9" fmla="*/ 48 h 295"/>
                  <a:gd name="T10" fmla="*/ 112 w 203"/>
                  <a:gd name="T11" fmla="*/ 68 h 295"/>
                  <a:gd name="T12" fmla="*/ 100 w 203"/>
                  <a:gd name="T13" fmla="*/ 104 h 295"/>
                  <a:gd name="T14" fmla="*/ 100 w 203"/>
                  <a:gd name="T15" fmla="*/ 124 h 295"/>
                  <a:gd name="T16" fmla="*/ 88 w 203"/>
                  <a:gd name="T17" fmla="*/ 136 h 295"/>
                  <a:gd name="T18" fmla="*/ 56 w 203"/>
                  <a:gd name="T19" fmla="*/ 148 h 295"/>
                  <a:gd name="T20" fmla="*/ 32 w 203"/>
                  <a:gd name="T21" fmla="*/ 159 h 295"/>
                  <a:gd name="T22" fmla="*/ 12 w 203"/>
                  <a:gd name="T23" fmla="*/ 183 h 295"/>
                  <a:gd name="T24" fmla="*/ 0 w 203"/>
                  <a:gd name="T25" fmla="*/ 227 h 295"/>
                  <a:gd name="T26" fmla="*/ 12 w 203"/>
                  <a:gd name="T27" fmla="*/ 271 h 295"/>
                  <a:gd name="T28" fmla="*/ 12 w 203"/>
                  <a:gd name="T29" fmla="*/ 283 h 295"/>
                  <a:gd name="T30" fmla="*/ 20 w 203"/>
                  <a:gd name="T31" fmla="*/ 283 h 295"/>
                  <a:gd name="T32" fmla="*/ 44 w 203"/>
                  <a:gd name="T33" fmla="*/ 295 h 295"/>
                  <a:gd name="T34" fmla="*/ 68 w 203"/>
                  <a:gd name="T35" fmla="*/ 295 h 295"/>
                  <a:gd name="T36" fmla="*/ 88 w 203"/>
                  <a:gd name="T37" fmla="*/ 271 h 295"/>
                  <a:gd name="T38" fmla="*/ 88 w 203"/>
                  <a:gd name="T39" fmla="*/ 259 h 295"/>
                  <a:gd name="T40" fmla="*/ 80 w 203"/>
                  <a:gd name="T41" fmla="*/ 251 h 295"/>
                  <a:gd name="T42" fmla="*/ 80 w 203"/>
                  <a:gd name="T43" fmla="*/ 239 h 295"/>
                  <a:gd name="T44" fmla="*/ 88 w 203"/>
                  <a:gd name="T45" fmla="*/ 227 h 295"/>
                  <a:gd name="T46" fmla="*/ 112 w 203"/>
                  <a:gd name="T47" fmla="*/ 239 h 295"/>
                  <a:gd name="T48" fmla="*/ 156 w 203"/>
                  <a:gd name="T49" fmla="*/ 227 h 295"/>
                  <a:gd name="T50" fmla="*/ 179 w 203"/>
                  <a:gd name="T51" fmla="*/ 203 h 295"/>
                  <a:gd name="T52" fmla="*/ 191 w 203"/>
                  <a:gd name="T53" fmla="*/ 191 h 295"/>
                  <a:gd name="T54" fmla="*/ 191 w 203"/>
                  <a:gd name="T55" fmla="*/ 171 h 295"/>
                  <a:gd name="T56" fmla="*/ 203 w 203"/>
                  <a:gd name="T57" fmla="*/ 159 h 295"/>
                  <a:gd name="T58" fmla="*/ 203 w 203"/>
                  <a:gd name="T59" fmla="*/ 148 h 295"/>
                  <a:gd name="T60" fmla="*/ 179 w 203"/>
                  <a:gd name="T61" fmla="*/ 116 h 295"/>
                  <a:gd name="T62" fmla="*/ 179 w 203"/>
                  <a:gd name="T63" fmla="*/ 92 h 295"/>
                  <a:gd name="T64" fmla="*/ 167 w 203"/>
                  <a:gd name="T65" fmla="*/ 48 h 295"/>
                  <a:gd name="T66" fmla="*/ 167 w 203"/>
                  <a:gd name="T67" fmla="*/ 24 h 295"/>
                  <a:gd name="T68" fmla="*/ 167 w 203"/>
                  <a:gd name="T69" fmla="*/ 0 h 295"/>
                  <a:gd name="T70" fmla="*/ 156 w 203"/>
                  <a:gd name="T71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3" h="295">
                    <a:moveTo>
                      <a:pt x="156" y="0"/>
                    </a:moveTo>
                    <a:lnTo>
                      <a:pt x="148" y="12"/>
                    </a:lnTo>
                    <a:lnTo>
                      <a:pt x="136" y="12"/>
                    </a:lnTo>
                    <a:lnTo>
                      <a:pt x="124" y="24"/>
                    </a:lnTo>
                    <a:lnTo>
                      <a:pt x="112" y="48"/>
                    </a:lnTo>
                    <a:lnTo>
                      <a:pt x="112" y="68"/>
                    </a:lnTo>
                    <a:lnTo>
                      <a:pt x="100" y="104"/>
                    </a:lnTo>
                    <a:lnTo>
                      <a:pt x="100" y="124"/>
                    </a:lnTo>
                    <a:lnTo>
                      <a:pt x="88" y="136"/>
                    </a:lnTo>
                    <a:lnTo>
                      <a:pt x="56" y="148"/>
                    </a:lnTo>
                    <a:lnTo>
                      <a:pt x="32" y="159"/>
                    </a:lnTo>
                    <a:lnTo>
                      <a:pt x="12" y="183"/>
                    </a:lnTo>
                    <a:lnTo>
                      <a:pt x="0" y="227"/>
                    </a:lnTo>
                    <a:lnTo>
                      <a:pt x="12" y="271"/>
                    </a:lnTo>
                    <a:lnTo>
                      <a:pt x="12" y="283"/>
                    </a:lnTo>
                    <a:lnTo>
                      <a:pt x="20" y="283"/>
                    </a:lnTo>
                    <a:lnTo>
                      <a:pt x="44" y="295"/>
                    </a:lnTo>
                    <a:lnTo>
                      <a:pt x="68" y="295"/>
                    </a:lnTo>
                    <a:lnTo>
                      <a:pt x="88" y="271"/>
                    </a:lnTo>
                    <a:lnTo>
                      <a:pt x="88" y="259"/>
                    </a:lnTo>
                    <a:lnTo>
                      <a:pt x="80" y="251"/>
                    </a:lnTo>
                    <a:lnTo>
                      <a:pt x="80" y="239"/>
                    </a:lnTo>
                    <a:lnTo>
                      <a:pt x="88" y="227"/>
                    </a:lnTo>
                    <a:lnTo>
                      <a:pt x="112" y="239"/>
                    </a:lnTo>
                    <a:lnTo>
                      <a:pt x="156" y="227"/>
                    </a:lnTo>
                    <a:lnTo>
                      <a:pt x="179" y="203"/>
                    </a:lnTo>
                    <a:lnTo>
                      <a:pt x="191" y="191"/>
                    </a:lnTo>
                    <a:lnTo>
                      <a:pt x="191" y="171"/>
                    </a:lnTo>
                    <a:lnTo>
                      <a:pt x="203" y="159"/>
                    </a:lnTo>
                    <a:lnTo>
                      <a:pt x="203" y="148"/>
                    </a:lnTo>
                    <a:lnTo>
                      <a:pt x="179" y="116"/>
                    </a:lnTo>
                    <a:lnTo>
                      <a:pt x="179" y="92"/>
                    </a:lnTo>
                    <a:lnTo>
                      <a:pt x="167" y="48"/>
                    </a:lnTo>
                    <a:lnTo>
                      <a:pt x="167" y="24"/>
                    </a:lnTo>
                    <a:lnTo>
                      <a:pt x="16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5D4233CA-63BF-2465-008F-B1036AAF0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1844"/>
                <a:ext cx="505" cy="691"/>
              </a:xfrm>
              <a:custGeom>
                <a:avLst/>
                <a:gdLst>
                  <a:gd name="T0" fmla="*/ 79 w 247"/>
                  <a:gd name="T1" fmla="*/ 0 h 338"/>
                  <a:gd name="T2" fmla="*/ 79 w 247"/>
                  <a:gd name="T3" fmla="*/ 36 h 338"/>
                  <a:gd name="T4" fmla="*/ 68 w 247"/>
                  <a:gd name="T5" fmla="*/ 79 h 338"/>
                  <a:gd name="T6" fmla="*/ 56 w 247"/>
                  <a:gd name="T7" fmla="*/ 115 h 338"/>
                  <a:gd name="T8" fmla="*/ 36 w 247"/>
                  <a:gd name="T9" fmla="*/ 135 h 338"/>
                  <a:gd name="T10" fmla="*/ 12 w 247"/>
                  <a:gd name="T11" fmla="*/ 147 h 338"/>
                  <a:gd name="T12" fmla="*/ 0 w 247"/>
                  <a:gd name="T13" fmla="*/ 159 h 338"/>
                  <a:gd name="T14" fmla="*/ 24 w 247"/>
                  <a:gd name="T15" fmla="*/ 159 h 338"/>
                  <a:gd name="T16" fmla="*/ 36 w 247"/>
                  <a:gd name="T17" fmla="*/ 171 h 338"/>
                  <a:gd name="T18" fmla="*/ 36 w 247"/>
                  <a:gd name="T19" fmla="*/ 183 h 338"/>
                  <a:gd name="T20" fmla="*/ 24 w 247"/>
                  <a:gd name="T21" fmla="*/ 203 h 338"/>
                  <a:gd name="T22" fmla="*/ 36 w 247"/>
                  <a:gd name="T23" fmla="*/ 238 h 338"/>
                  <a:gd name="T24" fmla="*/ 56 w 247"/>
                  <a:gd name="T25" fmla="*/ 250 h 338"/>
                  <a:gd name="T26" fmla="*/ 68 w 247"/>
                  <a:gd name="T27" fmla="*/ 238 h 338"/>
                  <a:gd name="T28" fmla="*/ 79 w 247"/>
                  <a:gd name="T29" fmla="*/ 250 h 338"/>
                  <a:gd name="T30" fmla="*/ 79 w 247"/>
                  <a:gd name="T31" fmla="*/ 258 h 338"/>
                  <a:gd name="T32" fmla="*/ 68 w 247"/>
                  <a:gd name="T33" fmla="*/ 270 h 338"/>
                  <a:gd name="T34" fmla="*/ 56 w 247"/>
                  <a:gd name="T35" fmla="*/ 294 h 338"/>
                  <a:gd name="T36" fmla="*/ 68 w 247"/>
                  <a:gd name="T37" fmla="*/ 318 h 338"/>
                  <a:gd name="T38" fmla="*/ 91 w 247"/>
                  <a:gd name="T39" fmla="*/ 338 h 338"/>
                  <a:gd name="T40" fmla="*/ 103 w 247"/>
                  <a:gd name="T41" fmla="*/ 338 h 338"/>
                  <a:gd name="T42" fmla="*/ 91 w 247"/>
                  <a:gd name="T43" fmla="*/ 294 h 338"/>
                  <a:gd name="T44" fmla="*/ 103 w 247"/>
                  <a:gd name="T45" fmla="*/ 250 h 338"/>
                  <a:gd name="T46" fmla="*/ 123 w 247"/>
                  <a:gd name="T47" fmla="*/ 226 h 338"/>
                  <a:gd name="T48" fmla="*/ 147 w 247"/>
                  <a:gd name="T49" fmla="*/ 215 h 338"/>
                  <a:gd name="T50" fmla="*/ 179 w 247"/>
                  <a:gd name="T51" fmla="*/ 203 h 338"/>
                  <a:gd name="T52" fmla="*/ 191 w 247"/>
                  <a:gd name="T53" fmla="*/ 191 h 338"/>
                  <a:gd name="T54" fmla="*/ 191 w 247"/>
                  <a:gd name="T55" fmla="*/ 171 h 338"/>
                  <a:gd name="T56" fmla="*/ 203 w 247"/>
                  <a:gd name="T57" fmla="*/ 135 h 338"/>
                  <a:gd name="T58" fmla="*/ 203 w 247"/>
                  <a:gd name="T59" fmla="*/ 115 h 338"/>
                  <a:gd name="T60" fmla="*/ 215 w 247"/>
                  <a:gd name="T61" fmla="*/ 91 h 338"/>
                  <a:gd name="T62" fmla="*/ 227 w 247"/>
                  <a:gd name="T63" fmla="*/ 79 h 338"/>
                  <a:gd name="T64" fmla="*/ 239 w 247"/>
                  <a:gd name="T65" fmla="*/ 79 h 338"/>
                  <a:gd name="T66" fmla="*/ 247 w 247"/>
                  <a:gd name="T67" fmla="*/ 67 h 338"/>
                  <a:gd name="T68" fmla="*/ 239 w 247"/>
                  <a:gd name="T69" fmla="*/ 67 h 338"/>
                  <a:gd name="T70" fmla="*/ 215 w 247"/>
                  <a:gd name="T71" fmla="*/ 55 h 338"/>
                  <a:gd name="T72" fmla="*/ 179 w 247"/>
                  <a:gd name="T73" fmla="*/ 47 h 338"/>
                  <a:gd name="T74" fmla="*/ 159 w 247"/>
                  <a:gd name="T75" fmla="*/ 36 h 338"/>
                  <a:gd name="T76" fmla="*/ 147 w 247"/>
                  <a:gd name="T77" fmla="*/ 55 h 338"/>
                  <a:gd name="T78" fmla="*/ 147 w 247"/>
                  <a:gd name="T79" fmla="*/ 36 h 338"/>
                  <a:gd name="T80" fmla="*/ 123 w 247"/>
                  <a:gd name="T81" fmla="*/ 24 h 338"/>
                  <a:gd name="T82" fmla="*/ 111 w 247"/>
                  <a:gd name="T83" fmla="*/ 12 h 338"/>
                  <a:gd name="T84" fmla="*/ 79 w 247"/>
                  <a:gd name="T85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7" h="338">
                    <a:moveTo>
                      <a:pt x="79" y="0"/>
                    </a:moveTo>
                    <a:lnTo>
                      <a:pt x="79" y="36"/>
                    </a:lnTo>
                    <a:lnTo>
                      <a:pt x="68" y="79"/>
                    </a:lnTo>
                    <a:lnTo>
                      <a:pt x="56" y="115"/>
                    </a:lnTo>
                    <a:lnTo>
                      <a:pt x="36" y="135"/>
                    </a:lnTo>
                    <a:lnTo>
                      <a:pt x="12" y="147"/>
                    </a:lnTo>
                    <a:lnTo>
                      <a:pt x="0" y="159"/>
                    </a:lnTo>
                    <a:lnTo>
                      <a:pt x="24" y="159"/>
                    </a:lnTo>
                    <a:lnTo>
                      <a:pt x="36" y="171"/>
                    </a:lnTo>
                    <a:lnTo>
                      <a:pt x="36" y="183"/>
                    </a:lnTo>
                    <a:lnTo>
                      <a:pt x="24" y="203"/>
                    </a:lnTo>
                    <a:lnTo>
                      <a:pt x="36" y="238"/>
                    </a:lnTo>
                    <a:lnTo>
                      <a:pt x="56" y="250"/>
                    </a:lnTo>
                    <a:lnTo>
                      <a:pt x="68" y="238"/>
                    </a:lnTo>
                    <a:lnTo>
                      <a:pt x="79" y="250"/>
                    </a:lnTo>
                    <a:lnTo>
                      <a:pt x="79" y="258"/>
                    </a:lnTo>
                    <a:lnTo>
                      <a:pt x="68" y="270"/>
                    </a:lnTo>
                    <a:lnTo>
                      <a:pt x="56" y="294"/>
                    </a:lnTo>
                    <a:lnTo>
                      <a:pt x="68" y="318"/>
                    </a:lnTo>
                    <a:lnTo>
                      <a:pt x="91" y="338"/>
                    </a:lnTo>
                    <a:lnTo>
                      <a:pt x="103" y="338"/>
                    </a:lnTo>
                    <a:lnTo>
                      <a:pt x="91" y="294"/>
                    </a:lnTo>
                    <a:lnTo>
                      <a:pt x="103" y="250"/>
                    </a:lnTo>
                    <a:lnTo>
                      <a:pt x="123" y="226"/>
                    </a:lnTo>
                    <a:lnTo>
                      <a:pt x="147" y="215"/>
                    </a:lnTo>
                    <a:lnTo>
                      <a:pt x="179" y="203"/>
                    </a:lnTo>
                    <a:lnTo>
                      <a:pt x="191" y="191"/>
                    </a:lnTo>
                    <a:lnTo>
                      <a:pt x="191" y="171"/>
                    </a:lnTo>
                    <a:lnTo>
                      <a:pt x="203" y="135"/>
                    </a:lnTo>
                    <a:lnTo>
                      <a:pt x="203" y="115"/>
                    </a:lnTo>
                    <a:lnTo>
                      <a:pt x="215" y="91"/>
                    </a:lnTo>
                    <a:lnTo>
                      <a:pt x="227" y="79"/>
                    </a:lnTo>
                    <a:lnTo>
                      <a:pt x="239" y="79"/>
                    </a:lnTo>
                    <a:lnTo>
                      <a:pt x="247" y="67"/>
                    </a:lnTo>
                    <a:lnTo>
                      <a:pt x="239" y="67"/>
                    </a:lnTo>
                    <a:lnTo>
                      <a:pt x="215" y="55"/>
                    </a:lnTo>
                    <a:lnTo>
                      <a:pt x="179" y="47"/>
                    </a:lnTo>
                    <a:lnTo>
                      <a:pt x="159" y="36"/>
                    </a:lnTo>
                    <a:lnTo>
                      <a:pt x="147" y="55"/>
                    </a:lnTo>
                    <a:lnTo>
                      <a:pt x="147" y="36"/>
                    </a:lnTo>
                    <a:lnTo>
                      <a:pt x="123" y="24"/>
                    </a:lnTo>
                    <a:lnTo>
                      <a:pt x="111" y="12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3" name="Freeform 21">
                <a:extLst>
                  <a:ext uri="{FF2B5EF4-FFF2-40B4-BE49-F238E27FC236}">
                    <a16:creationId xmlns:a16="http://schemas.microsoft.com/office/drawing/2014/main" id="{6C380CB7-EA0A-623F-8A8D-5C18499AE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" y="2169"/>
                <a:ext cx="374" cy="643"/>
              </a:xfrm>
              <a:custGeom>
                <a:avLst/>
                <a:gdLst>
                  <a:gd name="T0" fmla="*/ 80 w 183"/>
                  <a:gd name="T1" fmla="*/ 0 h 314"/>
                  <a:gd name="T2" fmla="*/ 92 w 183"/>
                  <a:gd name="T3" fmla="*/ 12 h 314"/>
                  <a:gd name="T4" fmla="*/ 92 w 183"/>
                  <a:gd name="T5" fmla="*/ 24 h 314"/>
                  <a:gd name="T6" fmla="*/ 56 w 183"/>
                  <a:gd name="T7" fmla="*/ 56 h 314"/>
                  <a:gd name="T8" fmla="*/ 48 w 183"/>
                  <a:gd name="T9" fmla="*/ 79 h 314"/>
                  <a:gd name="T10" fmla="*/ 48 w 183"/>
                  <a:gd name="T11" fmla="*/ 111 h 314"/>
                  <a:gd name="T12" fmla="*/ 36 w 183"/>
                  <a:gd name="T13" fmla="*/ 135 h 314"/>
                  <a:gd name="T14" fmla="*/ 12 w 183"/>
                  <a:gd name="T15" fmla="*/ 167 h 314"/>
                  <a:gd name="T16" fmla="*/ 0 w 183"/>
                  <a:gd name="T17" fmla="*/ 203 h 314"/>
                  <a:gd name="T18" fmla="*/ 0 w 183"/>
                  <a:gd name="T19" fmla="*/ 235 h 314"/>
                  <a:gd name="T20" fmla="*/ 12 w 183"/>
                  <a:gd name="T21" fmla="*/ 270 h 314"/>
                  <a:gd name="T22" fmla="*/ 0 w 183"/>
                  <a:gd name="T23" fmla="*/ 302 h 314"/>
                  <a:gd name="T24" fmla="*/ 12 w 183"/>
                  <a:gd name="T25" fmla="*/ 302 h 314"/>
                  <a:gd name="T26" fmla="*/ 36 w 183"/>
                  <a:gd name="T27" fmla="*/ 294 h 314"/>
                  <a:gd name="T28" fmla="*/ 56 w 183"/>
                  <a:gd name="T29" fmla="*/ 294 h 314"/>
                  <a:gd name="T30" fmla="*/ 68 w 183"/>
                  <a:gd name="T31" fmla="*/ 302 h 314"/>
                  <a:gd name="T32" fmla="*/ 92 w 183"/>
                  <a:gd name="T33" fmla="*/ 314 h 314"/>
                  <a:gd name="T34" fmla="*/ 104 w 183"/>
                  <a:gd name="T35" fmla="*/ 302 h 314"/>
                  <a:gd name="T36" fmla="*/ 124 w 183"/>
                  <a:gd name="T37" fmla="*/ 294 h 314"/>
                  <a:gd name="T38" fmla="*/ 171 w 183"/>
                  <a:gd name="T39" fmla="*/ 302 h 314"/>
                  <a:gd name="T40" fmla="*/ 171 w 183"/>
                  <a:gd name="T41" fmla="*/ 258 h 314"/>
                  <a:gd name="T42" fmla="*/ 159 w 183"/>
                  <a:gd name="T43" fmla="*/ 227 h 314"/>
                  <a:gd name="T44" fmla="*/ 171 w 183"/>
                  <a:gd name="T45" fmla="*/ 203 h 314"/>
                  <a:gd name="T46" fmla="*/ 183 w 183"/>
                  <a:gd name="T47" fmla="*/ 191 h 314"/>
                  <a:gd name="T48" fmla="*/ 183 w 183"/>
                  <a:gd name="T49" fmla="*/ 179 h 314"/>
                  <a:gd name="T50" fmla="*/ 171 w 183"/>
                  <a:gd name="T51" fmla="*/ 179 h 314"/>
                  <a:gd name="T52" fmla="*/ 148 w 183"/>
                  <a:gd name="T53" fmla="*/ 159 h 314"/>
                  <a:gd name="T54" fmla="*/ 136 w 183"/>
                  <a:gd name="T55" fmla="*/ 135 h 314"/>
                  <a:gd name="T56" fmla="*/ 148 w 183"/>
                  <a:gd name="T57" fmla="*/ 111 h 314"/>
                  <a:gd name="T58" fmla="*/ 159 w 183"/>
                  <a:gd name="T59" fmla="*/ 99 h 314"/>
                  <a:gd name="T60" fmla="*/ 159 w 183"/>
                  <a:gd name="T61" fmla="*/ 91 h 314"/>
                  <a:gd name="T62" fmla="*/ 148 w 183"/>
                  <a:gd name="T63" fmla="*/ 79 h 314"/>
                  <a:gd name="T64" fmla="*/ 136 w 183"/>
                  <a:gd name="T65" fmla="*/ 91 h 314"/>
                  <a:gd name="T66" fmla="*/ 116 w 183"/>
                  <a:gd name="T67" fmla="*/ 79 h 314"/>
                  <a:gd name="T68" fmla="*/ 104 w 183"/>
                  <a:gd name="T69" fmla="*/ 44 h 314"/>
                  <a:gd name="T70" fmla="*/ 116 w 183"/>
                  <a:gd name="T71" fmla="*/ 24 h 314"/>
                  <a:gd name="T72" fmla="*/ 116 w 183"/>
                  <a:gd name="T73" fmla="*/ 12 h 314"/>
                  <a:gd name="T74" fmla="*/ 104 w 183"/>
                  <a:gd name="T75" fmla="*/ 0 h 314"/>
                  <a:gd name="T76" fmla="*/ 80 w 183"/>
                  <a:gd name="T7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3" h="314">
                    <a:moveTo>
                      <a:pt x="80" y="0"/>
                    </a:moveTo>
                    <a:lnTo>
                      <a:pt x="92" y="12"/>
                    </a:lnTo>
                    <a:lnTo>
                      <a:pt x="92" y="24"/>
                    </a:lnTo>
                    <a:lnTo>
                      <a:pt x="56" y="56"/>
                    </a:lnTo>
                    <a:lnTo>
                      <a:pt x="48" y="79"/>
                    </a:lnTo>
                    <a:lnTo>
                      <a:pt x="48" y="111"/>
                    </a:lnTo>
                    <a:lnTo>
                      <a:pt x="36" y="135"/>
                    </a:lnTo>
                    <a:lnTo>
                      <a:pt x="12" y="167"/>
                    </a:lnTo>
                    <a:lnTo>
                      <a:pt x="0" y="203"/>
                    </a:lnTo>
                    <a:lnTo>
                      <a:pt x="0" y="235"/>
                    </a:lnTo>
                    <a:lnTo>
                      <a:pt x="12" y="270"/>
                    </a:lnTo>
                    <a:lnTo>
                      <a:pt x="0" y="302"/>
                    </a:lnTo>
                    <a:lnTo>
                      <a:pt x="12" y="302"/>
                    </a:lnTo>
                    <a:lnTo>
                      <a:pt x="36" y="294"/>
                    </a:lnTo>
                    <a:lnTo>
                      <a:pt x="56" y="294"/>
                    </a:lnTo>
                    <a:lnTo>
                      <a:pt x="68" y="302"/>
                    </a:lnTo>
                    <a:lnTo>
                      <a:pt x="92" y="314"/>
                    </a:lnTo>
                    <a:lnTo>
                      <a:pt x="104" y="302"/>
                    </a:lnTo>
                    <a:lnTo>
                      <a:pt x="124" y="294"/>
                    </a:lnTo>
                    <a:lnTo>
                      <a:pt x="171" y="302"/>
                    </a:lnTo>
                    <a:lnTo>
                      <a:pt x="171" y="258"/>
                    </a:lnTo>
                    <a:lnTo>
                      <a:pt x="159" y="227"/>
                    </a:lnTo>
                    <a:lnTo>
                      <a:pt x="171" y="203"/>
                    </a:lnTo>
                    <a:lnTo>
                      <a:pt x="183" y="191"/>
                    </a:lnTo>
                    <a:lnTo>
                      <a:pt x="183" y="179"/>
                    </a:lnTo>
                    <a:lnTo>
                      <a:pt x="171" y="179"/>
                    </a:lnTo>
                    <a:lnTo>
                      <a:pt x="148" y="159"/>
                    </a:lnTo>
                    <a:lnTo>
                      <a:pt x="136" y="135"/>
                    </a:lnTo>
                    <a:lnTo>
                      <a:pt x="148" y="111"/>
                    </a:lnTo>
                    <a:lnTo>
                      <a:pt x="159" y="99"/>
                    </a:lnTo>
                    <a:lnTo>
                      <a:pt x="159" y="91"/>
                    </a:lnTo>
                    <a:lnTo>
                      <a:pt x="148" y="79"/>
                    </a:lnTo>
                    <a:lnTo>
                      <a:pt x="136" y="91"/>
                    </a:lnTo>
                    <a:lnTo>
                      <a:pt x="116" y="79"/>
                    </a:lnTo>
                    <a:lnTo>
                      <a:pt x="104" y="44"/>
                    </a:lnTo>
                    <a:lnTo>
                      <a:pt x="116" y="24"/>
                    </a:lnTo>
                    <a:lnTo>
                      <a:pt x="116" y="12"/>
                    </a:lnTo>
                    <a:lnTo>
                      <a:pt x="104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:a16="http://schemas.microsoft.com/office/drawing/2014/main" id="{376A02A3-38F9-0F10-395E-A1FF818AF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771"/>
                <a:ext cx="536" cy="439"/>
              </a:xfrm>
              <a:custGeom>
                <a:avLst/>
                <a:gdLst>
                  <a:gd name="T0" fmla="*/ 79 w 262"/>
                  <a:gd name="T1" fmla="*/ 8 h 215"/>
                  <a:gd name="T2" fmla="*/ 79 w 262"/>
                  <a:gd name="T3" fmla="*/ 32 h 215"/>
                  <a:gd name="T4" fmla="*/ 67 w 262"/>
                  <a:gd name="T5" fmla="*/ 56 h 215"/>
                  <a:gd name="T6" fmla="*/ 48 w 262"/>
                  <a:gd name="T7" fmla="*/ 68 h 215"/>
                  <a:gd name="T8" fmla="*/ 36 w 262"/>
                  <a:gd name="T9" fmla="*/ 88 h 215"/>
                  <a:gd name="T10" fmla="*/ 12 w 262"/>
                  <a:gd name="T11" fmla="*/ 112 h 215"/>
                  <a:gd name="T12" fmla="*/ 0 w 262"/>
                  <a:gd name="T13" fmla="*/ 147 h 215"/>
                  <a:gd name="T14" fmla="*/ 0 w 262"/>
                  <a:gd name="T15" fmla="*/ 167 h 215"/>
                  <a:gd name="T16" fmla="*/ 24 w 262"/>
                  <a:gd name="T17" fmla="*/ 179 h 215"/>
                  <a:gd name="T18" fmla="*/ 67 w 262"/>
                  <a:gd name="T19" fmla="*/ 215 h 215"/>
                  <a:gd name="T20" fmla="*/ 91 w 262"/>
                  <a:gd name="T21" fmla="*/ 215 h 215"/>
                  <a:gd name="T22" fmla="*/ 115 w 262"/>
                  <a:gd name="T23" fmla="*/ 191 h 215"/>
                  <a:gd name="T24" fmla="*/ 147 w 262"/>
                  <a:gd name="T25" fmla="*/ 179 h 215"/>
                  <a:gd name="T26" fmla="*/ 195 w 262"/>
                  <a:gd name="T27" fmla="*/ 179 h 215"/>
                  <a:gd name="T28" fmla="*/ 215 w 262"/>
                  <a:gd name="T29" fmla="*/ 155 h 215"/>
                  <a:gd name="T30" fmla="*/ 215 w 262"/>
                  <a:gd name="T31" fmla="*/ 147 h 215"/>
                  <a:gd name="T32" fmla="*/ 203 w 262"/>
                  <a:gd name="T33" fmla="*/ 124 h 215"/>
                  <a:gd name="T34" fmla="*/ 215 w 262"/>
                  <a:gd name="T35" fmla="*/ 112 h 215"/>
                  <a:gd name="T36" fmla="*/ 215 w 262"/>
                  <a:gd name="T37" fmla="*/ 88 h 215"/>
                  <a:gd name="T38" fmla="*/ 227 w 262"/>
                  <a:gd name="T39" fmla="*/ 80 h 215"/>
                  <a:gd name="T40" fmla="*/ 238 w 262"/>
                  <a:gd name="T41" fmla="*/ 56 h 215"/>
                  <a:gd name="T42" fmla="*/ 262 w 262"/>
                  <a:gd name="T43" fmla="*/ 68 h 215"/>
                  <a:gd name="T44" fmla="*/ 262 w 262"/>
                  <a:gd name="T45" fmla="*/ 32 h 215"/>
                  <a:gd name="T46" fmla="*/ 250 w 262"/>
                  <a:gd name="T47" fmla="*/ 8 h 215"/>
                  <a:gd name="T48" fmla="*/ 203 w 262"/>
                  <a:gd name="T49" fmla="*/ 0 h 215"/>
                  <a:gd name="T50" fmla="*/ 183 w 262"/>
                  <a:gd name="T51" fmla="*/ 8 h 215"/>
                  <a:gd name="T52" fmla="*/ 171 w 262"/>
                  <a:gd name="T53" fmla="*/ 20 h 215"/>
                  <a:gd name="T54" fmla="*/ 147 w 262"/>
                  <a:gd name="T55" fmla="*/ 8 h 215"/>
                  <a:gd name="T56" fmla="*/ 135 w 262"/>
                  <a:gd name="T57" fmla="*/ 0 h 215"/>
                  <a:gd name="T58" fmla="*/ 115 w 262"/>
                  <a:gd name="T59" fmla="*/ 0 h 215"/>
                  <a:gd name="T60" fmla="*/ 91 w 262"/>
                  <a:gd name="T61" fmla="*/ 8 h 215"/>
                  <a:gd name="T62" fmla="*/ 79 w 262"/>
                  <a:gd name="T63" fmla="*/ 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2" h="215">
                    <a:moveTo>
                      <a:pt x="79" y="8"/>
                    </a:moveTo>
                    <a:lnTo>
                      <a:pt x="79" y="32"/>
                    </a:lnTo>
                    <a:lnTo>
                      <a:pt x="67" y="56"/>
                    </a:lnTo>
                    <a:lnTo>
                      <a:pt x="48" y="68"/>
                    </a:lnTo>
                    <a:lnTo>
                      <a:pt x="36" y="88"/>
                    </a:lnTo>
                    <a:lnTo>
                      <a:pt x="12" y="112"/>
                    </a:lnTo>
                    <a:lnTo>
                      <a:pt x="0" y="147"/>
                    </a:lnTo>
                    <a:lnTo>
                      <a:pt x="0" y="167"/>
                    </a:lnTo>
                    <a:lnTo>
                      <a:pt x="24" y="179"/>
                    </a:lnTo>
                    <a:lnTo>
                      <a:pt x="67" y="215"/>
                    </a:lnTo>
                    <a:lnTo>
                      <a:pt x="91" y="215"/>
                    </a:lnTo>
                    <a:lnTo>
                      <a:pt x="115" y="191"/>
                    </a:lnTo>
                    <a:lnTo>
                      <a:pt x="147" y="179"/>
                    </a:lnTo>
                    <a:lnTo>
                      <a:pt x="195" y="179"/>
                    </a:lnTo>
                    <a:lnTo>
                      <a:pt x="215" y="155"/>
                    </a:lnTo>
                    <a:lnTo>
                      <a:pt x="215" y="147"/>
                    </a:lnTo>
                    <a:lnTo>
                      <a:pt x="203" y="124"/>
                    </a:lnTo>
                    <a:lnTo>
                      <a:pt x="215" y="112"/>
                    </a:lnTo>
                    <a:lnTo>
                      <a:pt x="215" y="88"/>
                    </a:lnTo>
                    <a:lnTo>
                      <a:pt x="227" y="80"/>
                    </a:lnTo>
                    <a:lnTo>
                      <a:pt x="238" y="56"/>
                    </a:lnTo>
                    <a:lnTo>
                      <a:pt x="262" y="68"/>
                    </a:lnTo>
                    <a:lnTo>
                      <a:pt x="262" y="32"/>
                    </a:lnTo>
                    <a:lnTo>
                      <a:pt x="250" y="8"/>
                    </a:lnTo>
                    <a:lnTo>
                      <a:pt x="203" y="0"/>
                    </a:lnTo>
                    <a:lnTo>
                      <a:pt x="183" y="8"/>
                    </a:lnTo>
                    <a:lnTo>
                      <a:pt x="171" y="20"/>
                    </a:lnTo>
                    <a:lnTo>
                      <a:pt x="147" y="8"/>
                    </a:lnTo>
                    <a:lnTo>
                      <a:pt x="135" y="0"/>
                    </a:lnTo>
                    <a:lnTo>
                      <a:pt x="115" y="0"/>
                    </a:lnTo>
                    <a:lnTo>
                      <a:pt x="91" y="8"/>
                    </a:lnTo>
                    <a:lnTo>
                      <a:pt x="79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5" name="Freeform 23">
                <a:extLst>
                  <a:ext uri="{FF2B5EF4-FFF2-40B4-BE49-F238E27FC236}">
                    <a16:creationId xmlns:a16="http://schemas.microsoft.com/office/drawing/2014/main" id="{30A6E188-64E9-7374-5254-BD191BD79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" y="3071"/>
                <a:ext cx="463" cy="506"/>
              </a:xfrm>
              <a:custGeom>
                <a:avLst/>
                <a:gdLst>
                  <a:gd name="T0" fmla="*/ 135 w 226"/>
                  <a:gd name="T1" fmla="*/ 8 h 247"/>
                  <a:gd name="T2" fmla="*/ 127 w 226"/>
                  <a:gd name="T3" fmla="*/ 8 h 247"/>
                  <a:gd name="T4" fmla="*/ 115 w 226"/>
                  <a:gd name="T5" fmla="*/ 0 h 247"/>
                  <a:gd name="T6" fmla="*/ 103 w 226"/>
                  <a:gd name="T7" fmla="*/ 0 h 247"/>
                  <a:gd name="T8" fmla="*/ 91 w 226"/>
                  <a:gd name="T9" fmla="*/ 8 h 247"/>
                  <a:gd name="T10" fmla="*/ 67 w 226"/>
                  <a:gd name="T11" fmla="*/ 20 h 247"/>
                  <a:gd name="T12" fmla="*/ 35 w 226"/>
                  <a:gd name="T13" fmla="*/ 8 h 247"/>
                  <a:gd name="T14" fmla="*/ 12 w 226"/>
                  <a:gd name="T15" fmla="*/ 8 h 247"/>
                  <a:gd name="T16" fmla="*/ 0 w 226"/>
                  <a:gd name="T17" fmla="*/ 20 h 247"/>
                  <a:gd name="T18" fmla="*/ 0 w 226"/>
                  <a:gd name="T19" fmla="*/ 56 h 247"/>
                  <a:gd name="T20" fmla="*/ 12 w 226"/>
                  <a:gd name="T21" fmla="*/ 68 h 247"/>
                  <a:gd name="T22" fmla="*/ 12 w 226"/>
                  <a:gd name="T23" fmla="*/ 88 h 247"/>
                  <a:gd name="T24" fmla="*/ 0 w 226"/>
                  <a:gd name="T25" fmla="*/ 112 h 247"/>
                  <a:gd name="T26" fmla="*/ 0 w 226"/>
                  <a:gd name="T27" fmla="*/ 179 h 247"/>
                  <a:gd name="T28" fmla="*/ 12 w 226"/>
                  <a:gd name="T29" fmla="*/ 191 h 247"/>
                  <a:gd name="T30" fmla="*/ 59 w 226"/>
                  <a:gd name="T31" fmla="*/ 191 h 247"/>
                  <a:gd name="T32" fmla="*/ 67 w 226"/>
                  <a:gd name="T33" fmla="*/ 203 h 247"/>
                  <a:gd name="T34" fmla="*/ 79 w 226"/>
                  <a:gd name="T35" fmla="*/ 235 h 247"/>
                  <a:gd name="T36" fmla="*/ 91 w 226"/>
                  <a:gd name="T37" fmla="*/ 247 h 247"/>
                  <a:gd name="T38" fmla="*/ 115 w 226"/>
                  <a:gd name="T39" fmla="*/ 247 h 247"/>
                  <a:gd name="T40" fmla="*/ 115 w 226"/>
                  <a:gd name="T41" fmla="*/ 235 h 247"/>
                  <a:gd name="T42" fmla="*/ 135 w 226"/>
                  <a:gd name="T43" fmla="*/ 203 h 247"/>
                  <a:gd name="T44" fmla="*/ 147 w 226"/>
                  <a:gd name="T45" fmla="*/ 191 h 247"/>
                  <a:gd name="T46" fmla="*/ 183 w 226"/>
                  <a:gd name="T47" fmla="*/ 156 h 247"/>
                  <a:gd name="T48" fmla="*/ 202 w 226"/>
                  <a:gd name="T49" fmla="*/ 124 h 247"/>
                  <a:gd name="T50" fmla="*/ 226 w 226"/>
                  <a:gd name="T51" fmla="*/ 88 h 247"/>
                  <a:gd name="T52" fmla="*/ 226 w 226"/>
                  <a:gd name="T53" fmla="*/ 68 h 247"/>
                  <a:gd name="T54" fmla="*/ 202 w 226"/>
                  <a:gd name="T55" fmla="*/ 68 h 247"/>
                  <a:gd name="T56" fmla="*/ 159 w 226"/>
                  <a:gd name="T57" fmla="*/ 32 h 247"/>
                  <a:gd name="T58" fmla="*/ 135 w 226"/>
                  <a:gd name="T59" fmla="*/ 20 h 247"/>
                  <a:gd name="T60" fmla="*/ 135 w 226"/>
                  <a:gd name="T61" fmla="*/ 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6" h="247">
                    <a:moveTo>
                      <a:pt x="135" y="8"/>
                    </a:moveTo>
                    <a:lnTo>
                      <a:pt x="127" y="8"/>
                    </a:lnTo>
                    <a:lnTo>
                      <a:pt x="115" y="0"/>
                    </a:lnTo>
                    <a:lnTo>
                      <a:pt x="103" y="0"/>
                    </a:lnTo>
                    <a:lnTo>
                      <a:pt x="91" y="8"/>
                    </a:lnTo>
                    <a:lnTo>
                      <a:pt x="67" y="20"/>
                    </a:lnTo>
                    <a:lnTo>
                      <a:pt x="35" y="8"/>
                    </a:lnTo>
                    <a:lnTo>
                      <a:pt x="12" y="8"/>
                    </a:lnTo>
                    <a:lnTo>
                      <a:pt x="0" y="20"/>
                    </a:lnTo>
                    <a:lnTo>
                      <a:pt x="0" y="56"/>
                    </a:lnTo>
                    <a:lnTo>
                      <a:pt x="12" y="68"/>
                    </a:lnTo>
                    <a:lnTo>
                      <a:pt x="12" y="88"/>
                    </a:lnTo>
                    <a:lnTo>
                      <a:pt x="0" y="112"/>
                    </a:lnTo>
                    <a:lnTo>
                      <a:pt x="0" y="179"/>
                    </a:lnTo>
                    <a:lnTo>
                      <a:pt x="12" y="191"/>
                    </a:lnTo>
                    <a:lnTo>
                      <a:pt x="59" y="191"/>
                    </a:lnTo>
                    <a:lnTo>
                      <a:pt x="67" y="203"/>
                    </a:lnTo>
                    <a:lnTo>
                      <a:pt x="79" y="235"/>
                    </a:lnTo>
                    <a:lnTo>
                      <a:pt x="91" y="247"/>
                    </a:lnTo>
                    <a:lnTo>
                      <a:pt x="115" y="247"/>
                    </a:lnTo>
                    <a:lnTo>
                      <a:pt x="115" y="235"/>
                    </a:lnTo>
                    <a:lnTo>
                      <a:pt x="135" y="203"/>
                    </a:lnTo>
                    <a:lnTo>
                      <a:pt x="147" y="191"/>
                    </a:lnTo>
                    <a:lnTo>
                      <a:pt x="183" y="156"/>
                    </a:lnTo>
                    <a:lnTo>
                      <a:pt x="202" y="124"/>
                    </a:lnTo>
                    <a:lnTo>
                      <a:pt x="226" y="88"/>
                    </a:lnTo>
                    <a:lnTo>
                      <a:pt x="226" y="68"/>
                    </a:lnTo>
                    <a:lnTo>
                      <a:pt x="202" y="68"/>
                    </a:lnTo>
                    <a:lnTo>
                      <a:pt x="159" y="32"/>
                    </a:lnTo>
                    <a:lnTo>
                      <a:pt x="135" y="20"/>
                    </a:lnTo>
                    <a:lnTo>
                      <a:pt x="135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6" name="Freeform 24">
                <a:extLst>
                  <a:ext uri="{FF2B5EF4-FFF2-40B4-BE49-F238E27FC236}">
                    <a16:creationId xmlns:a16="http://schemas.microsoft.com/office/drawing/2014/main" id="{7A06E6AF-2C71-CB83-4EF4-5CA503541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" y="2331"/>
                <a:ext cx="782" cy="806"/>
              </a:xfrm>
              <a:custGeom>
                <a:avLst/>
                <a:gdLst>
                  <a:gd name="T0" fmla="*/ 382 w 382"/>
                  <a:gd name="T1" fmla="*/ 88 h 394"/>
                  <a:gd name="T2" fmla="*/ 179 w 382"/>
                  <a:gd name="T3" fmla="*/ 80 h 394"/>
                  <a:gd name="T4" fmla="*/ 156 w 382"/>
                  <a:gd name="T5" fmla="*/ 68 h 394"/>
                  <a:gd name="T6" fmla="*/ 148 w 382"/>
                  <a:gd name="T7" fmla="*/ 56 h 394"/>
                  <a:gd name="T8" fmla="*/ 136 w 382"/>
                  <a:gd name="T9" fmla="*/ 32 h 394"/>
                  <a:gd name="T10" fmla="*/ 112 w 382"/>
                  <a:gd name="T11" fmla="*/ 0 h 394"/>
                  <a:gd name="T12" fmla="*/ 112 w 382"/>
                  <a:gd name="T13" fmla="*/ 20 h 394"/>
                  <a:gd name="T14" fmla="*/ 100 w 382"/>
                  <a:gd name="T15" fmla="*/ 44 h 394"/>
                  <a:gd name="T16" fmla="*/ 100 w 382"/>
                  <a:gd name="T17" fmla="*/ 68 h 394"/>
                  <a:gd name="T18" fmla="*/ 8 w 382"/>
                  <a:gd name="T19" fmla="*/ 68 h 394"/>
                  <a:gd name="T20" fmla="*/ 0 w 382"/>
                  <a:gd name="T21" fmla="*/ 88 h 394"/>
                  <a:gd name="T22" fmla="*/ 0 w 382"/>
                  <a:gd name="T23" fmla="*/ 148 h 394"/>
                  <a:gd name="T24" fmla="*/ 56 w 382"/>
                  <a:gd name="T25" fmla="*/ 156 h 394"/>
                  <a:gd name="T26" fmla="*/ 56 w 382"/>
                  <a:gd name="T27" fmla="*/ 203 h 394"/>
                  <a:gd name="T28" fmla="*/ 32 w 382"/>
                  <a:gd name="T29" fmla="*/ 247 h 394"/>
                  <a:gd name="T30" fmla="*/ 44 w 382"/>
                  <a:gd name="T31" fmla="*/ 283 h 394"/>
                  <a:gd name="T32" fmla="*/ 32 w 382"/>
                  <a:gd name="T33" fmla="*/ 295 h 394"/>
                  <a:gd name="T34" fmla="*/ 44 w 382"/>
                  <a:gd name="T35" fmla="*/ 315 h 394"/>
                  <a:gd name="T36" fmla="*/ 44 w 382"/>
                  <a:gd name="T37" fmla="*/ 339 h 394"/>
                  <a:gd name="T38" fmla="*/ 100 w 382"/>
                  <a:gd name="T39" fmla="*/ 350 h 394"/>
                  <a:gd name="T40" fmla="*/ 124 w 382"/>
                  <a:gd name="T41" fmla="*/ 350 h 394"/>
                  <a:gd name="T42" fmla="*/ 124 w 382"/>
                  <a:gd name="T43" fmla="*/ 362 h 394"/>
                  <a:gd name="T44" fmla="*/ 136 w 382"/>
                  <a:gd name="T45" fmla="*/ 382 h 394"/>
                  <a:gd name="T46" fmla="*/ 156 w 382"/>
                  <a:gd name="T47" fmla="*/ 394 h 394"/>
                  <a:gd name="T48" fmla="*/ 156 w 382"/>
                  <a:gd name="T49" fmla="*/ 382 h 394"/>
                  <a:gd name="T50" fmla="*/ 168 w 382"/>
                  <a:gd name="T51" fmla="*/ 370 h 394"/>
                  <a:gd name="T52" fmla="*/ 191 w 382"/>
                  <a:gd name="T53" fmla="*/ 370 h 394"/>
                  <a:gd name="T54" fmla="*/ 223 w 382"/>
                  <a:gd name="T55" fmla="*/ 382 h 394"/>
                  <a:gd name="T56" fmla="*/ 247 w 382"/>
                  <a:gd name="T57" fmla="*/ 370 h 394"/>
                  <a:gd name="T58" fmla="*/ 259 w 382"/>
                  <a:gd name="T59" fmla="*/ 362 h 394"/>
                  <a:gd name="T60" fmla="*/ 271 w 382"/>
                  <a:gd name="T61" fmla="*/ 362 h 394"/>
                  <a:gd name="T62" fmla="*/ 283 w 382"/>
                  <a:gd name="T63" fmla="*/ 370 h 394"/>
                  <a:gd name="T64" fmla="*/ 291 w 382"/>
                  <a:gd name="T65" fmla="*/ 370 h 394"/>
                  <a:gd name="T66" fmla="*/ 291 w 382"/>
                  <a:gd name="T67" fmla="*/ 362 h 394"/>
                  <a:gd name="T68" fmla="*/ 303 w 382"/>
                  <a:gd name="T69" fmla="*/ 327 h 394"/>
                  <a:gd name="T70" fmla="*/ 327 w 382"/>
                  <a:gd name="T71" fmla="*/ 303 h 394"/>
                  <a:gd name="T72" fmla="*/ 339 w 382"/>
                  <a:gd name="T73" fmla="*/ 283 h 394"/>
                  <a:gd name="T74" fmla="*/ 358 w 382"/>
                  <a:gd name="T75" fmla="*/ 271 h 394"/>
                  <a:gd name="T76" fmla="*/ 370 w 382"/>
                  <a:gd name="T77" fmla="*/ 247 h 394"/>
                  <a:gd name="T78" fmla="*/ 370 w 382"/>
                  <a:gd name="T79" fmla="*/ 223 h 394"/>
                  <a:gd name="T80" fmla="*/ 382 w 382"/>
                  <a:gd name="T81" fmla="*/ 191 h 394"/>
                  <a:gd name="T82" fmla="*/ 370 w 382"/>
                  <a:gd name="T83" fmla="*/ 156 h 394"/>
                  <a:gd name="T84" fmla="*/ 370 w 382"/>
                  <a:gd name="T85" fmla="*/ 124 h 394"/>
                  <a:gd name="T86" fmla="*/ 382 w 382"/>
                  <a:gd name="T87" fmla="*/ 88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2" h="394">
                    <a:moveTo>
                      <a:pt x="382" y="88"/>
                    </a:moveTo>
                    <a:lnTo>
                      <a:pt x="179" y="80"/>
                    </a:lnTo>
                    <a:lnTo>
                      <a:pt x="156" y="68"/>
                    </a:lnTo>
                    <a:lnTo>
                      <a:pt x="148" y="56"/>
                    </a:lnTo>
                    <a:lnTo>
                      <a:pt x="136" y="32"/>
                    </a:lnTo>
                    <a:lnTo>
                      <a:pt x="112" y="0"/>
                    </a:lnTo>
                    <a:lnTo>
                      <a:pt x="112" y="20"/>
                    </a:lnTo>
                    <a:lnTo>
                      <a:pt x="100" y="44"/>
                    </a:lnTo>
                    <a:lnTo>
                      <a:pt x="100" y="68"/>
                    </a:lnTo>
                    <a:lnTo>
                      <a:pt x="8" y="68"/>
                    </a:lnTo>
                    <a:lnTo>
                      <a:pt x="0" y="88"/>
                    </a:lnTo>
                    <a:lnTo>
                      <a:pt x="0" y="148"/>
                    </a:lnTo>
                    <a:lnTo>
                      <a:pt x="56" y="156"/>
                    </a:lnTo>
                    <a:lnTo>
                      <a:pt x="56" y="203"/>
                    </a:lnTo>
                    <a:lnTo>
                      <a:pt x="32" y="247"/>
                    </a:lnTo>
                    <a:lnTo>
                      <a:pt x="44" y="283"/>
                    </a:lnTo>
                    <a:lnTo>
                      <a:pt x="32" y="295"/>
                    </a:lnTo>
                    <a:lnTo>
                      <a:pt x="44" y="315"/>
                    </a:lnTo>
                    <a:lnTo>
                      <a:pt x="44" y="339"/>
                    </a:lnTo>
                    <a:lnTo>
                      <a:pt x="100" y="350"/>
                    </a:lnTo>
                    <a:lnTo>
                      <a:pt x="124" y="350"/>
                    </a:lnTo>
                    <a:lnTo>
                      <a:pt x="124" y="362"/>
                    </a:lnTo>
                    <a:lnTo>
                      <a:pt x="136" y="382"/>
                    </a:lnTo>
                    <a:lnTo>
                      <a:pt x="156" y="394"/>
                    </a:lnTo>
                    <a:lnTo>
                      <a:pt x="156" y="382"/>
                    </a:lnTo>
                    <a:lnTo>
                      <a:pt x="168" y="370"/>
                    </a:lnTo>
                    <a:lnTo>
                      <a:pt x="191" y="370"/>
                    </a:lnTo>
                    <a:lnTo>
                      <a:pt x="223" y="382"/>
                    </a:lnTo>
                    <a:lnTo>
                      <a:pt x="247" y="370"/>
                    </a:lnTo>
                    <a:lnTo>
                      <a:pt x="259" y="362"/>
                    </a:lnTo>
                    <a:lnTo>
                      <a:pt x="271" y="362"/>
                    </a:lnTo>
                    <a:lnTo>
                      <a:pt x="283" y="370"/>
                    </a:lnTo>
                    <a:lnTo>
                      <a:pt x="291" y="370"/>
                    </a:lnTo>
                    <a:lnTo>
                      <a:pt x="291" y="362"/>
                    </a:lnTo>
                    <a:lnTo>
                      <a:pt x="303" y="327"/>
                    </a:lnTo>
                    <a:lnTo>
                      <a:pt x="327" y="303"/>
                    </a:lnTo>
                    <a:lnTo>
                      <a:pt x="339" y="283"/>
                    </a:lnTo>
                    <a:lnTo>
                      <a:pt x="358" y="271"/>
                    </a:lnTo>
                    <a:lnTo>
                      <a:pt x="370" y="247"/>
                    </a:lnTo>
                    <a:lnTo>
                      <a:pt x="370" y="223"/>
                    </a:lnTo>
                    <a:lnTo>
                      <a:pt x="382" y="191"/>
                    </a:lnTo>
                    <a:lnTo>
                      <a:pt x="370" y="156"/>
                    </a:lnTo>
                    <a:lnTo>
                      <a:pt x="370" y="124"/>
                    </a:lnTo>
                    <a:lnTo>
                      <a:pt x="382" y="8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7" name="Freeform 25">
                <a:extLst>
                  <a:ext uri="{FF2B5EF4-FFF2-40B4-BE49-F238E27FC236}">
                    <a16:creationId xmlns:a16="http://schemas.microsoft.com/office/drawing/2014/main" id="{55229F52-E122-A794-E7C2-6AB7391A1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7" y="2396"/>
                <a:ext cx="512" cy="440"/>
              </a:xfrm>
              <a:custGeom>
                <a:avLst/>
                <a:gdLst>
                  <a:gd name="T0" fmla="*/ 202 w 250"/>
                  <a:gd name="T1" fmla="*/ 36 h 215"/>
                  <a:gd name="T2" fmla="*/ 183 w 250"/>
                  <a:gd name="T3" fmla="*/ 36 h 215"/>
                  <a:gd name="T4" fmla="*/ 171 w 250"/>
                  <a:gd name="T5" fmla="*/ 48 h 215"/>
                  <a:gd name="T6" fmla="*/ 159 w 250"/>
                  <a:gd name="T7" fmla="*/ 48 h 215"/>
                  <a:gd name="T8" fmla="*/ 159 w 250"/>
                  <a:gd name="T9" fmla="*/ 24 h 215"/>
                  <a:gd name="T10" fmla="*/ 147 w 250"/>
                  <a:gd name="T11" fmla="*/ 12 h 215"/>
                  <a:gd name="T12" fmla="*/ 135 w 250"/>
                  <a:gd name="T13" fmla="*/ 12 h 215"/>
                  <a:gd name="T14" fmla="*/ 115 w 250"/>
                  <a:gd name="T15" fmla="*/ 0 h 215"/>
                  <a:gd name="T16" fmla="*/ 91 w 250"/>
                  <a:gd name="T17" fmla="*/ 12 h 215"/>
                  <a:gd name="T18" fmla="*/ 91 w 250"/>
                  <a:gd name="T19" fmla="*/ 24 h 215"/>
                  <a:gd name="T20" fmla="*/ 79 w 250"/>
                  <a:gd name="T21" fmla="*/ 36 h 215"/>
                  <a:gd name="T22" fmla="*/ 59 w 250"/>
                  <a:gd name="T23" fmla="*/ 48 h 215"/>
                  <a:gd name="T24" fmla="*/ 59 w 250"/>
                  <a:gd name="T25" fmla="*/ 56 h 215"/>
                  <a:gd name="T26" fmla="*/ 23 w 250"/>
                  <a:gd name="T27" fmla="*/ 68 h 215"/>
                  <a:gd name="T28" fmla="*/ 0 w 250"/>
                  <a:gd name="T29" fmla="*/ 92 h 215"/>
                  <a:gd name="T30" fmla="*/ 12 w 250"/>
                  <a:gd name="T31" fmla="*/ 104 h 215"/>
                  <a:gd name="T32" fmla="*/ 35 w 250"/>
                  <a:gd name="T33" fmla="*/ 92 h 215"/>
                  <a:gd name="T34" fmla="*/ 47 w 250"/>
                  <a:gd name="T35" fmla="*/ 92 h 215"/>
                  <a:gd name="T36" fmla="*/ 59 w 250"/>
                  <a:gd name="T37" fmla="*/ 104 h 215"/>
                  <a:gd name="T38" fmla="*/ 59 w 250"/>
                  <a:gd name="T39" fmla="*/ 135 h 215"/>
                  <a:gd name="T40" fmla="*/ 79 w 250"/>
                  <a:gd name="T41" fmla="*/ 171 h 215"/>
                  <a:gd name="T42" fmla="*/ 127 w 250"/>
                  <a:gd name="T43" fmla="*/ 183 h 215"/>
                  <a:gd name="T44" fmla="*/ 147 w 250"/>
                  <a:gd name="T45" fmla="*/ 191 h 215"/>
                  <a:gd name="T46" fmla="*/ 202 w 250"/>
                  <a:gd name="T47" fmla="*/ 203 h 215"/>
                  <a:gd name="T48" fmla="*/ 226 w 250"/>
                  <a:gd name="T49" fmla="*/ 215 h 215"/>
                  <a:gd name="T50" fmla="*/ 250 w 250"/>
                  <a:gd name="T51" fmla="*/ 171 h 215"/>
                  <a:gd name="T52" fmla="*/ 250 w 250"/>
                  <a:gd name="T53" fmla="*/ 124 h 215"/>
                  <a:gd name="T54" fmla="*/ 194 w 250"/>
                  <a:gd name="T55" fmla="*/ 116 h 215"/>
                  <a:gd name="T56" fmla="*/ 194 w 250"/>
                  <a:gd name="T57" fmla="*/ 56 h 215"/>
                  <a:gd name="T58" fmla="*/ 202 w 250"/>
                  <a:gd name="T59" fmla="*/ 36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0" h="215">
                    <a:moveTo>
                      <a:pt x="202" y="36"/>
                    </a:moveTo>
                    <a:lnTo>
                      <a:pt x="183" y="36"/>
                    </a:lnTo>
                    <a:lnTo>
                      <a:pt x="171" y="48"/>
                    </a:lnTo>
                    <a:lnTo>
                      <a:pt x="159" y="48"/>
                    </a:lnTo>
                    <a:lnTo>
                      <a:pt x="159" y="24"/>
                    </a:lnTo>
                    <a:lnTo>
                      <a:pt x="147" y="12"/>
                    </a:lnTo>
                    <a:lnTo>
                      <a:pt x="135" y="12"/>
                    </a:lnTo>
                    <a:lnTo>
                      <a:pt x="115" y="0"/>
                    </a:lnTo>
                    <a:lnTo>
                      <a:pt x="91" y="12"/>
                    </a:lnTo>
                    <a:lnTo>
                      <a:pt x="91" y="24"/>
                    </a:lnTo>
                    <a:lnTo>
                      <a:pt x="79" y="36"/>
                    </a:lnTo>
                    <a:lnTo>
                      <a:pt x="59" y="48"/>
                    </a:lnTo>
                    <a:lnTo>
                      <a:pt x="59" y="56"/>
                    </a:lnTo>
                    <a:lnTo>
                      <a:pt x="23" y="68"/>
                    </a:lnTo>
                    <a:lnTo>
                      <a:pt x="0" y="92"/>
                    </a:lnTo>
                    <a:lnTo>
                      <a:pt x="12" y="104"/>
                    </a:lnTo>
                    <a:lnTo>
                      <a:pt x="35" y="92"/>
                    </a:lnTo>
                    <a:lnTo>
                      <a:pt x="47" y="92"/>
                    </a:lnTo>
                    <a:lnTo>
                      <a:pt x="59" y="104"/>
                    </a:lnTo>
                    <a:lnTo>
                      <a:pt x="59" y="135"/>
                    </a:lnTo>
                    <a:lnTo>
                      <a:pt x="79" y="171"/>
                    </a:lnTo>
                    <a:lnTo>
                      <a:pt x="127" y="183"/>
                    </a:lnTo>
                    <a:lnTo>
                      <a:pt x="147" y="191"/>
                    </a:lnTo>
                    <a:lnTo>
                      <a:pt x="202" y="203"/>
                    </a:lnTo>
                    <a:lnTo>
                      <a:pt x="226" y="215"/>
                    </a:lnTo>
                    <a:lnTo>
                      <a:pt x="250" y="171"/>
                    </a:lnTo>
                    <a:lnTo>
                      <a:pt x="250" y="124"/>
                    </a:lnTo>
                    <a:lnTo>
                      <a:pt x="194" y="116"/>
                    </a:lnTo>
                    <a:lnTo>
                      <a:pt x="194" y="56"/>
                    </a:lnTo>
                    <a:lnTo>
                      <a:pt x="202" y="3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8" name="Freeform 26">
                <a:extLst>
                  <a:ext uri="{FF2B5EF4-FFF2-40B4-BE49-F238E27FC236}">
                    <a16:creationId xmlns:a16="http://schemas.microsoft.com/office/drawing/2014/main" id="{C9C459FB-63DC-5D0A-4535-B34E5B192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" y="2396"/>
                <a:ext cx="530" cy="277"/>
              </a:xfrm>
              <a:custGeom>
                <a:avLst/>
                <a:gdLst>
                  <a:gd name="T0" fmla="*/ 0 w 259"/>
                  <a:gd name="T1" fmla="*/ 0 h 135"/>
                  <a:gd name="T2" fmla="*/ 24 w 259"/>
                  <a:gd name="T3" fmla="*/ 12 h 135"/>
                  <a:gd name="T4" fmla="*/ 56 w 259"/>
                  <a:gd name="T5" fmla="*/ 24 h 135"/>
                  <a:gd name="T6" fmla="*/ 91 w 259"/>
                  <a:gd name="T7" fmla="*/ 24 h 135"/>
                  <a:gd name="T8" fmla="*/ 123 w 259"/>
                  <a:gd name="T9" fmla="*/ 36 h 135"/>
                  <a:gd name="T10" fmla="*/ 171 w 259"/>
                  <a:gd name="T11" fmla="*/ 56 h 135"/>
                  <a:gd name="T12" fmla="*/ 203 w 259"/>
                  <a:gd name="T13" fmla="*/ 80 h 135"/>
                  <a:gd name="T14" fmla="*/ 247 w 259"/>
                  <a:gd name="T15" fmla="*/ 92 h 135"/>
                  <a:gd name="T16" fmla="*/ 259 w 259"/>
                  <a:gd name="T17" fmla="*/ 104 h 135"/>
                  <a:gd name="T18" fmla="*/ 227 w 259"/>
                  <a:gd name="T19" fmla="*/ 124 h 135"/>
                  <a:gd name="T20" fmla="*/ 179 w 259"/>
                  <a:gd name="T21" fmla="*/ 135 h 135"/>
                  <a:gd name="T22" fmla="*/ 123 w 259"/>
                  <a:gd name="T23" fmla="*/ 135 h 135"/>
                  <a:gd name="T24" fmla="*/ 111 w 259"/>
                  <a:gd name="T25" fmla="*/ 124 h 135"/>
                  <a:gd name="T26" fmla="*/ 111 w 259"/>
                  <a:gd name="T27" fmla="*/ 92 h 135"/>
                  <a:gd name="T28" fmla="*/ 91 w 259"/>
                  <a:gd name="T29" fmla="*/ 116 h 135"/>
                  <a:gd name="T30" fmla="*/ 68 w 259"/>
                  <a:gd name="T31" fmla="*/ 116 h 135"/>
                  <a:gd name="T32" fmla="*/ 56 w 259"/>
                  <a:gd name="T33" fmla="*/ 104 h 135"/>
                  <a:gd name="T34" fmla="*/ 44 w 259"/>
                  <a:gd name="T35" fmla="*/ 104 h 135"/>
                  <a:gd name="T36" fmla="*/ 36 w 259"/>
                  <a:gd name="T37" fmla="*/ 80 h 135"/>
                  <a:gd name="T38" fmla="*/ 12 w 259"/>
                  <a:gd name="T39" fmla="*/ 56 h 135"/>
                  <a:gd name="T40" fmla="*/ 0 w 259"/>
                  <a:gd name="T41" fmla="*/ 36 h 135"/>
                  <a:gd name="T42" fmla="*/ 0 w 259"/>
                  <a:gd name="T4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9" h="135">
                    <a:moveTo>
                      <a:pt x="0" y="0"/>
                    </a:moveTo>
                    <a:lnTo>
                      <a:pt x="24" y="12"/>
                    </a:lnTo>
                    <a:lnTo>
                      <a:pt x="56" y="24"/>
                    </a:lnTo>
                    <a:lnTo>
                      <a:pt x="91" y="24"/>
                    </a:lnTo>
                    <a:lnTo>
                      <a:pt x="123" y="36"/>
                    </a:lnTo>
                    <a:lnTo>
                      <a:pt x="171" y="56"/>
                    </a:lnTo>
                    <a:lnTo>
                      <a:pt x="203" y="80"/>
                    </a:lnTo>
                    <a:lnTo>
                      <a:pt x="247" y="92"/>
                    </a:lnTo>
                    <a:lnTo>
                      <a:pt x="259" y="104"/>
                    </a:lnTo>
                    <a:lnTo>
                      <a:pt x="227" y="124"/>
                    </a:lnTo>
                    <a:lnTo>
                      <a:pt x="179" y="135"/>
                    </a:lnTo>
                    <a:lnTo>
                      <a:pt x="123" y="135"/>
                    </a:lnTo>
                    <a:lnTo>
                      <a:pt x="111" y="124"/>
                    </a:lnTo>
                    <a:lnTo>
                      <a:pt x="111" y="92"/>
                    </a:lnTo>
                    <a:lnTo>
                      <a:pt x="91" y="116"/>
                    </a:lnTo>
                    <a:lnTo>
                      <a:pt x="68" y="116"/>
                    </a:lnTo>
                    <a:lnTo>
                      <a:pt x="56" y="104"/>
                    </a:lnTo>
                    <a:lnTo>
                      <a:pt x="44" y="104"/>
                    </a:lnTo>
                    <a:lnTo>
                      <a:pt x="36" y="80"/>
                    </a:lnTo>
                    <a:lnTo>
                      <a:pt x="12" y="56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9" name="Freeform 27">
                <a:extLst>
                  <a:ext uri="{FF2B5EF4-FFF2-40B4-BE49-F238E27FC236}">
                    <a16:creationId xmlns:a16="http://schemas.microsoft.com/office/drawing/2014/main" id="{CDD59F07-DCE1-E673-71D9-F25DF172C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1590"/>
                <a:ext cx="967" cy="921"/>
              </a:xfrm>
              <a:custGeom>
                <a:avLst/>
                <a:gdLst>
                  <a:gd name="T0" fmla="*/ 0 w 473"/>
                  <a:gd name="T1" fmla="*/ 44 h 450"/>
                  <a:gd name="T2" fmla="*/ 12 w 473"/>
                  <a:gd name="T3" fmla="*/ 80 h 450"/>
                  <a:gd name="T4" fmla="*/ 12 w 473"/>
                  <a:gd name="T5" fmla="*/ 104 h 450"/>
                  <a:gd name="T6" fmla="*/ 32 w 473"/>
                  <a:gd name="T7" fmla="*/ 148 h 450"/>
                  <a:gd name="T8" fmla="*/ 44 w 473"/>
                  <a:gd name="T9" fmla="*/ 160 h 450"/>
                  <a:gd name="T10" fmla="*/ 68 w 473"/>
                  <a:gd name="T11" fmla="*/ 160 h 450"/>
                  <a:gd name="T12" fmla="*/ 92 w 473"/>
                  <a:gd name="T13" fmla="*/ 171 h 450"/>
                  <a:gd name="T14" fmla="*/ 92 w 473"/>
                  <a:gd name="T15" fmla="*/ 191 h 450"/>
                  <a:gd name="T16" fmla="*/ 100 w 473"/>
                  <a:gd name="T17" fmla="*/ 203 h 450"/>
                  <a:gd name="T18" fmla="*/ 56 w 473"/>
                  <a:gd name="T19" fmla="*/ 327 h 450"/>
                  <a:gd name="T20" fmla="*/ 56 w 473"/>
                  <a:gd name="T21" fmla="*/ 362 h 450"/>
                  <a:gd name="T22" fmla="*/ 80 w 473"/>
                  <a:gd name="T23" fmla="*/ 394 h 450"/>
                  <a:gd name="T24" fmla="*/ 92 w 473"/>
                  <a:gd name="T25" fmla="*/ 418 h 450"/>
                  <a:gd name="T26" fmla="*/ 100 w 473"/>
                  <a:gd name="T27" fmla="*/ 430 h 450"/>
                  <a:gd name="T28" fmla="*/ 123 w 473"/>
                  <a:gd name="T29" fmla="*/ 442 h 450"/>
                  <a:gd name="T30" fmla="*/ 326 w 473"/>
                  <a:gd name="T31" fmla="*/ 450 h 450"/>
                  <a:gd name="T32" fmla="*/ 350 w 473"/>
                  <a:gd name="T33" fmla="*/ 418 h 450"/>
                  <a:gd name="T34" fmla="*/ 362 w 473"/>
                  <a:gd name="T35" fmla="*/ 394 h 450"/>
                  <a:gd name="T36" fmla="*/ 362 w 473"/>
                  <a:gd name="T37" fmla="*/ 362 h 450"/>
                  <a:gd name="T38" fmla="*/ 370 w 473"/>
                  <a:gd name="T39" fmla="*/ 339 h 450"/>
                  <a:gd name="T40" fmla="*/ 406 w 473"/>
                  <a:gd name="T41" fmla="*/ 307 h 450"/>
                  <a:gd name="T42" fmla="*/ 406 w 473"/>
                  <a:gd name="T43" fmla="*/ 295 h 450"/>
                  <a:gd name="T44" fmla="*/ 394 w 473"/>
                  <a:gd name="T45" fmla="*/ 283 h 450"/>
                  <a:gd name="T46" fmla="*/ 406 w 473"/>
                  <a:gd name="T47" fmla="*/ 271 h 450"/>
                  <a:gd name="T48" fmla="*/ 430 w 473"/>
                  <a:gd name="T49" fmla="*/ 259 h 450"/>
                  <a:gd name="T50" fmla="*/ 450 w 473"/>
                  <a:gd name="T51" fmla="*/ 239 h 450"/>
                  <a:gd name="T52" fmla="*/ 462 w 473"/>
                  <a:gd name="T53" fmla="*/ 203 h 450"/>
                  <a:gd name="T54" fmla="*/ 473 w 473"/>
                  <a:gd name="T55" fmla="*/ 160 h 450"/>
                  <a:gd name="T56" fmla="*/ 473 w 473"/>
                  <a:gd name="T57" fmla="*/ 124 h 450"/>
                  <a:gd name="T58" fmla="*/ 462 w 473"/>
                  <a:gd name="T59" fmla="*/ 112 h 450"/>
                  <a:gd name="T60" fmla="*/ 418 w 473"/>
                  <a:gd name="T61" fmla="*/ 104 h 450"/>
                  <a:gd name="T62" fmla="*/ 406 w 473"/>
                  <a:gd name="T63" fmla="*/ 124 h 450"/>
                  <a:gd name="T64" fmla="*/ 382 w 473"/>
                  <a:gd name="T65" fmla="*/ 148 h 450"/>
                  <a:gd name="T66" fmla="*/ 370 w 473"/>
                  <a:gd name="T67" fmla="*/ 171 h 450"/>
                  <a:gd name="T68" fmla="*/ 362 w 473"/>
                  <a:gd name="T69" fmla="*/ 203 h 450"/>
                  <a:gd name="T70" fmla="*/ 362 w 473"/>
                  <a:gd name="T71" fmla="*/ 171 h 450"/>
                  <a:gd name="T72" fmla="*/ 314 w 473"/>
                  <a:gd name="T73" fmla="*/ 160 h 450"/>
                  <a:gd name="T74" fmla="*/ 294 w 473"/>
                  <a:gd name="T75" fmla="*/ 136 h 450"/>
                  <a:gd name="T76" fmla="*/ 271 w 473"/>
                  <a:gd name="T77" fmla="*/ 136 h 450"/>
                  <a:gd name="T78" fmla="*/ 247 w 473"/>
                  <a:gd name="T79" fmla="*/ 112 h 450"/>
                  <a:gd name="T80" fmla="*/ 235 w 473"/>
                  <a:gd name="T81" fmla="*/ 80 h 450"/>
                  <a:gd name="T82" fmla="*/ 215 w 473"/>
                  <a:gd name="T83" fmla="*/ 44 h 450"/>
                  <a:gd name="T84" fmla="*/ 191 w 473"/>
                  <a:gd name="T85" fmla="*/ 36 h 450"/>
                  <a:gd name="T86" fmla="*/ 179 w 473"/>
                  <a:gd name="T87" fmla="*/ 36 h 450"/>
                  <a:gd name="T88" fmla="*/ 159 w 473"/>
                  <a:gd name="T89" fmla="*/ 24 h 450"/>
                  <a:gd name="T90" fmla="*/ 159 w 473"/>
                  <a:gd name="T91" fmla="*/ 0 h 450"/>
                  <a:gd name="T92" fmla="*/ 123 w 473"/>
                  <a:gd name="T93" fmla="*/ 0 h 450"/>
                  <a:gd name="T94" fmla="*/ 112 w 473"/>
                  <a:gd name="T95" fmla="*/ 12 h 450"/>
                  <a:gd name="T96" fmla="*/ 123 w 473"/>
                  <a:gd name="T97" fmla="*/ 12 h 450"/>
                  <a:gd name="T98" fmla="*/ 112 w 473"/>
                  <a:gd name="T99" fmla="*/ 24 h 450"/>
                  <a:gd name="T100" fmla="*/ 80 w 473"/>
                  <a:gd name="T101" fmla="*/ 24 h 450"/>
                  <a:gd name="T102" fmla="*/ 44 w 473"/>
                  <a:gd name="T103" fmla="*/ 36 h 450"/>
                  <a:gd name="T104" fmla="*/ 12 w 473"/>
                  <a:gd name="T105" fmla="*/ 44 h 450"/>
                  <a:gd name="T106" fmla="*/ 0 w 473"/>
                  <a:gd name="T107" fmla="*/ 4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3" h="450">
                    <a:moveTo>
                      <a:pt x="0" y="44"/>
                    </a:moveTo>
                    <a:lnTo>
                      <a:pt x="12" y="80"/>
                    </a:lnTo>
                    <a:lnTo>
                      <a:pt x="12" y="104"/>
                    </a:lnTo>
                    <a:lnTo>
                      <a:pt x="32" y="148"/>
                    </a:lnTo>
                    <a:lnTo>
                      <a:pt x="44" y="160"/>
                    </a:lnTo>
                    <a:lnTo>
                      <a:pt x="68" y="160"/>
                    </a:lnTo>
                    <a:lnTo>
                      <a:pt x="92" y="171"/>
                    </a:lnTo>
                    <a:lnTo>
                      <a:pt x="92" y="191"/>
                    </a:lnTo>
                    <a:lnTo>
                      <a:pt x="100" y="203"/>
                    </a:lnTo>
                    <a:lnTo>
                      <a:pt x="56" y="327"/>
                    </a:lnTo>
                    <a:lnTo>
                      <a:pt x="56" y="362"/>
                    </a:lnTo>
                    <a:lnTo>
                      <a:pt x="80" y="394"/>
                    </a:lnTo>
                    <a:lnTo>
                      <a:pt x="92" y="418"/>
                    </a:lnTo>
                    <a:lnTo>
                      <a:pt x="100" y="430"/>
                    </a:lnTo>
                    <a:lnTo>
                      <a:pt x="123" y="442"/>
                    </a:lnTo>
                    <a:lnTo>
                      <a:pt x="326" y="450"/>
                    </a:lnTo>
                    <a:lnTo>
                      <a:pt x="350" y="418"/>
                    </a:lnTo>
                    <a:lnTo>
                      <a:pt x="362" y="394"/>
                    </a:lnTo>
                    <a:lnTo>
                      <a:pt x="362" y="362"/>
                    </a:lnTo>
                    <a:lnTo>
                      <a:pt x="370" y="339"/>
                    </a:lnTo>
                    <a:lnTo>
                      <a:pt x="406" y="307"/>
                    </a:lnTo>
                    <a:lnTo>
                      <a:pt x="406" y="295"/>
                    </a:lnTo>
                    <a:lnTo>
                      <a:pt x="394" y="283"/>
                    </a:lnTo>
                    <a:lnTo>
                      <a:pt x="406" y="271"/>
                    </a:lnTo>
                    <a:lnTo>
                      <a:pt x="430" y="259"/>
                    </a:lnTo>
                    <a:lnTo>
                      <a:pt x="450" y="239"/>
                    </a:lnTo>
                    <a:lnTo>
                      <a:pt x="462" y="203"/>
                    </a:lnTo>
                    <a:lnTo>
                      <a:pt x="473" y="160"/>
                    </a:lnTo>
                    <a:lnTo>
                      <a:pt x="473" y="124"/>
                    </a:lnTo>
                    <a:lnTo>
                      <a:pt x="462" y="112"/>
                    </a:lnTo>
                    <a:lnTo>
                      <a:pt x="418" y="104"/>
                    </a:lnTo>
                    <a:lnTo>
                      <a:pt x="406" y="124"/>
                    </a:lnTo>
                    <a:lnTo>
                      <a:pt x="382" y="148"/>
                    </a:lnTo>
                    <a:lnTo>
                      <a:pt x="370" y="171"/>
                    </a:lnTo>
                    <a:lnTo>
                      <a:pt x="362" y="203"/>
                    </a:lnTo>
                    <a:lnTo>
                      <a:pt x="362" y="171"/>
                    </a:lnTo>
                    <a:lnTo>
                      <a:pt x="314" y="160"/>
                    </a:lnTo>
                    <a:lnTo>
                      <a:pt x="294" y="136"/>
                    </a:lnTo>
                    <a:lnTo>
                      <a:pt x="271" y="136"/>
                    </a:lnTo>
                    <a:lnTo>
                      <a:pt x="247" y="112"/>
                    </a:lnTo>
                    <a:lnTo>
                      <a:pt x="235" y="80"/>
                    </a:lnTo>
                    <a:lnTo>
                      <a:pt x="215" y="44"/>
                    </a:lnTo>
                    <a:lnTo>
                      <a:pt x="191" y="36"/>
                    </a:lnTo>
                    <a:lnTo>
                      <a:pt x="179" y="36"/>
                    </a:lnTo>
                    <a:lnTo>
                      <a:pt x="159" y="24"/>
                    </a:lnTo>
                    <a:lnTo>
                      <a:pt x="159" y="0"/>
                    </a:lnTo>
                    <a:lnTo>
                      <a:pt x="123" y="0"/>
                    </a:lnTo>
                    <a:lnTo>
                      <a:pt x="112" y="12"/>
                    </a:lnTo>
                    <a:lnTo>
                      <a:pt x="123" y="12"/>
                    </a:lnTo>
                    <a:lnTo>
                      <a:pt x="112" y="24"/>
                    </a:lnTo>
                    <a:lnTo>
                      <a:pt x="80" y="24"/>
                    </a:lnTo>
                    <a:lnTo>
                      <a:pt x="44" y="36"/>
                    </a:lnTo>
                    <a:lnTo>
                      <a:pt x="12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0" name="Freeform 28">
                <a:extLst>
                  <a:ext uri="{FF2B5EF4-FFF2-40B4-BE49-F238E27FC236}">
                    <a16:creationId xmlns:a16="http://schemas.microsoft.com/office/drawing/2014/main" id="{5828F754-EF1A-7F16-D214-CF7F26678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" y="1478"/>
                <a:ext cx="366" cy="391"/>
              </a:xfrm>
              <a:custGeom>
                <a:avLst/>
                <a:gdLst>
                  <a:gd name="T0" fmla="*/ 135 w 179"/>
                  <a:gd name="T1" fmla="*/ 191 h 191"/>
                  <a:gd name="T2" fmla="*/ 112 w 179"/>
                  <a:gd name="T3" fmla="*/ 191 h 191"/>
                  <a:gd name="T4" fmla="*/ 88 w 179"/>
                  <a:gd name="T5" fmla="*/ 167 h 191"/>
                  <a:gd name="T6" fmla="*/ 76 w 179"/>
                  <a:gd name="T7" fmla="*/ 135 h 191"/>
                  <a:gd name="T8" fmla="*/ 56 w 179"/>
                  <a:gd name="T9" fmla="*/ 99 h 191"/>
                  <a:gd name="T10" fmla="*/ 32 w 179"/>
                  <a:gd name="T11" fmla="*/ 91 h 191"/>
                  <a:gd name="T12" fmla="*/ 20 w 179"/>
                  <a:gd name="T13" fmla="*/ 91 h 191"/>
                  <a:gd name="T14" fmla="*/ 0 w 179"/>
                  <a:gd name="T15" fmla="*/ 79 h 191"/>
                  <a:gd name="T16" fmla="*/ 0 w 179"/>
                  <a:gd name="T17" fmla="*/ 55 h 191"/>
                  <a:gd name="T18" fmla="*/ 32 w 179"/>
                  <a:gd name="T19" fmla="*/ 67 h 191"/>
                  <a:gd name="T20" fmla="*/ 68 w 179"/>
                  <a:gd name="T21" fmla="*/ 67 h 191"/>
                  <a:gd name="T22" fmla="*/ 100 w 179"/>
                  <a:gd name="T23" fmla="*/ 43 h 191"/>
                  <a:gd name="T24" fmla="*/ 124 w 179"/>
                  <a:gd name="T25" fmla="*/ 12 h 191"/>
                  <a:gd name="T26" fmla="*/ 135 w 179"/>
                  <a:gd name="T27" fmla="*/ 0 h 191"/>
                  <a:gd name="T28" fmla="*/ 143 w 179"/>
                  <a:gd name="T29" fmla="*/ 0 h 191"/>
                  <a:gd name="T30" fmla="*/ 143 w 179"/>
                  <a:gd name="T31" fmla="*/ 32 h 191"/>
                  <a:gd name="T32" fmla="*/ 155 w 179"/>
                  <a:gd name="T33" fmla="*/ 67 h 191"/>
                  <a:gd name="T34" fmla="*/ 167 w 179"/>
                  <a:gd name="T35" fmla="*/ 91 h 191"/>
                  <a:gd name="T36" fmla="*/ 179 w 179"/>
                  <a:gd name="T37" fmla="*/ 99 h 191"/>
                  <a:gd name="T38" fmla="*/ 179 w 179"/>
                  <a:gd name="T39" fmla="*/ 111 h 191"/>
                  <a:gd name="T40" fmla="*/ 167 w 179"/>
                  <a:gd name="T41" fmla="*/ 123 h 191"/>
                  <a:gd name="T42" fmla="*/ 143 w 179"/>
                  <a:gd name="T43" fmla="*/ 147 h 191"/>
                  <a:gd name="T44" fmla="*/ 135 w 179"/>
                  <a:gd name="T45" fmla="*/ 179 h 191"/>
                  <a:gd name="T46" fmla="*/ 135 w 179"/>
                  <a:gd name="T47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9" h="191">
                    <a:moveTo>
                      <a:pt x="135" y="191"/>
                    </a:moveTo>
                    <a:lnTo>
                      <a:pt x="112" y="191"/>
                    </a:lnTo>
                    <a:lnTo>
                      <a:pt x="88" y="167"/>
                    </a:lnTo>
                    <a:lnTo>
                      <a:pt x="76" y="135"/>
                    </a:lnTo>
                    <a:lnTo>
                      <a:pt x="56" y="99"/>
                    </a:lnTo>
                    <a:lnTo>
                      <a:pt x="32" y="91"/>
                    </a:lnTo>
                    <a:lnTo>
                      <a:pt x="20" y="91"/>
                    </a:lnTo>
                    <a:lnTo>
                      <a:pt x="0" y="79"/>
                    </a:lnTo>
                    <a:lnTo>
                      <a:pt x="0" y="55"/>
                    </a:lnTo>
                    <a:lnTo>
                      <a:pt x="32" y="67"/>
                    </a:lnTo>
                    <a:lnTo>
                      <a:pt x="68" y="67"/>
                    </a:lnTo>
                    <a:lnTo>
                      <a:pt x="100" y="43"/>
                    </a:lnTo>
                    <a:lnTo>
                      <a:pt x="124" y="12"/>
                    </a:lnTo>
                    <a:lnTo>
                      <a:pt x="135" y="0"/>
                    </a:lnTo>
                    <a:lnTo>
                      <a:pt x="143" y="0"/>
                    </a:lnTo>
                    <a:lnTo>
                      <a:pt x="143" y="32"/>
                    </a:lnTo>
                    <a:lnTo>
                      <a:pt x="155" y="67"/>
                    </a:lnTo>
                    <a:lnTo>
                      <a:pt x="167" y="91"/>
                    </a:lnTo>
                    <a:lnTo>
                      <a:pt x="179" y="99"/>
                    </a:lnTo>
                    <a:lnTo>
                      <a:pt x="179" y="111"/>
                    </a:lnTo>
                    <a:lnTo>
                      <a:pt x="167" y="123"/>
                    </a:lnTo>
                    <a:lnTo>
                      <a:pt x="143" y="147"/>
                    </a:lnTo>
                    <a:lnTo>
                      <a:pt x="135" y="179"/>
                    </a:lnTo>
                    <a:lnTo>
                      <a:pt x="135" y="19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1" name="Freeform 29">
                <a:extLst>
                  <a:ext uri="{FF2B5EF4-FFF2-40B4-BE49-F238E27FC236}">
                    <a16:creationId xmlns:a16="http://schemas.microsoft.com/office/drawing/2014/main" id="{EAF7F64A-4BF5-33A4-DC70-2B0CADE70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8" y="1388"/>
                <a:ext cx="415" cy="505"/>
              </a:xfrm>
              <a:custGeom>
                <a:avLst/>
                <a:gdLst>
                  <a:gd name="T0" fmla="*/ 203 w 203"/>
                  <a:gd name="T1" fmla="*/ 203 h 247"/>
                  <a:gd name="T2" fmla="*/ 167 w 203"/>
                  <a:gd name="T3" fmla="*/ 203 h 247"/>
                  <a:gd name="T4" fmla="*/ 155 w 203"/>
                  <a:gd name="T5" fmla="*/ 211 h 247"/>
                  <a:gd name="T6" fmla="*/ 155 w 203"/>
                  <a:gd name="T7" fmla="*/ 223 h 247"/>
                  <a:gd name="T8" fmla="*/ 143 w 203"/>
                  <a:gd name="T9" fmla="*/ 235 h 247"/>
                  <a:gd name="T10" fmla="*/ 135 w 203"/>
                  <a:gd name="T11" fmla="*/ 235 h 247"/>
                  <a:gd name="T12" fmla="*/ 124 w 203"/>
                  <a:gd name="T13" fmla="*/ 223 h 247"/>
                  <a:gd name="T14" fmla="*/ 112 w 203"/>
                  <a:gd name="T15" fmla="*/ 223 h 247"/>
                  <a:gd name="T16" fmla="*/ 100 w 203"/>
                  <a:gd name="T17" fmla="*/ 247 h 247"/>
                  <a:gd name="T18" fmla="*/ 76 w 203"/>
                  <a:gd name="T19" fmla="*/ 235 h 247"/>
                  <a:gd name="T20" fmla="*/ 68 w 203"/>
                  <a:gd name="T21" fmla="*/ 223 h 247"/>
                  <a:gd name="T22" fmla="*/ 76 w 203"/>
                  <a:gd name="T23" fmla="*/ 211 h 247"/>
                  <a:gd name="T24" fmla="*/ 76 w 203"/>
                  <a:gd name="T25" fmla="*/ 179 h 247"/>
                  <a:gd name="T26" fmla="*/ 68 w 203"/>
                  <a:gd name="T27" fmla="*/ 155 h 247"/>
                  <a:gd name="T28" fmla="*/ 68 w 203"/>
                  <a:gd name="T29" fmla="*/ 135 h 247"/>
                  <a:gd name="T30" fmla="*/ 56 w 203"/>
                  <a:gd name="T31" fmla="*/ 123 h 247"/>
                  <a:gd name="T32" fmla="*/ 32 w 203"/>
                  <a:gd name="T33" fmla="*/ 111 h 247"/>
                  <a:gd name="T34" fmla="*/ 20 w 203"/>
                  <a:gd name="T35" fmla="*/ 87 h 247"/>
                  <a:gd name="T36" fmla="*/ 20 w 203"/>
                  <a:gd name="T37" fmla="*/ 68 h 247"/>
                  <a:gd name="T38" fmla="*/ 0 w 203"/>
                  <a:gd name="T39" fmla="*/ 56 h 247"/>
                  <a:gd name="T40" fmla="*/ 8 w 203"/>
                  <a:gd name="T41" fmla="*/ 44 h 247"/>
                  <a:gd name="T42" fmla="*/ 56 w 203"/>
                  <a:gd name="T43" fmla="*/ 56 h 247"/>
                  <a:gd name="T44" fmla="*/ 68 w 203"/>
                  <a:gd name="T45" fmla="*/ 56 h 247"/>
                  <a:gd name="T46" fmla="*/ 76 w 203"/>
                  <a:gd name="T47" fmla="*/ 68 h 247"/>
                  <a:gd name="T48" fmla="*/ 88 w 203"/>
                  <a:gd name="T49" fmla="*/ 44 h 247"/>
                  <a:gd name="T50" fmla="*/ 135 w 203"/>
                  <a:gd name="T51" fmla="*/ 20 h 247"/>
                  <a:gd name="T52" fmla="*/ 135 w 203"/>
                  <a:gd name="T53" fmla="*/ 0 h 247"/>
                  <a:gd name="T54" fmla="*/ 155 w 203"/>
                  <a:gd name="T55" fmla="*/ 8 h 247"/>
                  <a:gd name="T56" fmla="*/ 155 w 203"/>
                  <a:gd name="T57" fmla="*/ 32 h 247"/>
                  <a:gd name="T58" fmla="*/ 167 w 203"/>
                  <a:gd name="T59" fmla="*/ 32 h 247"/>
                  <a:gd name="T60" fmla="*/ 179 w 203"/>
                  <a:gd name="T61" fmla="*/ 56 h 247"/>
                  <a:gd name="T62" fmla="*/ 167 w 203"/>
                  <a:gd name="T63" fmla="*/ 87 h 247"/>
                  <a:gd name="T64" fmla="*/ 179 w 203"/>
                  <a:gd name="T65" fmla="*/ 135 h 247"/>
                  <a:gd name="T66" fmla="*/ 191 w 203"/>
                  <a:gd name="T67" fmla="*/ 143 h 247"/>
                  <a:gd name="T68" fmla="*/ 203 w 203"/>
                  <a:gd name="T69" fmla="*/ 179 h 247"/>
                  <a:gd name="T70" fmla="*/ 203 w 203"/>
                  <a:gd name="T71" fmla="*/ 20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3" h="247">
                    <a:moveTo>
                      <a:pt x="203" y="203"/>
                    </a:moveTo>
                    <a:lnTo>
                      <a:pt x="167" y="203"/>
                    </a:lnTo>
                    <a:lnTo>
                      <a:pt x="155" y="211"/>
                    </a:lnTo>
                    <a:lnTo>
                      <a:pt x="155" y="223"/>
                    </a:lnTo>
                    <a:lnTo>
                      <a:pt x="143" y="235"/>
                    </a:lnTo>
                    <a:lnTo>
                      <a:pt x="135" y="235"/>
                    </a:lnTo>
                    <a:lnTo>
                      <a:pt x="124" y="223"/>
                    </a:lnTo>
                    <a:lnTo>
                      <a:pt x="112" y="223"/>
                    </a:lnTo>
                    <a:lnTo>
                      <a:pt x="100" y="247"/>
                    </a:lnTo>
                    <a:lnTo>
                      <a:pt x="76" y="235"/>
                    </a:lnTo>
                    <a:lnTo>
                      <a:pt x="68" y="223"/>
                    </a:lnTo>
                    <a:lnTo>
                      <a:pt x="76" y="211"/>
                    </a:lnTo>
                    <a:lnTo>
                      <a:pt x="76" y="179"/>
                    </a:lnTo>
                    <a:lnTo>
                      <a:pt x="68" y="155"/>
                    </a:lnTo>
                    <a:lnTo>
                      <a:pt x="68" y="135"/>
                    </a:lnTo>
                    <a:lnTo>
                      <a:pt x="56" y="123"/>
                    </a:lnTo>
                    <a:lnTo>
                      <a:pt x="32" y="111"/>
                    </a:lnTo>
                    <a:lnTo>
                      <a:pt x="20" y="87"/>
                    </a:lnTo>
                    <a:lnTo>
                      <a:pt x="20" y="68"/>
                    </a:lnTo>
                    <a:lnTo>
                      <a:pt x="0" y="56"/>
                    </a:lnTo>
                    <a:lnTo>
                      <a:pt x="8" y="44"/>
                    </a:lnTo>
                    <a:lnTo>
                      <a:pt x="56" y="56"/>
                    </a:lnTo>
                    <a:lnTo>
                      <a:pt x="68" y="56"/>
                    </a:lnTo>
                    <a:lnTo>
                      <a:pt x="76" y="68"/>
                    </a:lnTo>
                    <a:lnTo>
                      <a:pt x="88" y="44"/>
                    </a:lnTo>
                    <a:lnTo>
                      <a:pt x="135" y="20"/>
                    </a:lnTo>
                    <a:lnTo>
                      <a:pt x="135" y="0"/>
                    </a:lnTo>
                    <a:lnTo>
                      <a:pt x="155" y="8"/>
                    </a:lnTo>
                    <a:lnTo>
                      <a:pt x="155" y="32"/>
                    </a:lnTo>
                    <a:lnTo>
                      <a:pt x="167" y="32"/>
                    </a:lnTo>
                    <a:lnTo>
                      <a:pt x="179" y="56"/>
                    </a:lnTo>
                    <a:lnTo>
                      <a:pt x="167" y="87"/>
                    </a:lnTo>
                    <a:lnTo>
                      <a:pt x="179" y="135"/>
                    </a:lnTo>
                    <a:lnTo>
                      <a:pt x="191" y="143"/>
                    </a:lnTo>
                    <a:lnTo>
                      <a:pt x="203" y="179"/>
                    </a:lnTo>
                    <a:lnTo>
                      <a:pt x="203" y="203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2" name="Freeform 30">
                <a:extLst>
                  <a:ext uri="{FF2B5EF4-FFF2-40B4-BE49-F238E27FC236}">
                    <a16:creationId xmlns:a16="http://schemas.microsoft.com/office/drawing/2014/main" id="{D482879D-5D30-EAE5-21F3-BACBDDE77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" y="1640"/>
                <a:ext cx="1221" cy="945"/>
              </a:xfrm>
              <a:custGeom>
                <a:avLst/>
                <a:gdLst>
                  <a:gd name="T0" fmla="*/ 374 w 597"/>
                  <a:gd name="T1" fmla="*/ 12 h 462"/>
                  <a:gd name="T2" fmla="*/ 382 w 597"/>
                  <a:gd name="T3" fmla="*/ 56 h 462"/>
                  <a:gd name="T4" fmla="*/ 374 w 597"/>
                  <a:gd name="T5" fmla="*/ 100 h 462"/>
                  <a:gd name="T6" fmla="*/ 406 w 597"/>
                  <a:gd name="T7" fmla="*/ 124 h 462"/>
                  <a:gd name="T8" fmla="*/ 430 w 597"/>
                  <a:gd name="T9" fmla="*/ 100 h 462"/>
                  <a:gd name="T10" fmla="*/ 449 w 597"/>
                  <a:gd name="T11" fmla="*/ 112 h 462"/>
                  <a:gd name="T12" fmla="*/ 461 w 597"/>
                  <a:gd name="T13" fmla="*/ 88 h 462"/>
                  <a:gd name="T14" fmla="*/ 509 w 597"/>
                  <a:gd name="T15" fmla="*/ 80 h 462"/>
                  <a:gd name="T16" fmla="*/ 541 w 597"/>
                  <a:gd name="T17" fmla="*/ 136 h 462"/>
                  <a:gd name="T18" fmla="*/ 589 w 597"/>
                  <a:gd name="T19" fmla="*/ 147 h 462"/>
                  <a:gd name="T20" fmla="*/ 597 w 597"/>
                  <a:gd name="T21" fmla="*/ 179 h 462"/>
                  <a:gd name="T22" fmla="*/ 553 w 597"/>
                  <a:gd name="T23" fmla="*/ 358 h 462"/>
                  <a:gd name="T24" fmla="*/ 541 w 597"/>
                  <a:gd name="T25" fmla="*/ 406 h 462"/>
                  <a:gd name="T26" fmla="*/ 430 w 597"/>
                  <a:gd name="T27" fmla="*/ 406 h 462"/>
                  <a:gd name="T28" fmla="*/ 406 w 597"/>
                  <a:gd name="T29" fmla="*/ 418 h 462"/>
                  <a:gd name="T30" fmla="*/ 394 w 597"/>
                  <a:gd name="T31" fmla="*/ 382 h 462"/>
                  <a:gd name="T32" fmla="*/ 362 w 597"/>
                  <a:gd name="T33" fmla="*/ 370 h 462"/>
                  <a:gd name="T34" fmla="*/ 338 w 597"/>
                  <a:gd name="T35" fmla="*/ 394 h 462"/>
                  <a:gd name="T36" fmla="*/ 306 w 597"/>
                  <a:gd name="T37" fmla="*/ 418 h 462"/>
                  <a:gd name="T38" fmla="*/ 270 w 597"/>
                  <a:gd name="T39" fmla="*/ 438 h 462"/>
                  <a:gd name="T40" fmla="*/ 203 w 597"/>
                  <a:gd name="T41" fmla="*/ 450 h 462"/>
                  <a:gd name="T42" fmla="*/ 123 w 597"/>
                  <a:gd name="T43" fmla="*/ 406 h 462"/>
                  <a:gd name="T44" fmla="*/ 56 w 597"/>
                  <a:gd name="T45" fmla="*/ 394 h 462"/>
                  <a:gd name="T46" fmla="*/ 0 w 597"/>
                  <a:gd name="T47" fmla="*/ 370 h 462"/>
                  <a:gd name="T48" fmla="*/ 24 w 597"/>
                  <a:gd name="T49" fmla="*/ 338 h 462"/>
                  <a:gd name="T50" fmla="*/ 36 w 597"/>
                  <a:gd name="T51" fmla="*/ 303 h 462"/>
                  <a:gd name="T52" fmla="*/ 111 w 597"/>
                  <a:gd name="T53" fmla="*/ 259 h 462"/>
                  <a:gd name="T54" fmla="*/ 135 w 597"/>
                  <a:gd name="T55" fmla="*/ 215 h 462"/>
                  <a:gd name="T56" fmla="*/ 123 w 597"/>
                  <a:gd name="T57" fmla="*/ 124 h 462"/>
                  <a:gd name="T58" fmla="*/ 123 w 597"/>
                  <a:gd name="T59" fmla="*/ 68 h 462"/>
                  <a:gd name="T60" fmla="*/ 147 w 597"/>
                  <a:gd name="T61" fmla="*/ 56 h 462"/>
                  <a:gd name="T62" fmla="*/ 123 w 597"/>
                  <a:gd name="T63" fmla="*/ 32 h 462"/>
                  <a:gd name="T64" fmla="*/ 215 w 597"/>
                  <a:gd name="T65" fmla="*/ 20 h 462"/>
                  <a:gd name="T66" fmla="*/ 239 w 597"/>
                  <a:gd name="T67" fmla="*/ 56 h 462"/>
                  <a:gd name="T68" fmla="*/ 306 w 597"/>
                  <a:gd name="T69" fmla="*/ 56 h 462"/>
                  <a:gd name="T70" fmla="*/ 362 w 597"/>
                  <a:gd name="T71" fmla="*/ 12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97" h="462">
                    <a:moveTo>
                      <a:pt x="362" y="0"/>
                    </a:moveTo>
                    <a:lnTo>
                      <a:pt x="374" y="12"/>
                    </a:lnTo>
                    <a:lnTo>
                      <a:pt x="374" y="32"/>
                    </a:lnTo>
                    <a:lnTo>
                      <a:pt x="382" y="56"/>
                    </a:lnTo>
                    <a:lnTo>
                      <a:pt x="382" y="88"/>
                    </a:lnTo>
                    <a:lnTo>
                      <a:pt x="374" y="100"/>
                    </a:lnTo>
                    <a:lnTo>
                      <a:pt x="382" y="112"/>
                    </a:lnTo>
                    <a:lnTo>
                      <a:pt x="406" y="124"/>
                    </a:lnTo>
                    <a:lnTo>
                      <a:pt x="418" y="100"/>
                    </a:lnTo>
                    <a:lnTo>
                      <a:pt x="430" y="100"/>
                    </a:lnTo>
                    <a:lnTo>
                      <a:pt x="441" y="112"/>
                    </a:lnTo>
                    <a:lnTo>
                      <a:pt x="449" y="112"/>
                    </a:lnTo>
                    <a:lnTo>
                      <a:pt x="461" y="100"/>
                    </a:lnTo>
                    <a:lnTo>
                      <a:pt x="461" y="88"/>
                    </a:lnTo>
                    <a:lnTo>
                      <a:pt x="473" y="80"/>
                    </a:lnTo>
                    <a:lnTo>
                      <a:pt x="509" y="80"/>
                    </a:lnTo>
                    <a:lnTo>
                      <a:pt x="529" y="124"/>
                    </a:lnTo>
                    <a:lnTo>
                      <a:pt x="541" y="136"/>
                    </a:lnTo>
                    <a:lnTo>
                      <a:pt x="565" y="136"/>
                    </a:lnTo>
                    <a:lnTo>
                      <a:pt x="589" y="147"/>
                    </a:lnTo>
                    <a:lnTo>
                      <a:pt x="589" y="167"/>
                    </a:lnTo>
                    <a:lnTo>
                      <a:pt x="597" y="179"/>
                    </a:lnTo>
                    <a:lnTo>
                      <a:pt x="553" y="303"/>
                    </a:lnTo>
                    <a:lnTo>
                      <a:pt x="553" y="358"/>
                    </a:lnTo>
                    <a:lnTo>
                      <a:pt x="541" y="382"/>
                    </a:lnTo>
                    <a:lnTo>
                      <a:pt x="541" y="406"/>
                    </a:lnTo>
                    <a:lnTo>
                      <a:pt x="449" y="406"/>
                    </a:lnTo>
                    <a:lnTo>
                      <a:pt x="430" y="406"/>
                    </a:lnTo>
                    <a:lnTo>
                      <a:pt x="418" y="418"/>
                    </a:lnTo>
                    <a:lnTo>
                      <a:pt x="406" y="418"/>
                    </a:lnTo>
                    <a:lnTo>
                      <a:pt x="406" y="394"/>
                    </a:lnTo>
                    <a:lnTo>
                      <a:pt x="394" y="382"/>
                    </a:lnTo>
                    <a:lnTo>
                      <a:pt x="382" y="382"/>
                    </a:lnTo>
                    <a:lnTo>
                      <a:pt x="362" y="370"/>
                    </a:lnTo>
                    <a:lnTo>
                      <a:pt x="338" y="382"/>
                    </a:lnTo>
                    <a:lnTo>
                      <a:pt x="338" y="394"/>
                    </a:lnTo>
                    <a:lnTo>
                      <a:pt x="326" y="406"/>
                    </a:lnTo>
                    <a:lnTo>
                      <a:pt x="306" y="418"/>
                    </a:lnTo>
                    <a:lnTo>
                      <a:pt x="306" y="426"/>
                    </a:lnTo>
                    <a:lnTo>
                      <a:pt x="270" y="438"/>
                    </a:lnTo>
                    <a:lnTo>
                      <a:pt x="247" y="462"/>
                    </a:lnTo>
                    <a:lnTo>
                      <a:pt x="203" y="450"/>
                    </a:lnTo>
                    <a:lnTo>
                      <a:pt x="171" y="426"/>
                    </a:lnTo>
                    <a:lnTo>
                      <a:pt x="123" y="406"/>
                    </a:lnTo>
                    <a:lnTo>
                      <a:pt x="91" y="394"/>
                    </a:lnTo>
                    <a:lnTo>
                      <a:pt x="56" y="394"/>
                    </a:lnTo>
                    <a:lnTo>
                      <a:pt x="24" y="382"/>
                    </a:lnTo>
                    <a:lnTo>
                      <a:pt x="0" y="370"/>
                    </a:lnTo>
                    <a:lnTo>
                      <a:pt x="12" y="350"/>
                    </a:lnTo>
                    <a:lnTo>
                      <a:pt x="24" y="338"/>
                    </a:lnTo>
                    <a:lnTo>
                      <a:pt x="24" y="326"/>
                    </a:lnTo>
                    <a:lnTo>
                      <a:pt x="36" y="303"/>
                    </a:lnTo>
                    <a:lnTo>
                      <a:pt x="56" y="283"/>
                    </a:lnTo>
                    <a:lnTo>
                      <a:pt x="111" y="259"/>
                    </a:lnTo>
                    <a:lnTo>
                      <a:pt x="123" y="259"/>
                    </a:lnTo>
                    <a:lnTo>
                      <a:pt x="135" y="215"/>
                    </a:lnTo>
                    <a:lnTo>
                      <a:pt x="147" y="147"/>
                    </a:lnTo>
                    <a:lnTo>
                      <a:pt x="123" y="124"/>
                    </a:lnTo>
                    <a:lnTo>
                      <a:pt x="111" y="80"/>
                    </a:lnTo>
                    <a:lnTo>
                      <a:pt x="123" y="68"/>
                    </a:lnTo>
                    <a:lnTo>
                      <a:pt x="147" y="68"/>
                    </a:lnTo>
                    <a:lnTo>
                      <a:pt x="147" y="56"/>
                    </a:lnTo>
                    <a:lnTo>
                      <a:pt x="123" y="44"/>
                    </a:lnTo>
                    <a:lnTo>
                      <a:pt x="123" y="32"/>
                    </a:lnTo>
                    <a:lnTo>
                      <a:pt x="179" y="20"/>
                    </a:lnTo>
                    <a:lnTo>
                      <a:pt x="215" y="20"/>
                    </a:lnTo>
                    <a:lnTo>
                      <a:pt x="227" y="32"/>
                    </a:lnTo>
                    <a:lnTo>
                      <a:pt x="239" y="56"/>
                    </a:lnTo>
                    <a:lnTo>
                      <a:pt x="259" y="68"/>
                    </a:lnTo>
                    <a:lnTo>
                      <a:pt x="306" y="56"/>
                    </a:lnTo>
                    <a:lnTo>
                      <a:pt x="326" y="32"/>
                    </a:lnTo>
                    <a:lnTo>
                      <a:pt x="362" y="12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63" name="Freeform 31">
                <a:extLst>
                  <a:ext uri="{FF2B5EF4-FFF2-40B4-BE49-F238E27FC236}">
                    <a16:creationId xmlns:a16="http://schemas.microsoft.com/office/drawing/2014/main" id="{6AFB2378-C87A-9B60-EB76-BA7CCFF76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7" y="1770"/>
                <a:ext cx="204" cy="140"/>
              </a:xfrm>
              <a:custGeom>
                <a:avLst/>
                <a:gdLst>
                  <a:gd name="T0" fmla="*/ 100 w 100"/>
                  <a:gd name="T1" fmla="*/ 12 h 68"/>
                  <a:gd name="T2" fmla="*/ 92 w 100"/>
                  <a:gd name="T3" fmla="*/ 36 h 68"/>
                  <a:gd name="T4" fmla="*/ 68 w 100"/>
                  <a:gd name="T5" fmla="*/ 56 h 68"/>
                  <a:gd name="T6" fmla="*/ 44 w 100"/>
                  <a:gd name="T7" fmla="*/ 68 h 68"/>
                  <a:gd name="T8" fmla="*/ 24 w 100"/>
                  <a:gd name="T9" fmla="*/ 56 h 68"/>
                  <a:gd name="T10" fmla="*/ 0 w 100"/>
                  <a:gd name="T11" fmla="*/ 48 h 68"/>
                  <a:gd name="T12" fmla="*/ 12 w 100"/>
                  <a:gd name="T13" fmla="*/ 12 h 68"/>
                  <a:gd name="T14" fmla="*/ 32 w 100"/>
                  <a:gd name="T15" fmla="*/ 0 h 68"/>
                  <a:gd name="T16" fmla="*/ 44 w 100"/>
                  <a:gd name="T17" fmla="*/ 0 h 68"/>
                  <a:gd name="T18" fmla="*/ 68 w 100"/>
                  <a:gd name="T19" fmla="*/ 12 h 68"/>
                  <a:gd name="T20" fmla="*/ 92 w 100"/>
                  <a:gd name="T21" fmla="*/ 0 h 68"/>
                  <a:gd name="T22" fmla="*/ 100 w 100"/>
                  <a:gd name="T2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0" h="68">
                    <a:moveTo>
                      <a:pt x="100" y="12"/>
                    </a:moveTo>
                    <a:lnTo>
                      <a:pt x="92" y="36"/>
                    </a:lnTo>
                    <a:lnTo>
                      <a:pt x="68" y="56"/>
                    </a:lnTo>
                    <a:lnTo>
                      <a:pt x="44" y="68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2" y="12"/>
                    </a:lnTo>
                    <a:lnTo>
                      <a:pt x="32" y="0"/>
                    </a:lnTo>
                    <a:lnTo>
                      <a:pt x="44" y="0"/>
                    </a:lnTo>
                    <a:lnTo>
                      <a:pt x="68" y="12"/>
                    </a:lnTo>
                    <a:lnTo>
                      <a:pt x="92" y="0"/>
                    </a:lnTo>
                    <a:lnTo>
                      <a:pt x="100" y="12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  <p:sp>
            <p:nvSpPr>
              <p:cNvPr id="512" name="Freeform 32">
                <a:extLst>
                  <a:ext uri="{FF2B5EF4-FFF2-40B4-BE49-F238E27FC236}">
                    <a16:creationId xmlns:a16="http://schemas.microsoft.com/office/drawing/2014/main" id="{6445B560-53CB-538D-5781-87EF746A9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1730"/>
                <a:ext cx="65" cy="16"/>
              </a:xfrm>
              <a:custGeom>
                <a:avLst/>
                <a:gdLst>
                  <a:gd name="T0" fmla="*/ 0 w 32"/>
                  <a:gd name="T1" fmla="*/ 8 h 8"/>
                  <a:gd name="T2" fmla="*/ 8 w 32"/>
                  <a:gd name="T3" fmla="*/ 0 h 8"/>
                  <a:gd name="T4" fmla="*/ 20 w 32"/>
                  <a:gd name="T5" fmla="*/ 0 h 8"/>
                  <a:gd name="T6" fmla="*/ 32 w 32"/>
                  <a:gd name="T7" fmla="*/ 8 h 8"/>
                  <a:gd name="T8" fmla="*/ 0 w 32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8">
                    <a:moveTo>
                      <a:pt x="0" y="8"/>
                    </a:moveTo>
                    <a:lnTo>
                      <a:pt x="8" y="0"/>
                    </a:lnTo>
                    <a:lnTo>
                      <a:pt x="20" y="0"/>
                    </a:lnTo>
                    <a:lnTo>
                      <a:pt x="32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pt-BR"/>
              </a:p>
            </p:txBody>
          </p:sp>
        </p:grpSp>
        <p:pic>
          <p:nvPicPr>
            <p:cNvPr id="4" name="Picture 33">
              <a:extLst>
                <a:ext uri="{FF2B5EF4-FFF2-40B4-BE49-F238E27FC236}">
                  <a16:creationId xmlns:a16="http://schemas.microsoft.com/office/drawing/2014/main" id="{59AD00C1-F727-7C2A-7531-B40543E9007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2660"/>
              <a:ext cx="84" cy="4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3" name="Rectangle 512">
            <a:extLst>
              <a:ext uri="{FF2B5EF4-FFF2-40B4-BE49-F238E27FC236}">
                <a16:creationId xmlns:a16="http://schemas.microsoft.com/office/drawing/2014/main" id="{63E25909-0B02-76FD-F4EA-AAF02D70B187}"/>
              </a:ext>
            </a:extLst>
          </p:cNvPr>
          <p:cNvSpPr/>
          <p:nvPr/>
        </p:nvSpPr>
        <p:spPr>
          <a:xfrm>
            <a:off x="6537436" y="3237186"/>
            <a:ext cx="2396358" cy="16501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>
                <a:solidFill>
                  <a:schemeClr val="tx1"/>
                </a:solidFill>
              </a:rPr>
              <a:t>Inserir esses dados no mapa. Deixar a capilaridade mais visual</a:t>
            </a:r>
          </a:p>
          <a:p>
            <a:pPr algn="ctr"/>
            <a:endParaRPr lang="pt-BR" sz="1000" dirty="0">
              <a:solidFill>
                <a:schemeClr val="tx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000" b="1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07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estados com acordos de cooperação assinados </a:t>
            </a:r>
            <a:r>
              <a:rPr lang="pt-BR" sz="1000" b="1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– 02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consórcios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AL, AM, BA, GO, MS, PE, 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ABC, CONDEMAT</a:t>
            </a:r>
          </a:p>
          <a:p>
            <a:pPr algn="ctr"/>
            <a:endParaRPr lang="pt-BR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3491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2F63E9C5-54D1-4B98-BCC7-6F0271A12C6A}"/>
              </a:ext>
            </a:extLst>
          </p:cNvPr>
          <p:cNvSpPr/>
          <p:nvPr/>
        </p:nvSpPr>
        <p:spPr>
          <a:xfrm>
            <a:off x="5377125" y="1070774"/>
            <a:ext cx="2394070" cy="3472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Google Shape;560;p51"/>
          <p:cNvSpPr txBox="1">
            <a:spLocks noGrp="1"/>
          </p:cNvSpPr>
          <p:nvPr>
            <p:ph type="title" idx="4294967295"/>
          </p:nvPr>
        </p:nvSpPr>
        <p:spPr>
          <a:xfrm>
            <a:off x="0" y="258763"/>
            <a:ext cx="6484938" cy="542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Nosso impacto entre as mulheres</a:t>
            </a:r>
            <a:endParaRPr dirty="0"/>
          </a:p>
        </p:txBody>
      </p:sp>
      <p:sp>
        <p:nvSpPr>
          <p:cNvPr id="564" name="Google Shape;564;p51"/>
          <p:cNvSpPr txBox="1"/>
          <p:nvPr/>
        </p:nvSpPr>
        <p:spPr>
          <a:xfrm>
            <a:off x="5764532" y="195699"/>
            <a:ext cx="950772" cy="628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rPr>
              <a:t>2020 a 2022</a:t>
            </a:r>
            <a:endParaRPr sz="1900" dirty="0">
              <a:solidFill>
                <a:schemeClr val="dk1"/>
              </a:solidFill>
              <a:latin typeface="Palanquin SemiBold"/>
              <a:ea typeface="Palanquin SemiBold"/>
              <a:cs typeface="Palanquin SemiBold"/>
              <a:sym typeface="Palanquin SemiBold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5042708-AF0F-4F53-A7C1-829A4D9C181D}"/>
              </a:ext>
            </a:extLst>
          </p:cNvPr>
          <p:cNvSpPr txBox="1"/>
          <p:nvPr/>
        </p:nvSpPr>
        <p:spPr>
          <a:xfrm>
            <a:off x="3367249" y="4330283"/>
            <a:ext cx="41220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650</a:t>
            </a:r>
            <a:r>
              <a:rPr lang="pt-BR" dirty="0"/>
              <a:t>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beneficiárias e dependentes receberam auxílio alimentação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8A81432-F8ED-46BB-8528-5F1D0A7A1CB4}"/>
              </a:ext>
            </a:extLst>
          </p:cNvPr>
          <p:cNvSpPr txBox="1"/>
          <p:nvPr/>
        </p:nvSpPr>
        <p:spPr>
          <a:xfrm>
            <a:off x="2756915" y="1492898"/>
            <a:ext cx="6143965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187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mulheres + 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233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acompanhantes hospedados nas rede Accor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5A62F03-B331-43D5-9736-3A3A8764C435}"/>
              </a:ext>
            </a:extLst>
          </p:cNvPr>
          <p:cNvSpPr txBox="1"/>
          <p:nvPr/>
        </p:nvSpPr>
        <p:spPr>
          <a:xfrm>
            <a:off x="3593492" y="1984411"/>
            <a:ext cx="482830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2000" b="1" dirty="0">
                <a:solidFill>
                  <a:schemeClr val="bg2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221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outros atendimentos aos municípios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160139D-9338-4A98-87AA-EFFA5A2862DE}"/>
              </a:ext>
            </a:extLst>
          </p:cNvPr>
          <p:cNvSpPr txBox="1"/>
          <p:nvPr/>
        </p:nvSpPr>
        <p:spPr>
          <a:xfrm>
            <a:off x="1142763" y="972345"/>
            <a:ext cx="483523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2000" b="1" dirty="0">
                <a:solidFill>
                  <a:schemeClr val="bg2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2145</a:t>
            </a: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diárias de hotéis doadas</a:t>
            </a:r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BBD0F3C-7D77-453F-8BA2-AC85CC4D7067}"/>
              </a:ext>
            </a:extLst>
          </p:cNvPr>
          <p:cNvSpPr txBox="1"/>
          <p:nvPr/>
        </p:nvSpPr>
        <p:spPr>
          <a:xfrm>
            <a:off x="3488544" y="3105940"/>
            <a:ext cx="5239818" cy="744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7</a:t>
            </a: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casas abrigo apoiadas em seis estados – R$800 mil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20521552-57F5-4ED6-AB81-236EADAB3B98}"/>
              </a:ext>
            </a:extLst>
          </p:cNvPr>
          <p:cNvSpPr txBox="1"/>
          <p:nvPr/>
        </p:nvSpPr>
        <p:spPr>
          <a:xfrm>
            <a:off x="1371555" y="3527436"/>
            <a:ext cx="4377652" cy="673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6491</a:t>
            </a: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pt-BR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mulheres atendidas pelas atividades oferecidas nas casas apoiadas</a:t>
            </a:r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5D09A30-78A0-3F02-28D3-A876E64451E4}"/>
              </a:ext>
            </a:extLst>
          </p:cNvPr>
          <p:cNvSpPr txBox="1"/>
          <p:nvPr/>
        </p:nvSpPr>
        <p:spPr>
          <a:xfrm>
            <a:off x="3900054" y="2534693"/>
            <a:ext cx="482830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R$210 mil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sym typeface="Arial"/>
              </a:rPr>
              <a:t>doados em cartões alimentação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3;p50">
            <a:extLst>
              <a:ext uri="{FF2B5EF4-FFF2-40B4-BE49-F238E27FC236}">
                <a16:creationId xmlns:a16="http://schemas.microsoft.com/office/drawing/2014/main" id="{612C3CEF-4F99-4E14-A3AF-5B111B973B76}"/>
              </a:ext>
            </a:extLst>
          </p:cNvPr>
          <p:cNvSpPr txBox="1">
            <a:spLocks/>
          </p:cNvSpPr>
          <p:nvPr/>
        </p:nvSpPr>
        <p:spPr>
          <a:xfrm>
            <a:off x="3325708" y="250894"/>
            <a:ext cx="8429774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Vencemos o Prêmio ECO 2022</a:t>
            </a:r>
          </a:p>
          <a:p>
            <a:r>
              <a:rPr lang="pt-BR" sz="1400" b="0" i="0" dirty="0">
                <a:effectLst/>
                <a:latin typeface="-apple-system"/>
              </a:rPr>
              <a:t>“Práticas de Sustentabilidade em Produtos e Serviços”</a:t>
            </a:r>
            <a:endParaRPr lang="en-US" sz="24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4096197-12F6-4690-93D6-2313E90A0EAF}"/>
              </a:ext>
            </a:extLst>
          </p:cNvPr>
          <p:cNvSpPr/>
          <p:nvPr/>
        </p:nvSpPr>
        <p:spPr>
          <a:xfrm>
            <a:off x="0" y="3726873"/>
            <a:ext cx="1524000" cy="1416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A0C457AA-F336-87A9-3594-9F4AA3815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669" y="1726038"/>
            <a:ext cx="2276016" cy="293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0B4A1E0A-5C24-B502-A2C5-DA7297308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415" y="1527384"/>
            <a:ext cx="4486962" cy="33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8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3;p50">
            <a:extLst>
              <a:ext uri="{FF2B5EF4-FFF2-40B4-BE49-F238E27FC236}">
                <a16:creationId xmlns:a16="http://schemas.microsoft.com/office/drawing/2014/main" id="{ECE1356B-D577-4719-B6FB-D04414DA4BC9}"/>
              </a:ext>
            </a:extLst>
          </p:cNvPr>
          <p:cNvSpPr txBox="1">
            <a:spLocks/>
          </p:cNvSpPr>
          <p:nvPr/>
        </p:nvSpPr>
        <p:spPr>
          <a:xfrm>
            <a:off x="156931" y="96307"/>
            <a:ext cx="8429774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Gestão do Fundo</a:t>
            </a:r>
            <a:endParaRPr lang="en-US" sz="2400" dirty="0"/>
          </a:p>
        </p:txBody>
      </p:sp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E79E6E15-87A1-40C2-9F39-086D68424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5" y="2292684"/>
            <a:ext cx="1606390" cy="7608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54E79D5-A8F0-4611-BA3E-1E8506D1A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989" y="2042106"/>
            <a:ext cx="1190166" cy="1018744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2C12F75F-7408-48E7-B285-4C24EE712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041" y="2285834"/>
            <a:ext cx="915992" cy="92164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B0220DD3-E906-4DC6-A1DF-AC2377123B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750" y="2494857"/>
            <a:ext cx="1330036" cy="508943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991C0AB9-6104-47DC-9B64-9EAC4BDEB53D}"/>
              </a:ext>
            </a:extLst>
          </p:cNvPr>
          <p:cNvSpPr txBox="1"/>
          <p:nvPr/>
        </p:nvSpPr>
        <p:spPr>
          <a:xfrm>
            <a:off x="4592427" y="3073109"/>
            <a:ext cx="14194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 dirty="0"/>
              <a:t>o IDIS é responsável pela gestão programática do fundo e monitoramento. 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38AE734-A445-40E8-855F-8AA519340E24}"/>
              </a:ext>
            </a:extLst>
          </p:cNvPr>
          <p:cNvSpPr txBox="1"/>
          <p:nvPr/>
        </p:nvSpPr>
        <p:spPr>
          <a:xfrm>
            <a:off x="1777046" y="1908043"/>
            <a:ext cx="135834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pt-BR" sz="1100" b="1" dirty="0">
                <a:solidFill>
                  <a:schemeClr val="tx1"/>
                </a:solidFill>
                <a:latin typeface="Zona Pro" panose="02010A03040002020004"/>
              </a:rPr>
              <a:t>INSTITUIDORAS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64BA3D0-31AE-4FF2-8DFF-1B9D3ABD05F0}"/>
              </a:ext>
            </a:extLst>
          </p:cNvPr>
          <p:cNvSpPr txBox="1"/>
          <p:nvPr/>
        </p:nvSpPr>
        <p:spPr>
          <a:xfrm>
            <a:off x="5339150" y="1787688"/>
            <a:ext cx="259567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pt-BR" sz="1200" b="1" dirty="0">
                <a:solidFill>
                  <a:schemeClr val="tx1"/>
                </a:solidFill>
                <a:latin typeface="Zona Pro" panose="02010A03040002020004"/>
              </a:rPr>
              <a:t>ASSESSORIA TÉCNICA</a:t>
            </a:r>
          </a:p>
        </p:txBody>
      </p:sp>
      <p:pic>
        <p:nvPicPr>
          <p:cNvPr id="3074" name="Picture 2" descr="Bem Querer Mulher">
            <a:extLst>
              <a:ext uri="{FF2B5EF4-FFF2-40B4-BE49-F238E27FC236}">
                <a16:creationId xmlns:a16="http://schemas.microsoft.com/office/drawing/2014/main" id="{E5985CB2-F3BD-49C4-9B71-CEFB45F2B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4397" y="2167956"/>
            <a:ext cx="582820" cy="79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F0C3B7-D52C-4DBB-3F76-640C7CDDA73C}"/>
              </a:ext>
            </a:extLst>
          </p:cNvPr>
          <p:cNvSpPr txBox="1"/>
          <p:nvPr/>
        </p:nvSpPr>
        <p:spPr>
          <a:xfrm>
            <a:off x="446690" y="3006647"/>
            <a:ext cx="200222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tx1"/>
                </a:solidFill>
                <a:latin typeface="+mj-lt"/>
              </a:rPr>
              <a:t>Desde 2003, o Instituto Avon apoia e desenvolve ações para a atenção ao câncer de mama e o enfrentamento às violências contra mulheres e meninas. </a:t>
            </a:r>
            <a:endParaRPr lang="pt-BR" sz="10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6124C-7B38-DC1D-DC42-E68F46535612}"/>
              </a:ext>
            </a:extLst>
          </p:cNvPr>
          <p:cNvSpPr txBox="1"/>
          <p:nvPr/>
        </p:nvSpPr>
        <p:spPr>
          <a:xfrm>
            <a:off x="2469931" y="2946202"/>
            <a:ext cx="18550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000">
                <a:solidFill>
                  <a:schemeClr val="tx1"/>
                </a:solidFill>
                <a:latin typeface="Zona Pro Regular" panose="02010A03040002020004"/>
              </a:defRPr>
            </a:lvl1pPr>
          </a:lstStyle>
          <a:p>
            <a:r>
              <a:rPr lang="pt-BR" dirty="0">
                <a:latin typeface="+mj-lt"/>
              </a:rPr>
              <a:t>Desde sua fundação, há 50 anos, a Accor está presente em mais de 5000 hotéis em 110 países e e tem uma atuação consistente na área social.</a:t>
            </a:r>
            <a:endParaRPr lang="en-US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431DC2-DA53-3D74-8029-AE341C9A1117}"/>
              </a:ext>
            </a:extLst>
          </p:cNvPr>
          <p:cNvSpPr txBox="1"/>
          <p:nvPr/>
        </p:nvSpPr>
        <p:spPr>
          <a:xfrm>
            <a:off x="6253656" y="3106442"/>
            <a:ext cx="13348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 dirty="0" err="1"/>
              <a:t>sitawi</a:t>
            </a:r>
            <a:r>
              <a:rPr lang="pt-BR" dirty="0"/>
              <a:t> finanças do bem é responsável pela gestão financeira do fundo.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D1213C-B0B2-C0EF-90E2-A529FB197EFA}"/>
              </a:ext>
            </a:extLst>
          </p:cNvPr>
          <p:cNvSpPr txBox="1"/>
          <p:nvPr/>
        </p:nvSpPr>
        <p:spPr>
          <a:xfrm>
            <a:off x="7840717" y="3051307"/>
            <a:ext cx="13032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t-BR" dirty="0"/>
              <a:t>o Bem Querer Mulher faz o acompanhamento psicossocial das mulheres que navegam no programa.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24780-03A6-A669-8D99-7039A62FF541}"/>
              </a:ext>
            </a:extLst>
          </p:cNvPr>
          <p:cNvSpPr txBox="1"/>
          <p:nvPr/>
        </p:nvSpPr>
        <p:spPr>
          <a:xfrm>
            <a:off x="187036" y="581890"/>
            <a:ext cx="6078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Expertise, comprometimento e transparência na prestação de contas</a:t>
            </a:r>
          </a:p>
        </p:txBody>
      </p:sp>
    </p:spTree>
    <p:extLst>
      <p:ext uri="{BB962C8B-B14F-4D97-AF65-F5344CB8AC3E}">
        <p14:creationId xmlns:p14="http://schemas.microsoft.com/office/powerpoint/2010/main" val="223553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0"/>
          <p:cNvSpPr txBox="1">
            <a:spLocks noGrp="1"/>
          </p:cNvSpPr>
          <p:nvPr>
            <p:ph type="title"/>
          </p:nvPr>
        </p:nvSpPr>
        <p:spPr>
          <a:xfrm>
            <a:off x="802022" y="380000"/>
            <a:ext cx="3525015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/>
              <a:t>Visão de futuro</a:t>
            </a:r>
            <a:endParaRPr lang="en-US" sz="2800" dirty="0"/>
          </a:p>
        </p:txBody>
      </p:sp>
      <p:sp>
        <p:nvSpPr>
          <p:cNvPr id="544" name="Google Shape;544;p50"/>
          <p:cNvSpPr txBox="1"/>
          <p:nvPr/>
        </p:nvSpPr>
        <p:spPr>
          <a:xfrm>
            <a:off x="4469955" y="3770760"/>
            <a:ext cx="7680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rPr>
              <a:t>2020</a:t>
            </a:r>
            <a:endParaRPr sz="1900" dirty="0">
              <a:solidFill>
                <a:schemeClr val="dk1"/>
              </a:solidFill>
              <a:latin typeface="Palanquin SemiBold"/>
              <a:ea typeface="Palanquin SemiBold"/>
              <a:cs typeface="Palanquin SemiBold"/>
              <a:sym typeface="Palanquin SemiBold"/>
            </a:endParaRPr>
          </a:p>
        </p:txBody>
      </p:sp>
      <p:sp>
        <p:nvSpPr>
          <p:cNvPr id="545" name="Google Shape;545;p50"/>
          <p:cNvSpPr txBox="1">
            <a:spLocks noGrp="1"/>
          </p:cNvSpPr>
          <p:nvPr>
            <p:ph type="subTitle" idx="4294967295"/>
          </p:nvPr>
        </p:nvSpPr>
        <p:spPr>
          <a:xfrm>
            <a:off x="3926244" y="4135463"/>
            <a:ext cx="1870535" cy="8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/>
              <a:t>Criação do Fundo de investimento Social Privado</a:t>
            </a:r>
            <a:endParaRPr sz="1400" dirty="0"/>
          </a:p>
        </p:txBody>
      </p:sp>
      <p:sp>
        <p:nvSpPr>
          <p:cNvPr id="547" name="Google Shape;547;p50"/>
          <p:cNvSpPr txBox="1"/>
          <p:nvPr/>
        </p:nvSpPr>
        <p:spPr>
          <a:xfrm>
            <a:off x="6198791" y="1013772"/>
            <a:ext cx="768000" cy="3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rPr>
              <a:t>2022</a:t>
            </a:r>
            <a:endParaRPr sz="1900" dirty="0">
              <a:solidFill>
                <a:schemeClr val="dk1"/>
              </a:solidFill>
              <a:latin typeface="Palanquin SemiBold"/>
              <a:ea typeface="Palanquin SemiBold"/>
              <a:cs typeface="Palanquin SemiBold"/>
              <a:sym typeface="Palanquin SemiBold"/>
            </a:endParaRPr>
          </a:p>
        </p:txBody>
      </p:sp>
      <p:sp>
        <p:nvSpPr>
          <p:cNvPr id="22" name="Google Shape;545;p50">
            <a:extLst>
              <a:ext uri="{FF2B5EF4-FFF2-40B4-BE49-F238E27FC236}">
                <a16:creationId xmlns:a16="http://schemas.microsoft.com/office/drawing/2014/main" id="{B68E5FDA-9440-4706-A13C-38355277D5E9}"/>
              </a:ext>
            </a:extLst>
          </p:cNvPr>
          <p:cNvSpPr txBox="1">
            <a:spLocks/>
          </p:cNvSpPr>
          <p:nvPr/>
        </p:nvSpPr>
        <p:spPr>
          <a:xfrm>
            <a:off x="5873724" y="1301584"/>
            <a:ext cx="1714746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Font typeface="Lato"/>
              <a:buNone/>
            </a:pPr>
            <a:r>
              <a:rPr lang="pt-BR" sz="1400" dirty="0"/>
              <a:t> Fundo de Investimento Social Privado se torna permanente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2CBD75-7107-6255-0A2D-0A9470A9404F}"/>
              </a:ext>
            </a:extLst>
          </p:cNvPr>
          <p:cNvSpPr txBox="1"/>
          <p:nvPr/>
        </p:nvSpPr>
        <p:spPr>
          <a:xfrm>
            <a:off x="546538" y="1450428"/>
            <a:ext cx="33422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Ampliar e aprimorar a rede pública de abrigamento e proteção às mulheres em situação de violência em todo o Brasil, possibilitando que possam recomeçar e reescrever suas historias.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17C219F-E84E-60BB-4283-2DE26A7CA3E9}"/>
              </a:ext>
            </a:extLst>
          </p:cNvPr>
          <p:cNvCxnSpPr/>
          <p:nvPr/>
        </p:nvCxnSpPr>
        <p:spPr>
          <a:xfrm flipV="1">
            <a:off x="3825766" y="704192"/>
            <a:ext cx="2511972" cy="3846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C56D3B3-863E-D0B9-E1D1-0BDE9D76D8E6}"/>
              </a:ext>
            </a:extLst>
          </p:cNvPr>
          <p:cNvSpPr/>
          <p:nvPr/>
        </p:nvSpPr>
        <p:spPr>
          <a:xfrm>
            <a:off x="6452755" y="2909455"/>
            <a:ext cx="2296390" cy="1527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Quando a gente diz </a:t>
            </a:r>
            <a:r>
              <a:rPr lang="pt-BR" sz="1200" dirty="0" err="1"/>
              <a:t>q</a:t>
            </a:r>
            <a:r>
              <a:rPr lang="pt-BR" sz="1200" dirty="0"/>
              <a:t> virou permanente, o custo de manutenção anual já se paga com os dividendos? Quanto falta pra chegar </a:t>
            </a:r>
            <a:r>
              <a:rPr lang="pt-BR" sz="1200" dirty="0" err="1"/>
              <a:t>la</a:t>
            </a:r>
            <a:r>
              <a:rPr lang="pt-BR" sz="1200" dirty="0"/>
              <a:t>? Talvez seja uma forma de pedir dinheiro.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3;p50">
            <a:extLst>
              <a:ext uri="{FF2B5EF4-FFF2-40B4-BE49-F238E27FC236}">
                <a16:creationId xmlns:a16="http://schemas.microsoft.com/office/drawing/2014/main" id="{7E098AF4-879E-8AEB-3A37-0711FEB7FEEC}"/>
              </a:ext>
            </a:extLst>
          </p:cNvPr>
          <p:cNvSpPr txBox="1">
            <a:spLocks/>
          </p:cNvSpPr>
          <p:nvPr/>
        </p:nvSpPr>
        <p:spPr>
          <a:xfrm>
            <a:off x="802022" y="380000"/>
            <a:ext cx="3525015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 rtl="0">
              <a:buClrTx/>
              <a:buFontTx/>
            </a:pPr>
            <a:r>
              <a:rPr lang="pt-BR" sz="2800" dirty="0">
                <a:solidFill>
                  <a:sysClr val="windowText" lastClr="000000"/>
                </a:solidFill>
              </a:rPr>
              <a:t>Como chegar </a:t>
            </a:r>
            <a:r>
              <a:rPr lang="pt-BR" sz="2800" dirty="0" err="1">
                <a:solidFill>
                  <a:sysClr val="windowText" lastClr="000000"/>
                </a:solidFill>
              </a:rPr>
              <a:t>la</a:t>
            </a:r>
            <a:r>
              <a:rPr lang="pt-BR" sz="2800" dirty="0">
                <a:solidFill>
                  <a:sysClr val="windowText" lastClr="000000"/>
                </a:solidFill>
              </a:rPr>
              <a:t>?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0FE24-4D28-5E10-B75D-C7D4CC19BAC8}"/>
              </a:ext>
            </a:extLst>
          </p:cNvPr>
          <p:cNvSpPr txBox="1"/>
          <p:nvPr/>
        </p:nvSpPr>
        <p:spPr>
          <a:xfrm>
            <a:off x="525635" y="1305910"/>
            <a:ext cx="4046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Queremos ampliar nossa presença em </a:t>
            </a:r>
            <a:r>
              <a:rPr lang="pt-BR" dirty="0" err="1"/>
              <a:t>x</a:t>
            </a:r>
            <a:r>
              <a:rPr lang="pt-BR" dirty="0"/>
              <a:t> estados até 20xx. O custo de entrada e manutenção anual por estado é XXXXXX</a:t>
            </a:r>
          </a:p>
          <a:p>
            <a:endParaRPr lang="pt-B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74B4B2-CCFA-6DE1-8FB8-7261AB5D5228}"/>
              </a:ext>
            </a:extLst>
          </p:cNvPr>
          <p:cNvSpPr txBox="1"/>
          <p:nvPr/>
        </p:nvSpPr>
        <p:spPr>
          <a:xfrm>
            <a:off x="551553" y="2260560"/>
            <a:ext cx="4046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garantir o pleno funcionamento do programa apenas com os dividendos, é necessário chegarmos em XXXXX. </a:t>
            </a:r>
          </a:p>
          <a:p>
            <a:endParaRPr lang="pt-B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23464D-83B3-BBEA-3906-1613453685FA}"/>
              </a:ext>
            </a:extLst>
          </p:cNvPr>
          <p:cNvSpPr/>
          <p:nvPr/>
        </p:nvSpPr>
        <p:spPr>
          <a:xfrm>
            <a:off x="5633186" y="1064770"/>
            <a:ext cx="2659117" cy="3257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ideia é dar faixa de preço pra doação. Se não for ampliar, a gente pode vender como : ajude a manter a presença do fundo no estado ou na cidade. Custo </a:t>
            </a:r>
            <a:r>
              <a:rPr lang="pt-BR" dirty="0" err="1"/>
              <a:t>xxx</a:t>
            </a:r>
            <a:r>
              <a:rPr lang="pt-BR" dirty="0"/>
              <a:t>, por ano.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Escrevi algumas ideias/opções. Vejam se faz sentido. Não tenho muito embasamento do funcionamento do fundo.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E243F-E977-059B-C301-A7D29579123B}"/>
              </a:ext>
            </a:extLst>
          </p:cNvPr>
          <p:cNvSpPr txBox="1"/>
          <p:nvPr/>
        </p:nvSpPr>
        <p:spPr>
          <a:xfrm>
            <a:off x="558480" y="3296188"/>
            <a:ext cx="4046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garantir o pleno funcionamento do programa é necessário por ano XXXXXXX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7080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"/>
          <p:cNvSpPr txBox="1">
            <a:spLocks noGrp="1"/>
          </p:cNvSpPr>
          <p:nvPr>
            <p:ph type="title"/>
          </p:nvPr>
        </p:nvSpPr>
        <p:spPr>
          <a:xfrm>
            <a:off x="305873" y="24423"/>
            <a:ext cx="7360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Por que investir no Fundo ISP?</a:t>
            </a:r>
            <a:endParaRPr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DE017A-16A6-4C42-829D-11AAF52D6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873" y="924000"/>
            <a:ext cx="7360200" cy="3295500"/>
          </a:xfrm>
        </p:spPr>
        <p:txBody>
          <a:bodyPr/>
          <a:lstStyle/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Iniciativa inovadora 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Incidência em políticas públicas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Abrangência nacional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Apoio técnico e jurídico de especialistas</a:t>
            </a:r>
            <a:r>
              <a:rPr lang="en-US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m</a:t>
            </a:r>
            <a:r>
              <a:rPr lang="pt-BR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onitoramento</a:t>
            </a: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 avaliação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Accountability</a:t>
            </a: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dos serviços e da rede pública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Respostas customizadas focadas nas necessidades das vítimas</a:t>
            </a:r>
            <a:endParaRPr lang="en-US" sz="1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Imagem 5" descr="Desenho de personagens&#10;&#10;Descrição gerada automaticamente com confiança média">
            <a:extLst>
              <a:ext uri="{FF2B5EF4-FFF2-40B4-BE49-F238E27FC236}">
                <a16:creationId xmlns:a16="http://schemas.microsoft.com/office/drawing/2014/main" id="{B8927255-BC00-45BE-8D55-1E58C1769B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824" y="1159960"/>
            <a:ext cx="3806456" cy="380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4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"/>
          <p:cNvSpPr txBox="1">
            <a:spLocks noGrp="1"/>
          </p:cNvSpPr>
          <p:nvPr>
            <p:ph type="title"/>
          </p:nvPr>
        </p:nvSpPr>
        <p:spPr>
          <a:xfrm>
            <a:off x="305873" y="24423"/>
            <a:ext cx="73602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Oportunidade para a CEF</a:t>
            </a:r>
            <a:endParaRPr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8055BF-5E77-7AC0-E0B3-7A4A8D78ED25}"/>
              </a:ext>
            </a:extLst>
          </p:cNvPr>
          <p:cNvSpPr txBox="1"/>
          <p:nvPr/>
        </p:nvSpPr>
        <p:spPr>
          <a:xfrm>
            <a:off x="578069" y="1008993"/>
            <a:ext cx="5801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 tornar empresa instituidora do Fundo junto ao Instituto e Accor.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B847D-7C31-1CCB-6500-BE61666F986C}"/>
              </a:ext>
            </a:extLst>
          </p:cNvPr>
          <p:cNvSpPr txBox="1"/>
          <p:nvPr/>
        </p:nvSpPr>
        <p:spPr>
          <a:xfrm>
            <a:off x="1145628" y="1492469"/>
            <a:ext cx="4866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R</a:t>
            </a:r>
            <a:r>
              <a:rPr lang="pt-BR" dirty="0"/>
              <a:t>$ X.XXX.XXX,XX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B36831-9319-C59D-B1ED-415084D5476F}"/>
              </a:ext>
            </a:extLst>
          </p:cNvPr>
          <p:cNvSpPr/>
          <p:nvPr/>
        </p:nvSpPr>
        <p:spPr>
          <a:xfrm>
            <a:off x="6379780" y="1433945"/>
            <a:ext cx="2659117" cy="274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Eu aconselho criar uma proposta específica pra CEF. Jogar pesado. Eles querem limpar a barra. </a:t>
            </a:r>
          </a:p>
          <a:p>
            <a:pPr algn="ctr"/>
            <a:r>
              <a:rPr lang="pt-BR" sz="1100" dirty="0"/>
              <a:t>Não sei quando </a:t>
            </a:r>
            <a:r>
              <a:rPr lang="pt-BR" sz="1100" dirty="0" err="1"/>
              <a:t>avon</a:t>
            </a:r>
            <a:r>
              <a:rPr lang="pt-BR" sz="1100" dirty="0"/>
              <a:t> e </a:t>
            </a:r>
            <a:r>
              <a:rPr lang="pt-BR" sz="1100" dirty="0" err="1"/>
              <a:t>accor</a:t>
            </a:r>
            <a:r>
              <a:rPr lang="pt-BR" sz="1100" dirty="0"/>
              <a:t> colocaram, mas bota alto. </a:t>
            </a:r>
          </a:p>
          <a:p>
            <a:pPr algn="ctr"/>
            <a:endParaRPr lang="pt-BR" sz="1100" dirty="0"/>
          </a:p>
          <a:p>
            <a:pPr algn="ctr"/>
            <a:r>
              <a:rPr lang="pt-BR" sz="1100" dirty="0"/>
              <a:t>O que se pode oferecer de contra partida? Eles precisam de imagem de marca e reputação.</a:t>
            </a:r>
          </a:p>
          <a:p>
            <a:pPr algn="ctr"/>
            <a:r>
              <a:rPr lang="pt-BR" sz="1100" dirty="0"/>
              <a:t>Faz sentido oferecer participação na governança, uso da imagem e ação presencial nos bancos?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9C851F-05CA-7ADB-306B-07246C1AB0C4}"/>
              </a:ext>
            </a:extLst>
          </p:cNvPr>
          <p:cNvSpPr txBox="1"/>
          <p:nvPr/>
        </p:nvSpPr>
        <p:spPr>
          <a:xfrm>
            <a:off x="320565" y="2737945"/>
            <a:ext cx="5801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que significa ser empresa instituidora?</a:t>
            </a:r>
          </a:p>
          <a:p>
            <a:r>
              <a:rPr lang="pt-BR" dirty="0"/>
              <a:t>Membro do conselho consultivo do fundo/ membro do grupo gestor (?)</a:t>
            </a:r>
          </a:p>
          <a:p>
            <a:r>
              <a:rPr lang="pt-BR" dirty="0"/>
              <a:t>Possibilidade de uso do fundo nas comunicações institucionais 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>
                <a:highlight>
                  <a:srgbClr val="FFFF00"/>
                </a:highlight>
              </a:rPr>
              <a:t>Tem como colocar uma ação dentro do banco em cada município onde tem fundo para envolve-los no projeto? No mínimo comunicação, no máximo, envolve-los na cadeia... Se fizer sentido.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494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42A28-A99A-4A02-8C2B-599E3B17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800" y="618922"/>
            <a:ext cx="3871200" cy="544200"/>
          </a:xfrm>
        </p:spPr>
        <p:txBody>
          <a:bodyPr/>
          <a:lstStyle/>
          <a:p>
            <a:r>
              <a:rPr lang="pt-BR" dirty="0"/>
              <a:t>Obrigada!!</a:t>
            </a:r>
            <a:endParaRPr lang="en-US" dirty="0"/>
          </a:p>
        </p:txBody>
      </p:sp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2AA5CE55-8FCA-46F7-8742-BA29F5423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445" y="0"/>
            <a:ext cx="5143500" cy="51435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F987031-9B34-4907-90DD-74E29C8C8E2C}"/>
              </a:ext>
            </a:extLst>
          </p:cNvPr>
          <p:cNvSpPr txBox="1">
            <a:spLocks/>
          </p:cNvSpPr>
          <p:nvPr/>
        </p:nvSpPr>
        <p:spPr>
          <a:xfrm>
            <a:off x="700800" y="1237844"/>
            <a:ext cx="38712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 sz="2000" dirty="0"/>
              <a:t>Dúvidas, contate:</a:t>
            </a:r>
          </a:p>
          <a:p>
            <a:endParaRPr lang="pt-BR" dirty="0"/>
          </a:p>
          <a:p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6513EBD-3773-48E9-A9A8-F2DF5CD41935}"/>
              </a:ext>
            </a:extLst>
          </p:cNvPr>
          <p:cNvSpPr txBox="1"/>
          <p:nvPr/>
        </p:nvSpPr>
        <p:spPr>
          <a:xfrm>
            <a:off x="700800" y="1525962"/>
            <a:ext cx="46897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400" dirty="0">
              <a:hlinkClick r:id="rId3"/>
            </a:endParaRPr>
          </a:p>
          <a:p>
            <a:pPr defTabSz="914400" hangingPunct="1"/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/>
              </a:rPr>
              <a:t>renata.rodovalho@avon.com</a:t>
            </a:r>
          </a:p>
          <a:p>
            <a:pPr defTabSz="914400" hangingPunct="1"/>
            <a:endParaRPr lang="en-US" dirty="0">
              <a:hlinkClick r:id="rId3"/>
            </a:endParaRPr>
          </a:p>
          <a:p>
            <a:pPr defTabSz="914400" hangingPunct="1"/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  <a:hlinkClick r:id="rId3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E62940-1C97-46BB-9AAF-EC30EB8F2E63}"/>
              </a:ext>
            </a:extLst>
          </p:cNvPr>
          <p:cNvSpPr txBox="1">
            <a:spLocks/>
          </p:cNvSpPr>
          <p:nvPr/>
        </p:nvSpPr>
        <p:spPr>
          <a:xfrm>
            <a:off x="700800" y="2119232"/>
            <a:ext cx="38712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 sz="2000" dirty="0"/>
              <a:t>Site: fundoisp.com.br</a:t>
            </a:r>
          </a:p>
          <a:p>
            <a:endParaRPr lang="pt-BR" dirty="0"/>
          </a:p>
          <a:p>
            <a:endParaRPr lang="en-US" dirty="0"/>
          </a:p>
        </p:txBody>
      </p:sp>
      <p:pic>
        <p:nvPicPr>
          <p:cNvPr id="11" name="Imagem 10">
            <a:hlinkClick r:id="rId4"/>
            <a:extLst>
              <a:ext uri="{FF2B5EF4-FFF2-40B4-BE49-F238E27FC236}">
                <a16:creationId xmlns:a16="http://schemas.microsoft.com/office/drawing/2014/main" id="{E6522375-C5F3-4E7D-A804-9D709600E1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81" y="2768187"/>
            <a:ext cx="4572000" cy="18773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470446"/>
      </p:ext>
    </p:extLst>
  </p:cSld>
  <p:clrMapOvr>
    <a:masterClrMapping/>
  </p:clrMapOvr>
</p:sld>
</file>

<file path=ppt/theme/theme1.xml><?xml version="1.0" encoding="utf-8"?>
<a:theme xmlns:a="http://schemas.openxmlformats.org/drawingml/2006/main" name="Investment Fund Company Profile by Slidesgo">
  <a:themeElements>
    <a:clrScheme name="Simple Light">
      <a:dk1>
        <a:srgbClr val="2A2828"/>
      </a:dk1>
      <a:lt1>
        <a:srgbClr val="FFFFFF"/>
      </a:lt1>
      <a:dk2>
        <a:srgbClr val="FFA8A1"/>
      </a:dk2>
      <a:lt2>
        <a:srgbClr val="FEF4EA"/>
      </a:lt2>
      <a:accent1>
        <a:srgbClr val="FFD8B1"/>
      </a:accent1>
      <a:accent2>
        <a:srgbClr val="CAD5D7"/>
      </a:accent2>
      <a:accent3>
        <a:srgbClr val="212121"/>
      </a:accent3>
      <a:accent4>
        <a:srgbClr val="FFD8B1"/>
      </a:accent4>
      <a:accent5>
        <a:srgbClr val="FFA8A1"/>
      </a:accent5>
      <a:accent6>
        <a:srgbClr val="FEF4EA"/>
      </a:accent6>
      <a:hlink>
        <a:srgbClr val="30343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1098</Words>
  <Application>Microsoft Office PowerPoint</Application>
  <PresentationFormat>Apresentação na tela (16:9)</PresentationFormat>
  <Paragraphs>97</Paragraphs>
  <Slides>16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9" baseType="lpstr">
      <vt:lpstr>Roboto</vt:lpstr>
      <vt:lpstr>-apple-system</vt:lpstr>
      <vt:lpstr>Arial</vt:lpstr>
      <vt:lpstr>Playfair Display</vt:lpstr>
      <vt:lpstr>Zona Pro</vt:lpstr>
      <vt:lpstr>Montserrat Medium</vt:lpstr>
      <vt:lpstr>Lato</vt:lpstr>
      <vt:lpstr>Verdana</vt:lpstr>
      <vt:lpstr>Calibri</vt:lpstr>
      <vt:lpstr>glbOpenSans</vt:lpstr>
      <vt:lpstr>Palanquin SemiBold</vt:lpstr>
      <vt:lpstr>Investment Fund Company Profile by Slidesgo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FUNCIONA</vt:lpstr>
      <vt:lpstr>Crescimento da nossa rede</vt:lpstr>
      <vt:lpstr>Nosso impacto entre as mulheres</vt:lpstr>
      <vt:lpstr>Apresentação do PowerPoint</vt:lpstr>
      <vt:lpstr>Apresentação do PowerPoint</vt:lpstr>
      <vt:lpstr>Visão de futuro</vt:lpstr>
      <vt:lpstr>Apresentação do PowerPoint</vt:lpstr>
      <vt:lpstr>Por que investir no Fundo ISP?</vt:lpstr>
      <vt:lpstr>Oportunidade para a CEF</vt:lpstr>
      <vt:lpstr>Obrigada!!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Fund</dc:title>
  <dc:creator>Layla Saueia/SPO/BR</dc:creator>
  <cp:lastModifiedBy>Renata Rodovalho/SPO/BR</cp:lastModifiedBy>
  <cp:revision>21</cp:revision>
  <dcterms:modified xsi:type="dcterms:W3CDTF">2022-10-07T11:36:40Z</dcterms:modified>
</cp:coreProperties>
</file>