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14685151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3" autoAdjust="0"/>
    <p:restoredTop sz="94660"/>
  </p:normalViewPr>
  <p:slideViewPr>
    <p:cSldViewPr snapToGrid="0">
      <p:cViewPr varScale="1">
        <p:scale>
          <a:sx n="68" d="100"/>
          <a:sy n="68" d="100"/>
        </p:scale>
        <p:origin x="4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EB78F-D749-4FC8-B2A3-10F3D1C75CF6}" type="datetimeFigureOut">
              <a:rPr lang="pt-BR" smtClean="0"/>
              <a:t>29/08/2022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4E9DF-FFED-4CF4-8F0D-144971C785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4281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90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372A3B-5F84-47B1-9753-2F2A379C2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B87DF8-7082-45AA-8FC3-2AA776906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01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226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60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1CAFF4-2C5A-4412-9B09-862E99A5EA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E6D4F3-88FD-4B61-8E34-6B7E7AF3F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627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D6B5FC-2729-464C-A5A9-EE9BCA854F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1D289-84A0-43E0-B59A-6787DC2E6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68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undo_100dias.png" descr="fundo_100dias.png">
            <a:extLst>
              <a:ext uri="{FF2B5EF4-FFF2-40B4-BE49-F238E27FC236}">
                <a16:creationId xmlns:a16="http://schemas.microsoft.com/office/drawing/2014/main" id="{9068F8F6-907C-4453-AE03-C9BFD90C57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3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26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125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001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0824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FEEBA-58C0-4A56-80BB-8412E75ABF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059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364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: Single Corner Rounded 313">
            <a:extLst>
              <a:ext uri="{FF2B5EF4-FFF2-40B4-BE49-F238E27FC236}">
                <a16:creationId xmlns:a16="http://schemas.microsoft.com/office/drawing/2014/main" id="{1FD7AEA5-B27B-4333-AEA0-D673F0D662B5}"/>
              </a:ext>
            </a:extLst>
          </p:cNvPr>
          <p:cNvSpPr/>
          <p:nvPr/>
        </p:nvSpPr>
        <p:spPr>
          <a:xfrm flipV="1">
            <a:off x="0" y="0"/>
            <a:ext cx="2946400" cy="1384300"/>
          </a:xfrm>
          <a:prstGeom prst="round1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CaixaDeTexto 26">
            <a:extLst>
              <a:ext uri="{FF2B5EF4-FFF2-40B4-BE49-F238E27FC236}">
                <a16:creationId xmlns:a16="http://schemas.microsoft.com/office/drawing/2014/main" id="{2CD1B83B-840D-42F2-8249-3EB66EF8D697}"/>
              </a:ext>
            </a:extLst>
          </p:cNvPr>
          <p:cNvSpPr txBox="1"/>
          <p:nvPr/>
        </p:nvSpPr>
        <p:spPr>
          <a:xfrm>
            <a:off x="4037623" y="234123"/>
            <a:ext cx="10020299" cy="5159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>
              <a:lnSpc>
                <a:spcPct val="85000"/>
              </a:lnSpc>
              <a:defRPr sz="2000" spc="100">
                <a:solidFill>
                  <a:srgbClr val="231F20"/>
                </a:solidFill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0" i="0" u="none" strike="noStrike" kern="0" cap="all" spc="100" normalizeH="0" baseline="0" noProof="0" dirty="0">
                <a:ln w="28575">
                  <a:solidFill>
                    <a:prstClr val="white"/>
                  </a:solidFill>
                </a:ln>
                <a:noFill/>
                <a:effectLst/>
                <a:uLnTx/>
                <a:uFillTx/>
                <a:latin typeface="Zona Pro Black"/>
                <a:ea typeface="+mn-ea"/>
                <a:cs typeface="Arial" panose="020B0604020202020204" pitchFamily="34" charset="0"/>
              </a:rPr>
              <a:t>MUITO MAIS ATRATIVO</a:t>
            </a:r>
          </a:p>
        </p:txBody>
      </p: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2898FD3E-4C36-445A-ACE5-6112DAFFEA43}"/>
              </a:ext>
            </a:extLst>
          </p:cNvPr>
          <p:cNvGrpSpPr/>
          <p:nvPr/>
        </p:nvGrpSpPr>
        <p:grpSpPr>
          <a:xfrm>
            <a:off x="3876527" y="502070"/>
            <a:ext cx="6147888" cy="1113035"/>
            <a:chOff x="891540" y="3556000"/>
            <a:chExt cx="6147888" cy="1113035"/>
          </a:xfrm>
        </p:grpSpPr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FD646F68-2944-4268-8AC9-B0007553B11E}"/>
                </a:ext>
              </a:extLst>
            </p:cNvPr>
            <p:cNvGrpSpPr/>
            <p:nvPr/>
          </p:nvGrpSpPr>
          <p:grpSpPr>
            <a:xfrm>
              <a:off x="1402920" y="3793879"/>
              <a:ext cx="5125128" cy="875156"/>
              <a:chOff x="1402920" y="3793879"/>
              <a:chExt cx="5125128" cy="875156"/>
            </a:xfrm>
          </p:grpSpPr>
          <p:sp>
            <p:nvSpPr>
              <p:cNvPr id="126" name="CaixaDeTexto 125">
                <a:extLst>
                  <a:ext uri="{FF2B5EF4-FFF2-40B4-BE49-F238E27FC236}">
                    <a16:creationId xmlns:a16="http://schemas.microsoft.com/office/drawing/2014/main" id="{858A7FDB-A214-4623-92A4-F95729B15C67}"/>
                  </a:ext>
                </a:extLst>
              </p:cNvPr>
              <p:cNvSpPr txBox="1"/>
              <p:nvPr/>
            </p:nvSpPr>
            <p:spPr>
              <a:xfrm>
                <a:off x="2297038" y="3793879"/>
                <a:ext cx="3336892" cy="334313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rtlCol="0">
                <a:spAutoFit/>
              </a:bodyPr>
              <a:lstStyle/>
              <a:p>
                <a:pPr marL="0" marR="0" lvl="0" indent="0" algn="ctr" defTabSz="1088261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1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Zona Pro" panose="02010A03040002020004" pitchFamily="50" charset="0"/>
                    <a:ea typeface="+mn-ea"/>
                    <a:cs typeface="Arial" panose="020B0604020202020204" pitchFamily="34" charset="0"/>
                  </a:rPr>
                  <a:t>Exclusivo 2ª A 6ª CP</a:t>
                </a:r>
              </a:p>
            </p:txBody>
          </p:sp>
          <p:sp>
            <p:nvSpPr>
              <p:cNvPr id="127" name="CaixaDeTexto 126">
                <a:extLst>
                  <a:ext uri="{FF2B5EF4-FFF2-40B4-BE49-F238E27FC236}">
                    <a16:creationId xmlns:a16="http://schemas.microsoft.com/office/drawing/2014/main" id="{00551006-40DA-40E1-AA71-88B09CB3C9CE}"/>
                  </a:ext>
                </a:extLst>
              </p:cNvPr>
              <p:cNvSpPr txBox="1"/>
              <p:nvPr/>
            </p:nvSpPr>
            <p:spPr>
              <a:xfrm>
                <a:off x="1402920" y="4125434"/>
                <a:ext cx="5125128" cy="543601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rtlCol="0">
                <a:spAutoFit/>
              </a:bodyPr>
              <a:lstStyle/>
              <a:p>
                <a:pPr marL="0" marR="0" lvl="0" indent="0" algn="ctr" defTabSz="1088261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Zona Pro Black" panose="02010A03040002020004" pitchFamily="2" charset="0"/>
                    <a:ea typeface="+mn-ea"/>
                    <a:cs typeface="Arial" panose="020B0604020202020204" pitchFamily="34" charset="0"/>
                  </a:rPr>
                  <a:t>Enviou Pedido</a:t>
                </a: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Zona Pro SemiBold" panose="02010A03040002020004" pitchFamily="2" charset="0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Zona Pro Black" panose="02010A03040002020004" pitchFamily="2" charset="0"/>
                    <a:ea typeface="+mn-ea"/>
                    <a:cs typeface="Arial" panose="020B0604020202020204" pitchFamily="34" charset="0"/>
                  </a:rPr>
                  <a:t>ganhou produto </a:t>
                </a: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Zona Pro SemiBold" panose="02010A03040002020004" pitchFamily="2" charset="0"/>
                    <a:ea typeface="+mn-ea"/>
                    <a:cs typeface="Arial" panose="020B0604020202020204" pitchFamily="34" charset="0"/>
                  </a:rPr>
                  <a:t>Avon na Caixa da própria Campanha!</a:t>
                </a:r>
              </a:p>
            </p:txBody>
          </p:sp>
        </p:grp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F59EB82A-B505-4316-BD4C-FCDC93D9917E}"/>
                </a:ext>
              </a:extLst>
            </p:cNvPr>
            <p:cNvGrpSpPr/>
            <p:nvPr/>
          </p:nvGrpSpPr>
          <p:grpSpPr>
            <a:xfrm flipH="1">
              <a:off x="5562600" y="3556000"/>
              <a:ext cx="1476828" cy="387949"/>
              <a:chOff x="800907" y="3556000"/>
              <a:chExt cx="1476828" cy="387949"/>
            </a:xfrm>
          </p:grpSpPr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13BCEC8D-A49C-4DF8-969D-4DA840A9EE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65871" y="3943628"/>
                <a:ext cx="1311864" cy="0"/>
              </a:xfrm>
              <a:prstGeom prst="line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grpSp>
            <p:nvGrpSpPr>
              <p:cNvPr id="276" name="Group 275">
                <a:extLst>
                  <a:ext uri="{FF2B5EF4-FFF2-40B4-BE49-F238E27FC236}">
                    <a16:creationId xmlns:a16="http://schemas.microsoft.com/office/drawing/2014/main" id="{CD599B7A-0D5F-4085-ABD0-ADBA197D0CAE}"/>
                  </a:ext>
                </a:extLst>
              </p:cNvPr>
              <p:cNvGrpSpPr/>
              <p:nvPr/>
            </p:nvGrpSpPr>
            <p:grpSpPr>
              <a:xfrm>
                <a:off x="800907" y="3556000"/>
                <a:ext cx="333123" cy="387949"/>
                <a:chOff x="214813" y="2749551"/>
                <a:chExt cx="333123" cy="387949"/>
              </a:xfrm>
            </p:grpSpPr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08BF0B3-32A1-4D3B-8EFB-4FF8AB4C72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4813" y="2749551"/>
                  <a:ext cx="0" cy="222348"/>
                </a:xfrm>
                <a:prstGeom prst="line">
                  <a:avLst/>
                </a:prstGeom>
                <a:noFill/>
                <a:ln w="25400" cap="flat">
                  <a:solidFill>
                    <a:schemeClr val="bg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sp>
              <p:nvSpPr>
                <p:cNvPr id="278" name="Arc 277">
                  <a:extLst>
                    <a:ext uri="{FF2B5EF4-FFF2-40B4-BE49-F238E27FC236}">
                      <a16:creationId xmlns:a16="http://schemas.microsoft.com/office/drawing/2014/main" id="{21FC103A-FA4A-4432-AE47-EDF853F1D1E0}"/>
                    </a:ext>
                  </a:extLst>
                </p:cNvPr>
                <p:cNvSpPr/>
                <p:nvPr/>
              </p:nvSpPr>
              <p:spPr>
                <a:xfrm rot="5400000" flipV="1">
                  <a:off x="214813" y="2804377"/>
                  <a:ext cx="333123" cy="333123"/>
                </a:xfrm>
                <a:prstGeom prst="arc">
                  <a:avLst/>
                </a:prstGeom>
                <a:noFill/>
                <a:ln w="25400" cap="flat">
                  <a:solidFill>
                    <a:schemeClr val="bg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633CA0AB-7914-4CA3-A38D-33D03D272E0C}"/>
                </a:ext>
              </a:extLst>
            </p:cNvPr>
            <p:cNvGrpSpPr/>
            <p:nvPr/>
          </p:nvGrpSpPr>
          <p:grpSpPr>
            <a:xfrm>
              <a:off x="891540" y="3556000"/>
              <a:ext cx="1476828" cy="387949"/>
              <a:chOff x="800907" y="3556000"/>
              <a:chExt cx="1476828" cy="387949"/>
            </a:xfrm>
          </p:grpSpPr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BCD8113B-6830-4030-A45A-0D0E341FC88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65871" y="3943628"/>
                <a:ext cx="1311864" cy="0"/>
              </a:xfrm>
              <a:prstGeom prst="line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26B9280F-67A9-4A61-A100-BDA33C4BD3A6}"/>
                  </a:ext>
                </a:extLst>
              </p:cNvPr>
              <p:cNvGrpSpPr/>
              <p:nvPr/>
            </p:nvGrpSpPr>
            <p:grpSpPr>
              <a:xfrm>
                <a:off x="800907" y="3556000"/>
                <a:ext cx="333123" cy="387949"/>
                <a:chOff x="214813" y="2749551"/>
                <a:chExt cx="333123" cy="387949"/>
              </a:xfrm>
            </p:grpSpPr>
            <p:cxnSp>
              <p:nvCxnSpPr>
                <p:cNvPr id="283" name="Straight Connector 282">
                  <a:extLst>
                    <a:ext uri="{FF2B5EF4-FFF2-40B4-BE49-F238E27FC236}">
                      <a16:creationId xmlns:a16="http://schemas.microsoft.com/office/drawing/2014/main" id="{C1AAE25F-6C7D-4893-89B8-3E563576A6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4813" y="2749551"/>
                  <a:ext cx="0" cy="222348"/>
                </a:xfrm>
                <a:prstGeom prst="line">
                  <a:avLst/>
                </a:prstGeom>
                <a:noFill/>
                <a:ln w="25400" cap="flat">
                  <a:solidFill>
                    <a:schemeClr val="bg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sp>
              <p:nvSpPr>
                <p:cNvPr id="284" name="Arc 283">
                  <a:extLst>
                    <a:ext uri="{FF2B5EF4-FFF2-40B4-BE49-F238E27FC236}">
                      <a16:creationId xmlns:a16="http://schemas.microsoft.com/office/drawing/2014/main" id="{9A30971D-BABC-44B1-9E73-5B37389F72DC}"/>
                    </a:ext>
                  </a:extLst>
                </p:cNvPr>
                <p:cNvSpPr/>
                <p:nvPr/>
              </p:nvSpPr>
              <p:spPr>
                <a:xfrm rot="5400000" flipV="1">
                  <a:off x="214813" y="2804377"/>
                  <a:ext cx="333123" cy="333123"/>
                </a:xfrm>
                <a:prstGeom prst="arc">
                  <a:avLst/>
                </a:prstGeom>
                <a:noFill/>
                <a:ln w="25400" cap="flat">
                  <a:solidFill>
                    <a:schemeClr val="bg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290" name="Imagem 13" descr="Texto, Logotipo&#10;&#10;Descrição gerada automaticamente">
            <a:extLst>
              <a:ext uri="{FF2B5EF4-FFF2-40B4-BE49-F238E27FC236}">
                <a16:creationId xmlns:a16="http://schemas.microsoft.com/office/drawing/2014/main" id="{2CBA8393-5E68-4FC5-879B-55A4CDBB74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3" t="23859" r="8213" b="29764"/>
          <a:stretch/>
        </p:blipFill>
        <p:spPr>
          <a:xfrm>
            <a:off x="254003" y="331697"/>
            <a:ext cx="2328743" cy="726891"/>
          </a:xfrm>
          <a:prstGeom prst="rect">
            <a:avLst/>
          </a:prstGeom>
        </p:spPr>
      </p:pic>
      <p:sp>
        <p:nvSpPr>
          <p:cNvPr id="101" name="Retângulo 100">
            <a:extLst>
              <a:ext uri="{FF2B5EF4-FFF2-40B4-BE49-F238E27FC236}">
                <a16:creationId xmlns:a16="http://schemas.microsoft.com/office/drawing/2014/main" id="{4A03E81B-4BE5-4E9A-AF24-AC0F62146753}"/>
              </a:ext>
            </a:extLst>
          </p:cNvPr>
          <p:cNvSpPr/>
          <p:nvPr/>
        </p:nvSpPr>
        <p:spPr>
          <a:xfrm>
            <a:off x="0" y="1884605"/>
            <a:ext cx="12192000" cy="47014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838FF0E3-9C69-4167-A99B-516FD645E685}"/>
              </a:ext>
            </a:extLst>
          </p:cNvPr>
          <p:cNvSpPr txBox="1"/>
          <p:nvPr/>
        </p:nvSpPr>
        <p:spPr>
          <a:xfrm>
            <a:off x="665055" y="1959959"/>
            <a:ext cx="9549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normalizeH="0" noProof="0" dirty="0">
                <a:ln>
                  <a:noFill/>
                </a:ln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CP06</a:t>
            </a:r>
            <a:endParaRPr kumimoji="0" lang="pt-BR" sz="1400" b="1" i="0" u="none" strike="noStrike" kern="1200" cap="none" spc="100" normalizeH="0" baseline="0" noProof="0" dirty="0">
              <a:ln>
                <a:noFill/>
              </a:ln>
              <a:effectLst/>
              <a:uLnTx/>
              <a:uFillTx/>
              <a:latin typeface="Zona Pro Black" panose="02010A03040002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03FFA61A-7F44-4CFD-B464-8111325DB314}"/>
              </a:ext>
            </a:extLst>
          </p:cNvPr>
          <p:cNvSpPr txBox="1"/>
          <p:nvPr/>
        </p:nvSpPr>
        <p:spPr>
          <a:xfrm>
            <a:off x="2715816" y="1971752"/>
            <a:ext cx="8767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normalizeH="0" noProof="0" dirty="0">
                <a:ln>
                  <a:noFill/>
                </a:ln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CP07</a:t>
            </a:r>
            <a:endParaRPr kumimoji="0" lang="pt-BR" sz="1400" b="1" i="0" u="none" strike="noStrike" kern="1200" cap="none" spc="100" normalizeH="0" baseline="0" noProof="0" dirty="0">
              <a:ln>
                <a:noFill/>
              </a:ln>
              <a:effectLst/>
              <a:uLnTx/>
              <a:uFillTx/>
              <a:latin typeface="Zona Pro Black" panose="02010A03040002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9FC04F9E-00B9-4782-8A59-B909276C9E13}"/>
              </a:ext>
            </a:extLst>
          </p:cNvPr>
          <p:cNvSpPr txBox="1"/>
          <p:nvPr/>
        </p:nvSpPr>
        <p:spPr>
          <a:xfrm>
            <a:off x="4780284" y="1976665"/>
            <a:ext cx="10120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normalizeH="0" noProof="0" dirty="0">
                <a:ln>
                  <a:noFill/>
                </a:ln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CP08</a:t>
            </a:r>
            <a:endParaRPr kumimoji="0" lang="pt-BR" sz="1400" b="1" i="0" u="none" strike="noStrike" kern="1200" cap="none" spc="100" normalizeH="0" baseline="0" noProof="0" dirty="0">
              <a:ln>
                <a:noFill/>
              </a:ln>
              <a:effectLst/>
              <a:uLnTx/>
              <a:uFillTx/>
              <a:latin typeface="Zona Pro Black" panose="02010A03040002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98993C9A-D6F4-410B-B8C0-F24FD2796861}"/>
              </a:ext>
            </a:extLst>
          </p:cNvPr>
          <p:cNvSpPr txBox="1"/>
          <p:nvPr/>
        </p:nvSpPr>
        <p:spPr>
          <a:xfrm>
            <a:off x="7055197" y="1926341"/>
            <a:ext cx="901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normalizeH="0" noProof="0" dirty="0">
                <a:ln>
                  <a:noFill/>
                </a:ln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CP09</a:t>
            </a:r>
            <a:endParaRPr kumimoji="0" lang="pt-BR" b="1" i="0" u="none" strike="noStrike" kern="1200" cap="none" spc="100" normalizeH="0" baseline="0" noProof="0" dirty="0">
              <a:ln>
                <a:noFill/>
              </a:ln>
              <a:effectLst/>
              <a:uLnTx/>
              <a:uFillTx/>
              <a:latin typeface="Zona Pro Black" panose="02010A03040002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id="{0C4307D8-F61D-4E4B-BB0A-D396510AE3C6}"/>
              </a:ext>
            </a:extLst>
          </p:cNvPr>
          <p:cNvSpPr txBox="1"/>
          <p:nvPr/>
        </p:nvSpPr>
        <p:spPr>
          <a:xfrm>
            <a:off x="8851051" y="1896780"/>
            <a:ext cx="113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normalizeH="0" noProof="0" dirty="0">
                <a:ln>
                  <a:noFill/>
                </a:ln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CP10</a:t>
            </a:r>
            <a:endParaRPr kumimoji="0" lang="pt-BR" b="1" i="0" u="none" strike="noStrike" kern="1200" cap="none" spc="100" normalizeH="0" baseline="0" noProof="0" dirty="0">
              <a:ln>
                <a:noFill/>
              </a:ln>
              <a:effectLst/>
              <a:uLnTx/>
              <a:uFillTx/>
              <a:latin typeface="Zona Pro Black" panose="02010A03040002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id="{ACC55018-A390-416D-8882-430713196019}"/>
              </a:ext>
            </a:extLst>
          </p:cNvPr>
          <p:cNvSpPr txBox="1"/>
          <p:nvPr/>
        </p:nvSpPr>
        <p:spPr>
          <a:xfrm>
            <a:off x="42044" y="4616910"/>
            <a:ext cx="23157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b="1" dirty="0">
                <a:latin typeface="Zona Pro" panose="02010A03040002020004" pitchFamily="50" charset="0"/>
                <a:cs typeface="Arial" panose="020B0604020202020204" pitchFamily="34" charset="0"/>
              </a:rPr>
              <a:t>PROTETOR SOLAR PEPINO FPS30</a:t>
            </a:r>
            <a:endParaRPr kumimoji="0" lang="pt-BR" sz="1050" b="1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Zona Pro" panose="02010A03040002020004" pitchFamily="50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 panose="020B0604020202020204" pitchFamily="34" charset="0"/>
              </a:rPr>
              <a:t>Lucratividade  - R$</a:t>
            </a: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35,99</a:t>
            </a:r>
            <a:endParaRPr kumimoji="0" lang="pt-BR" sz="1050" b="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Custo – R$4,80</a:t>
            </a:r>
            <a:endParaRPr kumimoji="0" lang="pt-BR" sz="1050" b="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sp>
        <p:nvSpPr>
          <p:cNvPr id="121" name="CaixaDeTexto 120">
            <a:extLst>
              <a:ext uri="{FF2B5EF4-FFF2-40B4-BE49-F238E27FC236}">
                <a16:creationId xmlns:a16="http://schemas.microsoft.com/office/drawing/2014/main" id="{A023A3BB-5662-4359-8612-B258EB7DD0CD}"/>
              </a:ext>
            </a:extLst>
          </p:cNvPr>
          <p:cNvSpPr txBox="1"/>
          <p:nvPr/>
        </p:nvSpPr>
        <p:spPr>
          <a:xfrm>
            <a:off x="4541997" y="4381790"/>
            <a:ext cx="261135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1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  <a:cs typeface="Arial" panose="020B0604020202020204" pitchFamily="34" charset="0"/>
              </a:rPr>
              <a:t>ENCANTO BL 400mL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1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  <a:cs typeface="Arial" panose="020B0604020202020204" pitchFamily="34" charset="0"/>
              </a:rPr>
              <a:t> </a:t>
            </a:r>
            <a:r>
              <a:rPr kumimoji="0" lang="pt-BR" sz="1050" b="0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 panose="020B0604020202020204" pitchFamily="34" charset="0"/>
              </a:rPr>
              <a:t>Lucratividade  - R$39,99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Custo – R$5,63</a:t>
            </a:r>
            <a:endParaRPr kumimoji="0" lang="pt-BR" sz="1050" b="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sp>
        <p:nvSpPr>
          <p:cNvPr id="122" name="CaixaDeTexto 121">
            <a:extLst>
              <a:ext uri="{FF2B5EF4-FFF2-40B4-BE49-F238E27FC236}">
                <a16:creationId xmlns:a16="http://schemas.microsoft.com/office/drawing/2014/main" id="{0EBFC73C-78F6-4A7C-AAAB-BA943793CCFA}"/>
              </a:ext>
            </a:extLst>
          </p:cNvPr>
          <p:cNvSpPr txBox="1"/>
          <p:nvPr/>
        </p:nvSpPr>
        <p:spPr>
          <a:xfrm>
            <a:off x="4476059" y="5050073"/>
            <a:ext cx="176866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Prêmio forte e atrativo, com boa lucratividade, para manter a atividade no período e para argumentação de um bom produto para começar a 2ª CP nesse período de Atividade. 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AE588FA-0408-4B93-BED9-A8272F5A3B52}"/>
              </a:ext>
            </a:extLst>
          </p:cNvPr>
          <p:cNvSpPr txBox="1"/>
          <p:nvPr/>
        </p:nvSpPr>
        <p:spPr>
          <a:xfrm>
            <a:off x="2388245" y="2282654"/>
            <a:ext cx="23157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" b="1" dirty="0">
                <a:highlight>
                  <a:srgbClr val="00FFFF"/>
                </a:highlight>
                <a:latin typeface="Zona Pro" panose="02010A03040002020004" pitchFamily="50" charset="0"/>
                <a:cs typeface="Arial" panose="020B0604020202020204" pitchFamily="34" charset="0"/>
              </a:rPr>
              <a:t>UM É BOM KIT É MELHOR</a:t>
            </a:r>
            <a:endParaRPr kumimoji="0" lang="pt-BR" sz="1000" b="0" i="0" u="none" strike="noStrike" kern="1200" cap="none" normalizeH="0" baseline="0" noProof="0" dirty="0">
              <a:ln>
                <a:noFill/>
              </a:ln>
              <a:effectLst/>
              <a:highlight>
                <a:srgbClr val="00FFFF"/>
              </a:highlight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D0B4711E-7648-43CC-A820-88B6BCD7CB53}"/>
              </a:ext>
            </a:extLst>
          </p:cNvPr>
          <p:cNvSpPr txBox="1"/>
          <p:nvPr/>
        </p:nvSpPr>
        <p:spPr>
          <a:xfrm>
            <a:off x="4216730" y="2231855"/>
            <a:ext cx="20279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" b="1" dirty="0">
                <a:highlight>
                  <a:srgbClr val="00FFFF"/>
                </a:highlight>
                <a:latin typeface="Zona Pro" panose="02010A03040002020004" pitchFamily="50" charset="0"/>
                <a:cs typeface="Arial" panose="020B0604020202020204" pitchFamily="34" charset="0"/>
              </a:rPr>
              <a:t>ISCA PREMIUM</a:t>
            </a:r>
            <a:endParaRPr kumimoji="0" lang="pt-BR" sz="1000" b="0" i="0" u="none" strike="noStrike" kern="1200" cap="none" normalizeH="0" baseline="0" noProof="0" dirty="0">
              <a:ln>
                <a:noFill/>
              </a:ln>
              <a:effectLst/>
              <a:highlight>
                <a:srgbClr val="00FFFF"/>
              </a:highlight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6A98FAE9-4441-499E-8A07-4CD2A954E2E3}"/>
              </a:ext>
            </a:extLst>
          </p:cNvPr>
          <p:cNvSpPr txBox="1"/>
          <p:nvPr/>
        </p:nvSpPr>
        <p:spPr>
          <a:xfrm>
            <a:off x="6384126" y="2260947"/>
            <a:ext cx="20279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normalizeH="0" baseline="0" noProof="0" dirty="0">
                <a:ln>
                  <a:noFill/>
                </a:ln>
                <a:effectLst/>
                <a:highlight>
                  <a:srgbClr val="00FFFF"/>
                </a:highlight>
                <a:uLnTx/>
                <a:uFillTx/>
                <a:latin typeface="Zona Pro" panose="02010A03040002020004" pitchFamily="50" charset="0"/>
                <a:cs typeface="Arial" panose="020B0604020202020204" pitchFamily="34" charset="0"/>
              </a:rPr>
              <a:t>PRODUTO CERTO!</a:t>
            </a:r>
            <a:endParaRPr kumimoji="0" lang="pt-BR" sz="1000" b="0" i="0" u="none" strike="noStrike" kern="1200" cap="none" normalizeH="0" baseline="0" noProof="0" dirty="0">
              <a:ln>
                <a:noFill/>
              </a:ln>
              <a:effectLst/>
              <a:highlight>
                <a:srgbClr val="00FFFF"/>
              </a:highlight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161E0FCB-4C16-461C-801F-EC92E1C6356F}"/>
              </a:ext>
            </a:extLst>
          </p:cNvPr>
          <p:cNvSpPr txBox="1"/>
          <p:nvPr/>
        </p:nvSpPr>
        <p:spPr>
          <a:xfrm>
            <a:off x="59094" y="5466683"/>
            <a:ext cx="222661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Prêmio forte e atrativo para o verão, com boa lucratividade. P</a:t>
            </a:r>
            <a:r>
              <a:rPr kumimoji="0" lang="pt-BR" sz="1050" b="0" i="0" u="none" strike="noStrike" kern="1200" cap="none" normalizeH="0" baseline="0" noProof="0" dirty="0" err="1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 panose="020B0604020202020204" pitchFamily="34" charset="0"/>
              </a:rPr>
              <a:t>reço</a:t>
            </a: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 </a:t>
            </a:r>
            <a:r>
              <a:rPr kumimoji="0" lang="pt-BR" sz="1050" b="0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 panose="020B0604020202020204" pitchFamily="34" charset="0"/>
              </a:rPr>
              <a:t>atrativo a revenda ou experimentação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983BFCA9-AAE5-4138-A79B-A8FE8C28B93B}"/>
              </a:ext>
            </a:extLst>
          </p:cNvPr>
          <p:cNvSpPr txBox="1"/>
          <p:nvPr/>
        </p:nvSpPr>
        <p:spPr>
          <a:xfrm>
            <a:off x="140582" y="2255325"/>
            <a:ext cx="23157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normalizeH="0" baseline="0" noProof="0" dirty="0">
                <a:ln>
                  <a:noFill/>
                </a:ln>
                <a:effectLst/>
                <a:highlight>
                  <a:srgbClr val="00FFFF"/>
                </a:highlight>
                <a:uLnTx/>
                <a:uFillTx/>
                <a:latin typeface="Zona Pro" panose="02010A03040002020004" pitchFamily="50" charset="0"/>
                <a:cs typeface="Arial" panose="020B0604020202020204" pitchFamily="34" charset="0"/>
              </a:rPr>
              <a:t>CHAMOU VERÃO?</a:t>
            </a:r>
            <a:endParaRPr kumimoji="0" lang="pt-BR" sz="1000" b="0" i="0" u="none" strike="noStrike" kern="1200" cap="none" normalizeH="0" baseline="0" noProof="0" dirty="0">
              <a:ln>
                <a:noFill/>
              </a:ln>
              <a:effectLst/>
              <a:highlight>
                <a:srgbClr val="00FFFF"/>
              </a:highlight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CFD8CD1C-A3A9-4E86-B9AA-702C1992E34D}"/>
              </a:ext>
            </a:extLst>
          </p:cNvPr>
          <p:cNvSpPr txBox="1"/>
          <p:nvPr/>
        </p:nvSpPr>
        <p:spPr>
          <a:xfrm>
            <a:off x="151682" y="2509504"/>
            <a:ext cx="2111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Zona Pro Regular" panose="02010A03040002020004" pitchFamily="50" charset="0"/>
              </a:rPr>
              <a:t>Atratividade 1e 2 E: Alta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9540B5A7-BDD6-40AF-8905-34D538E088A6}"/>
              </a:ext>
            </a:extLst>
          </p:cNvPr>
          <p:cNvSpPr txBox="1"/>
          <p:nvPr/>
        </p:nvSpPr>
        <p:spPr>
          <a:xfrm>
            <a:off x="2247653" y="2534693"/>
            <a:ext cx="2111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Zona Pro Regular" panose="02010A03040002020004" pitchFamily="50" charset="0"/>
              </a:rPr>
              <a:t>Atratividade 1e 2 E: Média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9A3B2709-9258-4EDD-8007-3DA3416E7E3B}"/>
              </a:ext>
            </a:extLst>
          </p:cNvPr>
          <p:cNvSpPr txBox="1"/>
          <p:nvPr/>
        </p:nvSpPr>
        <p:spPr>
          <a:xfrm>
            <a:off x="4298562" y="2440593"/>
            <a:ext cx="2111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Zona Pro Regular" panose="02010A03040002020004" pitchFamily="50" charset="0"/>
              </a:rPr>
              <a:t>Atratividade 1e 2 E: Média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BB866E3F-1834-41A2-B154-BBE51BF48022}"/>
              </a:ext>
            </a:extLst>
          </p:cNvPr>
          <p:cNvSpPr txBox="1"/>
          <p:nvPr/>
        </p:nvSpPr>
        <p:spPr>
          <a:xfrm>
            <a:off x="6524645" y="2500203"/>
            <a:ext cx="2111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Zona Pro Regular" panose="02010A03040002020004" pitchFamily="50" charset="0"/>
              </a:rPr>
              <a:t>Atratividade 1e 2 E: Média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338163D6-1A82-457B-BD22-791F129A7B07}"/>
              </a:ext>
            </a:extLst>
          </p:cNvPr>
          <p:cNvSpPr txBox="1"/>
          <p:nvPr/>
        </p:nvSpPr>
        <p:spPr>
          <a:xfrm>
            <a:off x="8420439" y="2519655"/>
            <a:ext cx="2111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Zona Pro Regular" panose="02010A03040002020004" pitchFamily="50" charset="0"/>
              </a:rPr>
              <a:t>Atratividade 1e 2 E: Alta</a:t>
            </a: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96DA33BF-DCB1-48A6-9852-2F0F9D516158}"/>
              </a:ext>
            </a:extLst>
          </p:cNvPr>
          <p:cNvSpPr txBox="1"/>
          <p:nvPr/>
        </p:nvSpPr>
        <p:spPr>
          <a:xfrm>
            <a:off x="2246355" y="4490104"/>
            <a:ext cx="246805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1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  <a:cs typeface="Arial" panose="020B0604020202020204" pitchFamily="34" charset="0"/>
              </a:rPr>
              <a:t>KIT ANTISSINAIS AVON CARE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 panose="020B0604020202020204" pitchFamily="34" charset="0"/>
              </a:rPr>
              <a:t>Lucratividade  - R$37,98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R$1,80+ R$1,85</a:t>
            </a:r>
            <a:endParaRPr kumimoji="0" lang="pt-BR" sz="1050" b="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4CB4D630-B4B9-4F25-A3A1-A66F4403A0ED}"/>
              </a:ext>
            </a:extLst>
          </p:cNvPr>
          <p:cNvSpPr txBox="1"/>
          <p:nvPr/>
        </p:nvSpPr>
        <p:spPr>
          <a:xfrm>
            <a:off x="2232391" y="5121243"/>
            <a:ext cx="1974743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Zona Pro Regular" panose="02010A03040002020004" pitchFamily="50" charset="0"/>
                <a:cs typeface="Arial" panose="020B0604020202020204" pitchFamily="34" charset="0"/>
              </a:defRPr>
            </a:lvl1pPr>
          </a:lstStyle>
          <a:p>
            <a:r>
              <a:rPr lang="pt-BR" sz="1050" dirty="0"/>
              <a:t>Kit com boa lucratividade e fácil </a:t>
            </a:r>
            <a:r>
              <a:rPr lang="pt-BR" sz="1050" dirty="0" err="1"/>
              <a:t>sell</a:t>
            </a:r>
            <a:r>
              <a:rPr lang="pt-BR" sz="1050" dirty="0"/>
              <a:t> out, oportunidade de experimentação para NOVAS. Para incentivar atividade no período de queda zero.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44F52C94-9A8A-4939-A7F7-510F2CFAADC0}"/>
              </a:ext>
            </a:extLst>
          </p:cNvPr>
          <p:cNvSpPr txBox="1"/>
          <p:nvPr/>
        </p:nvSpPr>
        <p:spPr>
          <a:xfrm>
            <a:off x="8239182" y="2256283"/>
            <a:ext cx="20279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" b="1" dirty="0">
                <a:highlight>
                  <a:srgbClr val="00FFFF"/>
                </a:highlight>
                <a:latin typeface="Zona Pro" panose="02010A03040002020004" pitchFamily="50" charset="0"/>
                <a:cs typeface="Arial" panose="020B0604020202020204" pitchFamily="34" charset="0"/>
              </a:rPr>
              <a:t>MAKE FORTALEZA</a:t>
            </a:r>
            <a:endParaRPr kumimoji="0" lang="pt-BR" sz="1000" b="0" i="0" u="none" strike="noStrike" kern="1200" cap="none" normalizeH="0" baseline="0" noProof="0" dirty="0">
              <a:ln>
                <a:noFill/>
              </a:ln>
              <a:effectLst/>
              <a:highlight>
                <a:srgbClr val="00FFFF"/>
              </a:highlight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pic>
        <p:nvPicPr>
          <p:cNvPr id="57" name="Imagem 56">
            <a:extLst>
              <a:ext uri="{FF2B5EF4-FFF2-40B4-BE49-F238E27FC236}">
                <a16:creationId xmlns:a16="http://schemas.microsoft.com/office/drawing/2014/main" id="{2112F606-93F0-9D60-6920-465663FA97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6" r="23968"/>
          <a:stretch/>
        </p:blipFill>
        <p:spPr bwMode="auto">
          <a:xfrm>
            <a:off x="503527" y="2845836"/>
            <a:ext cx="794949" cy="162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Imagem 67">
            <a:extLst>
              <a:ext uri="{FF2B5EF4-FFF2-40B4-BE49-F238E27FC236}">
                <a16:creationId xmlns:a16="http://schemas.microsoft.com/office/drawing/2014/main" id="{3BE9910D-D485-3F26-C3C9-3E2BA0DF4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112" y="3031366"/>
            <a:ext cx="1019874" cy="101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Imagem 68">
            <a:extLst>
              <a:ext uri="{FF2B5EF4-FFF2-40B4-BE49-F238E27FC236}">
                <a16:creationId xmlns:a16="http://schemas.microsoft.com/office/drawing/2014/main" id="{F3A30197-0D70-CE64-DB44-A578C57F3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986" y="3045891"/>
            <a:ext cx="1012148" cy="101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Imagem 73" descr="1467553">
            <a:extLst>
              <a:ext uri="{FF2B5EF4-FFF2-40B4-BE49-F238E27FC236}">
                <a16:creationId xmlns:a16="http://schemas.microsoft.com/office/drawing/2014/main" id="{61CB23B7-A8DC-C449-470A-69D956BBC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320" y="2818212"/>
            <a:ext cx="1457324" cy="145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Imagem 74">
            <a:extLst>
              <a:ext uri="{FF2B5EF4-FFF2-40B4-BE49-F238E27FC236}">
                <a16:creationId xmlns:a16="http://schemas.microsoft.com/office/drawing/2014/main" id="{69D04515-BC62-2DCF-386A-A98D7F2F9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575" y="2847361"/>
            <a:ext cx="1352549" cy="135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CaixaDeTexto 77">
            <a:extLst>
              <a:ext uri="{FF2B5EF4-FFF2-40B4-BE49-F238E27FC236}">
                <a16:creationId xmlns:a16="http://schemas.microsoft.com/office/drawing/2014/main" id="{96DE6183-B778-5631-ED71-AD26BBBBF08E}"/>
              </a:ext>
            </a:extLst>
          </p:cNvPr>
          <p:cNvSpPr txBox="1"/>
          <p:nvPr/>
        </p:nvSpPr>
        <p:spPr>
          <a:xfrm>
            <a:off x="6512793" y="4897557"/>
            <a:ext cx="2034794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 panose="020B0604020202020204" pitchFamily="34" charset="0"/>
              </a:rPr>
              <a:t>Produto atrativo, de fácil revenda </a:t>
            </a: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para garantir última campanha do período de baixa atividade e para argumentação de um bom produto para começar a 2ª CP nesse período de baixa Atividade. .</a:t>
            </a:r>
            <a:endParaRPr kumimoji="0" lang="pt-BR" sz="1050" b="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4D3BA7C0-D22B-38A8-26A2-7DC96E751077}"/>
              </a:ext>
            </a:extLst>
          </p:cNvPr>
          <p:cNvSpPr txBox="1"/>
          <p:nvPr/>
        </p:nvSpPr>
        <p:spPr>
          <a:xfrm>
            <a:off x="6535263" y="4252298"/>
            <a:ext cx="231578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b="1" dirty="0">
                <a:latin typeface="Zona Pro" panose="02010A03040002020004" pitchFamily="50" charset="0"/>
                <a:cs typeface="Arial" panose="020B0604020202020204" pitchFamily="34" charset="0"/>
              </a:rPr>
              <a:t>PETIT ATTITUDE	</a:t>
            </a:r>
            <a:endParaRPr kumimoji="0" lang="pt-BR" sz="1050" b="1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Zona Pro" panose="02010A03040002020004" pitchFamily="50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 panose="020B0604020202020204" pitchFamily="34" charset="0"/>
              </a:rPr>
              <a:t>Lucratividade  - R$</a:t>
            </a: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36</a:t>
            </a:r>
            <a:r>
              <a:rPr kumimoji="0" lang="pt-BR" sz="1050" b="0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 panose="020B0604020202020204" pitchFamily="34" charset="0"/>
              </a:rPr>
              <a:t>,99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Custo – R$3,91</a:t>
            </a:r>
            <a:endParaRPr kumimoji="0" lang="pt-BR" sz="1050" b="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A9BBFE7C-F9A7-C51D-4E9F-41CE46F03803}"/>
              </a:ext>
            </a:extLst>
          </p:cNvPr>
          <p:cNvSpPr txBox="1"/>
          <p:nvPr/>
        </p:nvSpPr>
        <p:spPr>
          <a:xfrm>
            <a:off x="8495424" y="4262986"/>
            <a:ext cx="261135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1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  <a:cs typeface="Arial" panose="020B0604020202020204" pitchFamily="34" charset="0"/>
              </a:rPr>
              <a:t>MASCARA POWER STAY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1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  <a:cs typeface="Arial" panose="020B0604020202020204" pitchFamily="34" charset="0"/>
              </a:rPr>
              <a:t> </a:t>
            </a:r>
            <a:r>
              <a:rPr kumimoji="0" lang="pt-BR" sz="1050" b="0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 panose="020B0604020202020204" pitchFamily="34" charset="0"/>
              </a:rPr>
              <a:t>Lucratividade  - R$</a:t>
            </a: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51</a:t>
            </a:r>
            <a:r>
              <a:rPr kumimoji="0" lang="pt-BR" sz="1050" b="0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 panose="020B0604020202020204" pitchFamily="34" charset="0"/>
              </a:rPr>
              <a:t>,99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Custo – R$4,39</a:t>
            </a:r>
            <a:endParaRPr kumimoji="0" lang="pt-BR" sz="1050" b="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D5AC686D-8CDC-9B66-4BE9-EAAD5712A77E}"/>
              </a:ext>
            </a:extLst>
          </p:cNvPr>
          <p:cNvSpPr txBox="1"/>
          <p:nvPr/>
        </p:nvSpPr>
        <p:spPr>
          <a:xfrm>
            <a:off x="8535294" y="5029291"/>
            <a:ext cx="1810674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Prêmio forte e atrativo como MAKE, com boa lucratividade, para argumentação de um bom produto para começar a 2ª CP nesse período de Atividade. </a:t>
            </a:r>
            <a:endParaRPr kumimoji="0" lang="pt-BR" sz="1050" b="0" i="1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pic>
        <p:nvPicPr>
          <p:cNvPr id="82" name="Imagem 81">
            <a:extLst>
              <a:ext uri="{FF2B5EF4-FFF2-40B4-BE49-F238E27FC236}">
                <a16:creationId xmlns:a16="http://schemas.microsoft.com/office/drawing/2014/main" id="{0BFC806C-53D5-4ED2-C2D6-402F079453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r="30417"/>
          <a:stretch/>
        </p:blipFill>
        <p:spPr bwMode="auto">
          <a:xfrm>
            <a:off x="8988864" y="2870288"/>
            <a:ext cx="514468" cy="141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CaixaDeTexto 82">
            <a:extLst>
              <a:ext uri="{FF2B5EF4-FFF2-40B4-BE49-F238E27FC236}">
                <a16:creationId xmlns:a16="http://schemas.microsoft.com/office/drawing/2014/main" id="{8D636624-00DE-29B5-2AEC-5C993661D77B}"/>
              </a:ext>
            </a:extLst>
          </p:cNvPr>
          <p:cNvSpPr txBox="1"/>
          <p:nvPr/>
        </p:nvSpPr>
        <p:spPr>
          <a:xfrm>
            <a:off x="10661724" y="1934674"/>
            <a:ext cx="1137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normalizeH="0" noProof="0" dirty="0">
                <a:ln>
                  <a:noFill/>
                </a:ln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CP11</a:t>
            </a:r>
            <a:endParaRPr kumimoji="0" lang="pt-BR" b="1" i="0" u="none" strike="noStrike" kern="1200" cap="none" spc="100" normalizeH="0" baseline="0" noProof="0" dirty="0">
              <a:ln>
                <a:noFill/>
              </a:ln>
              <a:effectLst/>
              <a:uLnTx/>
              <a:uFillTx/>
              <a:latin typeface="Zona Pro Black" panose="02010A03040002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F68D2CC5-988C-FC9E-D18E-5BB5097BE956}"/>
              </a:ext>
            </a:extLst>
          </p:cNvPr>
          <p:cNvSpPr txBox="1"/>
          <p:nvPr/>
        </p:nvSpPr>
        <p:spPr>
          <a:xfrm>
            <a:off x="10231112" y="2557549"/>
            <a:ext cx="2111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>
                <a:latin typeface="Zona Pro Regular" panose="02010A03040002020004" pitchFamily="50" charset="0"/>
              </a:rPr>
              <a:t>Atratividade 1e 2 E: Média</a:t>
            </a:r>
          </a:p>
        </p:txBody>
      </p:sp>
      <p:sp>
        <p:nvSpPr>
          <p:cNvPr id="85" name="CaixaDeTexto 84">
            <a:extLst>
              <a:ext uri="{FF2B5EF4-FFF2-40B4-BE49-F238E27FC236}">
                <a16:creationId xmlns:a16="http://schemas.microsoft.com/office/drawing/2014/main" id="{40958B72-B0EB-33E5-D6F4-BFF29B15B3BC}"/>
              </a:ext>
            </a:extLst>
          </p:cNvPr>
          <p:cNvSpPr txBox="1"/>
          <p:nvPr/>
        </p:nvSpPr>
        <p:spPr>
          <a:xfrm>
            <a:off x="10049855" y="2294177"/>
            <a:ext cx="20279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" b="1" dirty="0">
                <a:highlight>
                  <a:srgbClr val="00FFFF"/>
                </a:highlight>
                <a:latin typeface="Zona Pro" panose="02010A03040002020004" pitchFamily="50" charset="0"/>
                <a:cs typeface="Arial" panose="020B0604020202020204" pitchFamily="34" charset="0"/>
              </a:rPr>
              <a:t>ISCA PREMIUM</a:t>
            </a:r>
            <a:endParaRPr kumimoji="0" lang="pt-BR" sz="1000" b="0" i="0" u="none" strike="noStrike" kern="1200" cap="none" normalizeH="0" baseline="0" noProof="0" dirty="0">
              <a:ln>
                <a:noFill/>
              </a:ln>
              <a:effectLst/>
              <a:highlight>
                <a:srgbClr val="00FFFF"/>
              </a:highlight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ED0C9C5B-0282-BF1C-D501-E9EF7AF13C93}"/>
              </a:ext>
            </a:extLst>
          </p:cNvPr>
          <p:cNvSpPr txBox="1"/>
          <p:nvPr/>
        </p:nvSpPr>
        <p:spPr>
          <a:xfrm>
            <a:off x="10299412" y="4055956"/>
            <a:ext cx="185054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1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  <a:cs typeface="Arial" panose="020B0604020202020204" pitchFamily="34" charset="0"/>
              </a:rPr>
              <a:t>BLACK ESSENTIAL ORIGINAL + 5 amostras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1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  <a:cs typeface="Arial" panose="020B0604020202020204" pitchFamily="34" charset="0"/>
              </a:rPr>
              <a:t> </a:t>
            </a:r>
            <a:r>
              <a:rPr kumimoji="0" lang="pt-BR" sz="1050" b="0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 panose="020B0604020202020204" pitchFamily="34" charset="0"/>
              </a:rPr>
              <a:t>Lucratividade  - R$</a:t>
            </a: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59</a:t>
            </a:r>
            <a:r>
              <a:rPr kumimoji="0" lang="pt-BR" sz="1050" b="0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 panose="020B0604020202020204" pitchFamily="34" charset="0"/>
              </a:rPr>
              <a:t>,90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latin typeface="Zona Pro Regular" panose="02010A03040002020004" pitchFamily="50" charset="0"/>
                <a:cs typeface="Arial" panose="020B0604020202020204" pitchFamily="34" charset="0"/>
              </a:rPr>
              <a:t>Custo – R$10,37</a:t>
            </a:r>
            <a:endParaRPr kumimoji="0" lang="pt-BR" sz="1050" b="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7CB8AABA-4622-F88B-73ED-817218C2256A}"/>
              </a:ext>
            </a:extLst>
          </p:cNvPr>
          <p:cNvSpPr txBox="1"/>
          <p:nvPr/>
        </p:nvSpPr>
        <p:spPr>
          <a:xfrm>
            <a:off x="10317758" y="4829682"/>
            <a:ext cx="185644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" dirty="0">
                <a:latin typeface="Zona Pro Regular" panose="02010A03040002020004" pitchFamily="50" charset="0"/>
                <a:cs typeface="Arial" panose="020B0604020202020204" pitchFamily="34" charset="0"/>
              </a:rPr>
              <a:t>Prêmio forte e atrativo como com boa lucratividade, para argumentação de um bom produto para começar a 2ª após o MEGA DE CP10, além do adicional de oferecer amostras que irão vender na CP seguinte de Mães (superoportunidade)</a:t>
            </a:r>
            <a:endParaRPr kumimoji="0" lang="pt-BR" sz="1000" b="0" i="1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Zona Pro Regular" panose="02010A03040002020004" pitchFamily="50" charset="0"/>
              <a:cs typeface="Arial" panose="020B0604020202020204" pitchFamily="34" charset="0"/>
            </a:endParaRPr>
          </a:p>
        </p:txBody>
      </p:sp>
      <p:pic>
        <p:nvPicPr>
          <p:cNvPr id="58" name="Imagem 57">
            <a:extLst>
              <a:ext uri="{FF2B5EF4-FFF2-40B4-BE49-F238E27FC236}">
                <a16:creationId xmlns:a16="http://schemas.microsoft.com/office/drawing/2014/main" id="{3975D0D4-3F06-9BD7-4153-49FA18B46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4" r="22666"/>
          <a:stretch/>
        </p:blipFill>
        <p:spPr bwMode="auto">
          <a:xfrm>
            <a:off x="10400299" y="2804791"/>
            <a:ext cx="698011" cy="124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22562070-C6EA-F044-4124-967818E75C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r="29500"/>
          <a:stretch/>
        </p:blipFill>
        <p:spPr bwMode="auto">
          <a:xfrm>
            <a:off x="11221537" y="3429000"/>
            <a:ext cx="248545" cy="57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589E6D70-B7A9-4850-91DE-9998E04CD7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r="29500"/>
          <a:stretch/>
        </p:blipFill>
        <p:spPr bwMode="auto">
          <a:xfrm>
            <a:off x="11593012" y="3429000"/>
            <a:ext cx="248545" cy="57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Imagem 69">
            <a:extLst>
              <a:ext uri="{FF2B5EF4-FFF2-40B4-BE49-F238E27FC236}">
                <a16:creationId xmlns:a16="http://schemas.microsoft.com/office/drawing/2014/main" id="{6ACC45CB-D8A7-459C-85C3-F1187F0ACD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r="29500"/>
          <a:stretch/>
        </p:blipFill>
        <p:spPr bwMode="auto">
          <a:xfrm>
            <a:off x="11249055" y="2831938"/>
            <a:ext cx="248545" cy="57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Imagem 70">
            <a:extLst>
              <a:ext uri="{FF2B5EF4-FFF2-40B4-BE49-F238E27FC236}">
                <a16:creationId xmlns:a16="http://schemas.microsoft.com/office/drawing/2014/main" id="{202B98A9-8DF6-4BE9-99F6-B846C17362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r="29500"/>
          <a:stretch/>
        </p:blipFill>
        <p:spPr bwMode="auto">
          <a:xfrm>
            <a:off x="11544330" y="2831938"/>
            <a:ext cx="248545" cy="57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Imagem 72">
            <a:extLst>
              <a:ext uri="{FF2B5EF4-FFF2-40B4-BE49-F238E27FC236}">
                <a16:creationId xmlns:a16="http://schemas.microsoft.com/office/drawing/2014/main" id="{9575E630-9F61-443F-9B40-8845D5C89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r="29500"/>
          <a:stretch/>
        </p:blipFill>
        <p:spPr bwMode="auto">
          <a:xfrm>
            <a:off x="11868165" y="3052874"/>
            <a:ext cx="248545" cy="57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830850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Office PowerPoint</Application>
  <PresentationFormat>Widescreen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Zona Pro</vt:lpstr>
      <vt:lpstr>Zona Pro Black</vt:lpstr>
      <vt:lpstr>Zona Pro Regular</vt:lpstr>
      <vt:lpstr>Zona Pro SemiBold</vt:lpstr>
      <vt:lpstr>1_Tema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Natalia Gouvea/SPO/BR</dc:creator>
  <cp:lastModifiedBy>Natalia Gouvea/SPO/BR</cp:lastModifiedBy>
  <cp:revision>34</cp:revision>
  <dcterms:created xsi:type="dcterms:W3CDTF">2022-02-03T13:31:21Z</dcterms:created>
  <dcterms:modified xsi:type="dcterms:W3CDTF">2022-08-29T19:16:26Z</dcterms:modified>
</cp:coreProperties>
</file>