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705" r:id="rId2"/>
    <p:sldMasterId id="2147483689" r:id="rId3"/>
    <p:sldMasterId id="2147483668" r:id="rId4"/>
    <p:sldMasterId id="2147483677" r:id="rId5"/>
    <p:sldMasterId id="2147483667" r:id="rId6"/>
    <p:sldMasterId id="2147483691" r:id="rId7"/>
    <p:sldMasterId id="2147483725" r:id="rId8"/>
    <p:sldMasterId id="2147483685" r:id="rId9"/>
  </p:sldMasterIdLst>
  <p:notesMasterIdLst>
    <p:notesMasterId r:id="rId33"/>
  </p:notesMasterIdLst>
  <p:handoutMasterIdLst>
    <p:handoutMasterId r:id="rId34"/>
  </p:handoutMasterIdLst>
  <p:sldIdLst>
    <p:sldId id="306" r:id="rId10"/>
    <p:sldId id="313" r:id="rId11"/>
    <p:sldId id="350" r:id="rId12"/>
    <p:sldId id="351" r:id="rId13"/>
    <p:sldId id="20350" r:id="rId14"/>
    <p:sldId id="20353" r:id="rId15"/>
    <p:sldId id="20351" r:id="rId16"/>
    <p:sldId id="20352" r:id="rId17"/>
    <p:sldId id="20354" r:id="rId18"/>
    <p:sldId id="353" r:id="rId19"/>
    <p:sldId id="20355" r:id="rId20"/>
    <p:sldId id="314" r:id="rId21"/>
    <p:sldId id="348" r:id="rId22"/>
    <p:sldId id="20359" r:id="rId23"/>
    <p:sldId id="20356" r:id="rId24"/>
    <p:sldId id="20357" r:id="rId25"/>
    <p:sldId id="354" r:id="rId26"/>
    <p:sldId id="20358" r:id="rId27"/>
    <p:sldId id="20364" r:id="rId28"/>
    <p:sldId id="20360" r:id="rId29"/>
    <p:sldId id="20362" r:id="rId30"/>
    <p:sldId id="20363" r:id="rId31"/>
    <p:sldId id="343" r:id="rId32"/>
  </p:sldIdLst>
  <p:sldSz cx="12192000" cy="6858000"/>
  <p:notesSz cx="20104100" cy="11309350"/>
  <p:defaultTextStyle>
    <a:defPPr>
      <a:defRPr lang="en-US"/>
    </a:defPPr>
    <a:lvl1pPr marL="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89D"/>
    <a:srgbClr val="ED7D31"/>
    <a:srgbClr val="3B3838"/>
    <a:srgbClr val="F2F2F2"/>
    <a:srgbClr val="6F2A83"/>
    <a:srgbClr val="E42625"/>
    <a:srgbClr val="771615"/>
    <a:srgbClr val="F6AB1A"/>
    <a:srgbClr val="284393"/>
    <a:srgbClr val="007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68" autoAdjust="0"/>
    <p:restoredTop sz="93750"/>
  </p:normalViewPr>
  <p:slideViewPr>
    <p:cSldViewPr>
      <p:cViewPr varScale="1">
        <p:scale>
          <a:sx n="67" d="100"/>
          <a:sy n="67" d="100"/>
        </p:scale>
        <p:origin x="234" y="78"/>
      </p:cViewPr>
      <p:guideLst>
        <p:guide orient="horz" pos="1746"/>
        <p:guide pos="131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136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1105C-078B-4C1E-80F9-C4CEBAD9AFD4}" type="doc">
      <dgm:prSet loTypeId="urn:microsoft.com/office/officeart/2005/8/layout/pyramid2" loCatId="list" qsTypeId="urn:microsoft.com/office/officeart/2005/8/quickstyle/simple5" qsCatId="simple" csTypeId="urn:microsoft.com/office/officeart/2005/8/colors/accent3_4" csCatId="accent3" phldr="1"/>
      <dgm:spPr/>
    </dgm:pt>
    <dgm:pt modelId="{8F2BACFB-142D-49E4-904F-9497E542FFD9}">
      <dgm:prSet phldrT="[Texto]"/>
      <dgm:spPr>
        <a:xfrm>
          <a:off x="3059011" y="528742"/>
          <a:ext cx="3433471" cy="751071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4 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Gerentes/ Diretores Regionais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(Região)</a:t>
          </a:r>
        </a:p>
      </dgm:t>
    </dgm:pt>
    <dgm:pt modelId="{F2E7790F-20E8-499C-AB0A-52546C265848}" type="parTrans" cxnId="{C9DC9F7C-EDC5-4657-87DB-72E7326098CF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4BB27983-795F-4A89-BB2C-03D51AC1DB1E}" type="sibTrans" cxnId="{C9DC9F7C-EDC5-4657-87DB-72E7326098CF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4EA35188-00EE-40F1-82AD-78804EB1B101}">
      <dgm:prSet phldrT="[Texto]"/>
      <dgm:spPr>
        <a:xfrm>
          <a:off x="3059011" y="1373698"/>
          <a:ext cx="3433471" cy="751071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14385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32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Gerentes de Venda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(Divisão)</a:t>
          </a:r>
        </a:p>
      </dgm:t>
    </dgm:pt>
    <dgm:pt modelId="{B669EA33-A454-4A18-842C-5AAD1FE63BAF}" type="parTrans" cxnId="{56880F73-7662-48C0-987C-1D14812F4851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47A23910-BF8B-4679-ABF1-A8BE81DEC7DC}" type="sibTrans" cxnId="{56880F73-7662-48C0-987C-1D14812F4851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77B85950-C32A-43B0-B3B8-0AF1EE8AE505}">
      <dgm:prSet phldrT="[Texto]"/>
      <dgm:spPr>
        <a:xfrm>
          <a:off x="3059011" y="2218654"/>
          <a:ext cx="3433471" cy="751071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2877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560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Gerentes de Desenvolvimento da Rede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(Setor)</a:t>
          </a:r>
        </a:p>
      </dgm:t>
    </dgm:pt>
    <dgm:pt modelId="{1D7740C1-492E-4BE3-951C-8ED5E197F04A}" type="parTrans" cxnId="{15829FF7-101F-4B40-94DD-13F896A49AC3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0C8C4E93-5711-4C05-B7C0-B9C3A76A7C79}" type="sibTrans" cxnId="{15829FF7-101F-4B40-94DD-13F896A49AC3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F76E993C-1A4E-45A8-BC5A-C1E0F4D01C99}">
      <dgm:prSet phldrT="[Texto]"/>
      <dgm:spPr>
        <a:xfrm>
          <a:off x="3059011" y="3063609"/>
          <a:ext cx="3433471" cy="751071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2877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6000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Empresárias da Beleza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(Equipes)</a:t>
          </a:r>
        </a:p>
      </dgm:t>
    </dgm:pt>
    <dgm:pt modelId="{3B083F8E-BE87-4254-9B6F-910F9501D459}" type="parTrans" cxnId="{E655AE56-FB26-4D07-A06C-118880B5DFC7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6FBF2E11-1053-4E7A-A004-E9265578AC91}" type="sibTrans" cxnId="{E655AE56-FB26-4D07-A06C-118880B5DFC7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D6A96873-86DD-4432-A667-2A01DFAC5343}">
      <dgm:prSet phldrT="[Texto]"/>
      <dgm:spPr>
        <a:xfrm>
          <a:off x="3059011" y="3908565"/>
          <a:ext cx="3433471" cy="751071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14385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1.200.000</a:t>
          </a:r>
        </a:p>
        <a:p>
          <a:pPr>
            <a:buNone/>
          </a:pPr>
          <a:r>
            <a:rPr lang="pt-B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Representantes da Beleza</a:t>
          </a:r>
        </a:p>
      </dgm:t>
    </dgm:pt>
    <dgm:pt modelId="{55FF53E2-1958-4271-9B22-4477614B25DF}" type="parTrans" cxnId="{194C781C-0024-414F-98CE-39B7343F769E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08BA5FA4-C961-48E2-865C-D02B7DD4CA9C}" type="sibTrans" cxnId="{194C781C-0024-414F-98CE-39B7343F769E}">
      <dgm:prSet/>
      <dgm:spPr/>
      <dgm:t>
        <a:bodyPr/>
        <a:lstStyle/>
        <a:p>
          <a:endParaRPr lang="pt-BR">
            <a:latin typeface="Zona Pro Light" panose="02010A03040002020004" pitchFamily="50" charset="0"/>
          </a:endParaRPr>
        </a:p>
      </dgm:t>
    </dgm:pt>
    <dgm:pt modelId="{A7BEB9F9-B221-4662-83C4-FBD1C39AC45D}" type="pres">
      <dgm:prSet presAssocID="{7F71105C-078B-4C1E-80F9-C4CEBAD9AFD4}" presName="compositeShape" presStyleCnt="0">
        <dgm:presLayoutVars>
          <dgm:dir/>
          <dgm:resizeHandles/>
        </dgm:presLayoutVars>
      </dgm:prSet>
      <dgm:spPr/>
    </dgm:pt>
    <dgm:pt modelId="{0123CAE0-7DE3-4342-AE71-B2904F8D3A68}" type="pres">
      <dgm:prSet presAssocID="{7F71105C-078B-4C1E-80F9-C4CEBAD9AFD4}" presName="pyramid" presStyleLbl="node1" presStyleIdx="0" presStyleCnt="1"/>
      <dgm:spPr>
        <a:xfrm>
          <a:off x="417879" y="0"/>
          <a:ext cx="5282264" cy="5282264"/>
        </a:xfrm>
        <a:prstGeom prst="triangle">
          <a:avLst/>
        </a:prstGeom>
        <a:gradFill rotWithShape="0">
          <a:gsLst>
            <a:gs pos="0">
              <a:srgbClr val="A5A5A5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A5A5A5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A5A5A5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</dgm:pt>
    <dgm:pt modelId="{F0B0093B-928A-4882-BFFC-828BBC3BF13C}" type="pres">
      <dgm:prSet presAssocID="{7F71105C-078B-4C1E-80F9-C4CEBAD9AFD4}" presName="theList" presStyleCnt="0"/>
      <dgm:spPr/>
    </dgm:pt>
    <dgm:pt modelId="{27997F4C-B1B9-421E-B20E-E00EDB753BFF}" type="pres">
      <dgm:prSet presAssocID="{8F2BACFB-142D-49E4-904F-9497E542FFD9}" presName="aNode" presStyleLbl="fgAcc1" presStyleIdx="0" presStyleCnt="5">
        <dgm:presLayoutVars>
          <dgm:bulletEnabled val="1"/>
        </dgm:presLayoutVars>
      </dgm:prSet>
      <dgm:spPr/>
    </dgm:pt>
    <dgm:pt modelId="{E8E3291A-203E-40EA-8C2A-B672A3304C09}" type="pres">
      <dgm:prSet presAssocID="{8F2BACFB-142D-49E4-904F-9497E542FFD9}" presName="aSpace" presStyleCnt="0"/>
      <dgm:spPr/>
    </dgm:pt>
    <dgm:pt modelId="{406CB935-FFCB-4CD4-B356-B857F42608FC}" type="pres">
      <dgm:prSet presAssocID="{4EA35188-00EE-40F1-82AD-78804EB1B101}" presName="aNode" presStyleLbl="fgAcc1" presStyleIdx="1" presStyleCnt="5">
        <dgm:presLayoutVars>
          <dgm:bulletEnabled val="1"/>
        </dgm:presLayoutVars>
      </dgm:prSet>
      <dgm:spPr/>
    </dgm:pt>
    <dgm:pt modelId="{92932CBA-8976-4C95-B3B7-9A00F7BC15AF}" type="pres">
      <dgm:prSet presAssocID="{4EA35188-00EE-40F1-82AD-78804EB1B101}" presName="aSpace" presStyleCnt="0"/>
      <dgm:spPr/>
    </dgm:pt>
    <dgm:pt modelId="{1A4DE305-02CE-4813-993C-CC33A8BA4542}" type="pres">
      <dgm:prSet presAssocID="{77B85950-C32A-43B0-B3B8-0AF1EE8AE505}" presName="aNode" presStyleLbl="fgAcc1" presStyleIdx="2" presStyleCnt="5">
        <dgm:presLayoutVars>
          <dgm:bulletEnabled val="1"/>
        </dgm:presLayoutVars>
      </dgm:prSet>
      <dgm:spPr/>
    </dgm:pt>
    <dgm:pt modelId="{2AC1624B-7454-4942-A4E5-C3FDE8A87595}" type="pres">
      <dgm:prSet presAssocID="{77B85950-C32A-43B0-B3B8-0AF1EE8AE505}" presName="aSpace" presStyleCnt="0"/>
      <dgm:spPr/>
    </dgm:pt>
    <dgm:pt modelId="{417D8873-FE86-4B76-8F08-B0DED4A55F94}" type="pres">
      <dgm:prSet presAssocID="{F76E993C-1A4E-45A8-BC5A-C1E0F4D01C99}" presName="aNode" presStyleLbl="fgAcc1" presStyleIdx="3" presStyleCnt="5">
        <dgm:presLayoutVars>
          <dgm:bulletEnabled val="1"/>
        </dgm:presLayoutVars>
      </dgm:prSet>
      <dgm:spPr/>
    </dgm:pt>
    <dgm:pt modelId="{0BABDD79-0B95-405F-BE1A-A15454DDC039}" type="pres">
      <dgm:prSet presAssocID="{F76E993C-1A4E-45A8-BC5A-C1E0F4D01C99}" presName="aSpace" presStyleCnt="0"/>
      <dgm:spPr/>
    </dgm:pt>
    <dgm:pt modelId="{66A39676-F38D-4ECF-8DD3-96EF17882CA8}" type="pres">
      <dgm:prSet presAssocID="{D6A96873-86DD-4432-A667-2A01DFAC5343}" presName="aNode" presStyleLbl="fgAcc1" presStyleIdx="4" presStyleCnt="5">
        <dgm:presLayoutVars>
          <dgm:bulletEnabled val="1"/>
        </dgm:presLayoutVars>
      </dgm:prSet>
      <dgm:spPr/>
    </dgm:pt>
    <dgm:pt modelId="{8EC9015E-572B-40C0-A4F6-027D9F9FDD09}" type="pres">
      <dgm:prSet presAssocID="{D6A96873-86DD-4432-A667-2A01DFAC5343}" presName="aSpace" presStyleCnt="0"/>
      <dgm:spPr/>
    </dgm:pt>
  </dgm:ptLst>
  <dgm:cxnLst>
    <dgm:cxn modelId="{194C781C-0024-414F-98CE-39B7343F769E}" srcId="{7F71105C-078B-4C1E-80F9-C4CEBAD9AFD4}" destId="{D6A96873-86DD-4432-A667-2A01DFAC5343}" srcOrd="4" destOrd="0" parTransId="{55FF53E2-1958-4271-9B22-4477614B25DF}" sibTransId="{08BA5FA4-C961-48E2-865C-D02B7DD4CA9C}"/>
    <dgm:cxn modelId="{A1923F5D-3FBD-499A-9AC0-29E750BB8812}" type="presOf" srcId="{F76E993C-1A4E-45A8-BC5A-C1E0F4D01C99}" destId="{417D8873-FE86-4B76-8F08-B0DED4A55F94}" srcOrd="0" destOrd="0" presId="urn:microsoft.com/office/officeart/2005/8/layout/pyramid2"/>
    <dgm:cxn modelId="{56880F73-7662-48C0-987C-1D14812F4851}" srcId="{7F71105C-078B-4C1E-80F9-C4CEBAD9AFD4}" destId="{4EA35188-00EE-40F1-82AD-78804EB1B101}" srcOrd="1" destOrd="0" parTransId="{B669EA33-A454-4A18-842C-5AAD1FE63BAF}" sibTransId="{47A23910-BF8B-4679-ABF1-A8BE81DEC7DC}"/>
    <dgm:cxn modelId="{5D374A56-5688-4DDF-886F-E2628C4BD3CE}" type="presOf" srcId="{D6A96873-86DD-4432-A667-2A01DFAC5343}" destId="{66A39676-F38D-4ECF-8DD3-96EF17882CA8}" srcOrd="0" destOrd="0" presId="urn:microsoft.com/office/officeart/2005/8/layout/pyramid2"/>
    <dgm:cxn modelId="{E655AE56-FB26-4D07-A06C-118880B5DFC7}" srcId="{7F71105C-078B-4C1E-80F9-C4CEBAD9AFD4}" destId="{F76E993C-1A4E-45A8-BC5A-C1E0F4D01C99}" srcOrd="3" destOrd="0" parTransId="{3B083F8E-BE87-4254-9B6F-910F9501D459}" sibTransId="{6FBF2E11-1053-4E7A-A004-E9265578AC91}"/>
    <dgm:cxn modelId="{C9DC9F7C-EDC5-4657-87DB-72E7326098CF}" srcId="{7F71105C-078B-4C1E-80F9-C4CEBAD9AFD4}" destId="{8F2BACFB-142D-49E4-904F-9497E542FFD9}" srcOrd="0" destOrd="0" parTransId="{F2E7790F-20E8-499C-AB0A-52546C265848}" sibTransId="{4BB27983-795F-4A89-BB2C-03D51AC1DB1E}"/>
    <dgm:cxn modelId="{40BB989F-0669-40FA-964F-DA42C960D5CB}" type="presOf" srcId="{4EA35188-00EE-40F1-82AD-78804EB1B101}" destId="{406CB935-FFCB-4CD4-B356-B857F42608FC}" srcOrd="0" destOrd="0" presId="urn:microsoft.com/office/officeart/2005/8/layout/pyramid2"/>
    <dgm:cxn modelId="{8775D9A6-5BAB-4F12-8682-80CE479C0F58}" type="presOf" srcId="{8F2BACFB-142D-49E4-904F-9497E542FFD9}" destId="{27997F4C-B1B9-421E-B20E-E00EDB753BFF}" srcOrd="0" destOrd="0" presId="urn:microsoft.com/office/officeart/2005/8/layout/pyramid2"/>
    <dgm:cxn modelId="{906986B7-4323-414A-80D3-62D68B5F366D}" type="presOf" srcId="{7F71105C-078B-4C1E-80F9-C4CEBAD9AFD4}" destId="{A7BEB9F9-B221-4662-83C4-FBD1C39AC45D}" srcOrd="0" destOrd="0" presId="urn:microsoft.com/office/officeart/2005/8/layout/pyramid2"/>
    <dgm:cxn modelId="{B0BFADC2-0AE1-47D1-A4CA-4E9A01985ECC}" type="presOf" srcId="{77B85950-C32A-43B0-B3B8-0AF1EE8AE505}" destId="{1A4DE305-02CE-4813-993C-CC33A8BA4542}" srcOrd="0" destOrd="0" presId="urn:microsoft.com/office/officeart/2005/8/layout/pyramid2"/>
    <dgm:cxn modelId="{15829FF7-101F-4B40-94DD-13F896A49AC3}" srcId="{7F71105C-078B-4C1E-80F9-C4CEBAD9AFD4}" destId="{77B85950-C32A-43B0-B3B8-0AF1EE8AE505}" srcOrd="2" destOrd="0" parTransId="{1D7740C1-492E-4BE3-951C-8ED5E197F04A}" sibTransId="{0C8C4E93-5711-4C05-B7C0-B9C3A76A7C79}"/>
    <dgm:cxn modelId="{FE6983BA-0483-46F8-9C45-E0092A8BCD3F}" type="presParOf" srcId="{A7BEB9F9-B221-4662-83C4-FBD1C39AC45D}" destId="{0123CAE0-7DE3-4342-AE71-B2904F8D3A68}" srcOrd="0" destOrd="0" presId="urn:microsoft.com/office/officeart/2005/8/layout/pyramid2"/>
    <dgm:cxn modelId="{991F01F1-490F-49ED-BCAF-6BABB8B9DAB6}" type="presParOf" srcId="{A7BEB9F9-B221-4662-83C4-FBD1C39AC45D}" destId="{F0B0093B-928A-4882-BFFC-828BBC3BF13C}" srcOrd="1" destOrd="0" presId="urn:microsoft.com/office/officeart/2005/8/layout/pyramid2"/>
    <dgm:cxn modelId="{A6F8E1AE-1BFC-4E87-BCD6-478924041CBE}" type="presParOf" srcId="{F0B0093B-928A-4882-BFFC-828BBC3BF13C}" destId="{27997F4C-B1B9-421E-B20E-E00EDB753BFF}" srcOrd="0" destOrd="0" presId="urn:microsoft.com/office/officeart/2005/8/layout/pyramid2"/>
    <dgm:cxn modelId="{C11C25F4-C1BA-450D-893B-352448B9706A}" type="presParOf" srcId="{F0B0093B-928A-4882-BFFC-828BBC3BF13C}" destId="{E8E3291A-203E-40EA-8C2A-B672A3304C09}" srcOrd="1" destOrd="0" presId="urn:microsoft.com/office/officeart/2005/8/layout/pyramid2"/>
    <dgm:cxn modelId="{56886BD0-5CA5-4D91-846B-E849D5282A6F}" type="presParOf" srcId="{F0B0093B-928A-4882-BFFC-828BBC3BF13C}" destId="{406CB935-FFCB-4CD4-B356-B857F42608FC}" srcOrd="2" destOrd="0" presId="urn:microsoft.com/office/officeart/2005/8/layout/pyramid2"/>
    <dgm:cxn modelId="{27F0A60B-7B7C-4745-B8B7-D13E94361D58}" type="presParOf" srcId="{F0B0093B-928A-4882-BFFC-828BBC3BF13C}" destId="{92932CBA-8976-4C95-B3B7-9A00F7BC15AF}" srcOrd="3" destOrd="0" presId="urn:microsoft.com/office/officeart/2005/8/layout/pyramid2"/>
    <dgm:cxn modelId="{BD568310-ADB3-4B24-BD44-78B0DCF862AC}" type="presParOf" srcId="{F0B0093B-928A-4882-BFFC-828BBC3BF13C}" destId="{1A4DE305-02CE-4813-993C-CC33A8BA4542}" srcOrd="4" destOrd="0" presId="urn:microsoft.com/office/officeart/2005/8/layout/pyramid2"/>
    <dgm:cxn modelId="{61237288-A866-45B4-9700-0B92F81FD460}" type="presParOf" srcId="{F0B0093B-928A-4882-BFFC-828BBC3BF13C}" destId="{2AC1624B-7454-4942-A4E5-C3FDE8A87595}" srcOrd="5" destOrd="0" presId="urn:microsoft.com/office/officeart/2005/8/layout/pyramid2"/>
    <dgm:cxn modelId="{30C547BB-CEF6-4C1B-8EFD-0E5DC029B8DE}" type="presParOf" srcId="{F0B0093B-928A-4882-BFFC-828BBC3BF13C}" destId="{417D8873-FE86-4B76-8F08-B0DED4A55F94}" srcOrd="6" destOrd="0" presId="urn:microsoft.com/office/officeart/2005/8/layout/pyramid2"/>
    <dgm:cxn modelId="{1E9ED91F-E324-4A10-AD90-28F2BF1DB9DB}" type="presParOf" srcId="{F0B0093B-928A-4882-BFFC-828BBC3BF13C}" destId="{0BABDD79-0B95-405F-BE1A-A15454DDC039}" srcOrd="7" destOrd="0" presId="urn:microsoft.com/office/officeart/2005/8/layout/pyramid2"/>
    <dgm:cxn modelId="{DCE893F0-18FF-43B2-91BD-80B22F5A6A03}" type="presParOf" srcId="{F0B0093B-928A-4882-BFFC-828BBC3BF13C}" destId="{66A39676-F38D-4ECF-8DD3-96EF17882CA8}" srcOrd="8" destOrd="0" presId="urn:microsoft.com/office/officeart/2005/8/layout/pyramid2"/>
    <dgm:cxn modelId="{1958D7DB-89B4-4497-BE9E-352F6E0E53D9}" type="presParOf" srcId="{F0B0093B-928A-4882-BFFC-828BBC3BF13C}" destId="{8EC9015E-572B-40C0-A4F6-027D9F9FDD09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3CAE0-7DE3-4342-AE71-B2904F8D3A68}">
      <dsp:nvSpPr>
        <dsp:cNvPr id="0" name=""/>
        <dsp:cNvSpPr/>
      </dsp:nvSpPr>
      <dsp:spPr>
        <a:xfrm>
          <a:off x="0" y="0"/>
          <a:ext cx="4130940" cy="4471083"/>
        </a:xfrm>
        <a:prstGeom prst="triangle">
          <a:avLst/>
        </a:prstGeom>
        <a:gradFill rotWithShape="0">
          <a:gsLst>
            <a:gs pos="0">
              <a:srgbClr val="A5A5A5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A5A5A5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A5A5A5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7997F4C-B1B9-421E-B20E-E00EDB753BFF}">
      <dsp:nvSpPr>
        <dsp:cNvPr id="0" name=""/>
        <dsp:cNvSpPr/>
      </dsp:nvSpPr>
      <dsp:spPr>
        <a:xfrm>
          <a:off x="2065470" y="447544"/>
          <a:ext cx="2685111" cy="635732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4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Gerentes/ Diretores Regionais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(Região)</a:t>
          </a:r>
        </a:p>
      </dsp:txBody>
      <dsp:txXfrm>
        <a:off x="2096504" y="478578"/>
        <a:ext cx="2623043" cy="573664"/>
      </dsp:txXfrm>
    </dsp:sp>
    <dsp:sp modelId="{406CB935-FFCB-4CD4-B356-B857F42608FC}">
      <dsp:nvSpPr>
        <dsp:cNvPr id="0" name=""/>
        <dsp:cNvSpPr/>
      </dsp:nvSpPr>
      <dsp:spPr>
        <a:xfrm>
          <a:off x="2065470" y="1162743"/>
          <a:ext cx="2685111" cy="635732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14385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32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Gerentes de Venda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(Divisão)</a:t>
          </a:r>
        </a:p>
      </dsp:txBody>
      <dsp:txXfrm>
        <a:off x="2096504" y="1193777"/>
        <a:ext cx="2623043" cy="573664"/>
      </dsp:txXfrm>
    </dsp:sp>
    <dsp:sp modelId="{1A4DE305-02CE-4813-993C-CC33A8BA4542}">
      <dsp:nvSpPr>
        <dsp:cNvPr id="0" name=""/>
        <dsp:cNvSpPr/>
      </dsp:nvSpPr>
      <dsp:spPr>
        <a:xfrm>
          <a:off x="2065470" y="1877942"/>
          <a:ext cx="2685111" cy="635732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2877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560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Gerentes de Desenvolvimento da Rede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(Setor)</a:t>
          </a:r>
        </a:p>
      </dsp:txBody>
      <dsp:txXfrm>
        <a:off x="2096504" y="1908976"/>
        <a:ext cx="2623043" cy="573664"/>
      </dsp:txXfrm>
    </dsp:sp>
    <dsp:sp modelId="{417D8873-FE86-4B76-8F08-B0DED4A55F94}">
      <dsp:nvSpPr>
        <dsp:cNvPr id="0" name=""/>
        <dsp:cNvSpPr/>
      </dsp:nvSpPr>
      <dsp:spPr>
        <a:xfrm>
          <a:off x="2065470" y="2593140"/>
          <a:ext cx="2685111" cy="635732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2877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6000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Empresárias da Beleza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(Equipes)</a:t>
          </a:r>
        </a:p>
      </dsp:txBody>
      <dsp:txXfrm>
        <a:off x="2096504" y="2624174"/>
        <a:ext cx="2623043" cy="573664"/>
      </dsp:txXfrm>
    </dsp:sp>
    <dsp:sp modelId="{66A39676-F38D-4ECF-8DD3-96EF17882CA8}">
      <dsp:nvSpPr>
        <dsp:cNvPr id="0" name=""/>
        <dsp:cNvSpPr/>
      </dsp:nvSpPr>
      <dsp:spPr>
        <a:xfrm>
          <a:off x="2065470" y="3308339"/>
          <a:ext cx="2685111" cy="635732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6350" cap="flat" cmpd="sng" algn="ctr">
          <a:solidFill>
            <a:srgbClr val="A5A5A5">
              <a:shade val="50000"/>
              <a:hueOff val="0"/>
              <a:satOff val="0"/>
              <a:lumOff val="14385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1.200.000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Zona Pro Light" panose="02010A03040002020004" pitchFamily="50" charset="0"/>
              <a:ea typeface="+mn-ea"/>
              <a:cs typeface="+mn-cs"/>
            </a:rPr>
            <a:t>Representantes da Beleza</a:t>
          </a:r>
        </a:p>
      </dsp:txBody>
      <dsp:txXfrm>
        <a:off x="2096504" y="3339373"/>
        <a:ext cx="2623043" cy="573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416A9-0B43-0643-A8D3-C4857CE94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48489-224E-834D-9A3E-402EF93C6F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467CB-5735-0544-9B47-0567CD312ABE}" type="datetimeFigureOut">
              <a:rPr lang="en-BR" smtClean="0"/>
              <a:t>03/02/2021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FB25-B47F-8B43-BF3A-8E055B5B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5D92-CA20-D841-B70B-6F6E6013E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1C8D-560C-A042-AF4C-5CACD3C42B7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7180226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FF2B7-82C7-9847-A805-DA308332662D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61F9C-3C6B-2F43-B7DE-9AD6E568D0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46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1830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9461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8243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4689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2104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2378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3830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5827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3548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7363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0420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48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656742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69763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7450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7257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394780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0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5475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4366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5114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73422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76182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D1626D-2E44-E045-A7A0-260D17E23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09" y="-7849"/>
            <a:ext cx="12206811" cy="686584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E62048-EC07-3843-B311-36390CEB92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93AD26-C898-854E-8290-DD24E06CC8E8}"/>
              </a:ext>
            </a:extLst>
          </p:cNvPr>
          <p:cNvGrpSpPr/>
          <p:nvPr userDrawn="1"/>
        </p:nvGrpSpPr>
        <p:grpSpPr>
          <a:xfrm>
            <a:off x="1059003" y="1411939"/>
            <a:ext cx="4597463" cy="5014559"/>
            <a:chOff x="1059003" y="1411939"/>
            <a:chExt cx="4597463" cy="5014559"/>
          </a:xfrm>
        </p:grpSpPr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:a16="http://schemas.microsoft.com/office/drawing/2014/main" id="{0859864F-B343-0D4F-BB0D-AE620669756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F5442CE3-A583-1B40-B12D-E04404112E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6FFBDC-9FCA-5C45-821D-D0B53698755E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2D440D-221E-334A-B751-9E932ADD243E}"/>
              </a:ext>
            </a:extLst>
          </p:cNvPr>
          <p:cNvGrpSpPr/>
          <p:nvPr userDrawn="1"/>
        </p:nvGrpSpPr>
        <p:grpSpPr>
          <a:xfrm>
            <a:off x="6625502" y="1411939"/>
            <a:ext cx="4597463" cy="5014559"/>
            <a:chOff x="1059003" y="1411939"/>
            <a:chExt cx="4597463" cy="5014559"/>
          </a:xfrm>
        </p:grpSpPr>
        <p:pic>
          <p:nvPicPr>
            <p:cNvPr id="14" name="Picture 13" descr="A close up of a logo&#10;&#10;Description automatically generated">
              <a:extLst>
                <a:ext uri="{FF2B5EF4-FFF2-40B4-BE49-F238E27FC236}">
                  <a16:creationId xmlns:a16="http://schemas.microsoft.com/office/drawing/2014/main" id="{39DCE7C4-FEF9-5A4B-8AF5-289B876DD4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5" name="Picture 14" descr="A close up of a logo&#10;&#10;Description automatically generated">
              <a:extLst>
                <a:ext uri="{FF2B5EF4-FFF2-40B4-BE49-F238E27FC236}">
                  <a16:creationId xmlns:a16="http://schemas.microsoft.com/office/drawing/2014/main" id="{2B0CB79F-9BC6-B547-849A-CABEE2B076E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29863E0-53FA-B342-90E6-E3FBD7B3E2B7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F00FDA5-A446-014D-88A6-9D71DFE206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AC3B05B-79A8-D349-B68B-0A2291ABE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71C2660-F099-2146-A80E-EC2F4094E5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4D967CE6-8143-D240-8B63-7B2E41DAD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44334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3C93990D-1B96-2B41-869B-D25F6257E823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486124-AD5D-4D4C-8BD6-06939236C3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704A184-E9CA-6D4C-BF0E-0BE7981F1506}"/>
              </a:ext>
            </a:extLst>
          </p:cNvPr>
          <p:cNvGrpSpPr/>
          <p:nvPr userDrawn="1"/>
        </p:nvGrpSpPr>
        <p:grpSpPr>
          <a:xfrm>
            <a:off x="1059003" y="1411939"/>
            <a:ext cx="4597463" cy="5014559"/>
            <a:chOff x="1059003" y="1411939"/>
            <a:chExt cx="4597463" cy="5014559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D29324AE-7FF9-B54E-87E3-05EFCD9600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8A5188E9-C2D7-4B4C-8428-7541CF425B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6BEE7F-2D96-2942-8A5B-BDE9C610AA11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A4DD65A-4932-2D43-AA77-866D10F08D8E}"/>
              </a:ext>
            </a:extLst>
          </p:cNvPr>
          <p:cNvGrpSpPr/>
          <p:nvPr userDrawn="1"/>
        </p:nvGrpSpPr>
        <p:grpSpPr>
          <a:xfrm>
            <a:off x="6625502" y="1411939"/>
            <a:ext cx="4597463" cy="5014559"/>
            <a:chOff x="1059003" y="1411939"/>
            <a:chExt cx="4597463" cy="5014559"/>
          </a:xfrm>
        </p:grpSpPr>
        <p:pic>
          <p:nvPicPr>
            <p:cNvPr id="10" name="Picture 9" descr="A close up of a logo&#10;&#10;Description automatically generated">
              <a:extLst>
                <a:ext uri="{FF2B5EF4-FFF2-40B4-BE49-F238E27FC236}">
                  <a16:creationId xmlns:a16="http://schemas.microsoft.com/office/drawing/2014/main" id="{33E7DED1-177E-834D-9B16-60E7E67FF1D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A8229E24-0A4E-8E4A-B159-07FFF6E8615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1302BD-DCF2-A84D-8B3E-1846CEEA32AB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798BD1-8F2E-0F47-A71A-2B5F66786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812D9F33-35F2-5F4B-9FDF-DCC2AFDD9A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C685595-D29C-694B-A8DB-DA46C709E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01310FD2-CDEF-D044-BD40-7405D44FB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49337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760988BF-5005-794D-8E55-A3EA10B10F38}"/>
              </a:ext>
            </a:extLst>
          </p:cNvPr>
          <p:cNvGrpSpPr/>
          <p:nvPr userDrawn="1"/>
        </p:nvGrpSpPr>
        <p:grpSpPr>
          <a:xfrm>
            <a:off x="6625502" y="1411939"/>
            <a:ext cx="4597463" cy="5014559"/>
            <a:chOff x="1059003" y="1411939"/>
            <a:chExt cx="4597463" cy="5014559"/>
          </a:xfrm>
        </p:grpSpPr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:a16="http://schemas.microsoft.com/office/drawing/2014/main" id="{75E39EF0-F37F-4E4A-9063-E76E85B9B5F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AD8B9474-A3F3-6949-AB0E-2C7E142484E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E3A4F88-D7B6-0A43-807A-27EC348A9634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68AE882-0836-CB48-8217-60487F50DC3D}"/>
              </a:ext>
            </a:extLst>
          </p:cNvPr>
          <p:cNvGrpSpPr/>
          <p:nvPr userDrawn="1"/>
        </p:nvGrpSpPr>
        <p:grpSpPr>
          <a:xfrm>
            <a:off x="1059003" y="1411939"/>
            <a:ext cx="4597463" cy="5014559"/>
            <a:chOff x="1059003" y="1411939"/>
            <a:chExt cx="4597463" cy="5014559"/>
          </a:xfrm>
        </p:grpSpPr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28BFD6A1-75C2-7943-A805-E8444429D6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23" name="Picture 22" descr="A close up of a logo&#10;&#10;Description automatically generated">
              <a:extLst>
                <a:ext uri="{FF2B5EF4-FFF2-40B4-BE49-F238E27FC236}">
                  <a16:creationId xmlns:a16="http://schemas.microsoft.com/office/drawing/2014/main" id="{CA4ED349-CBEB-D44C-A035-CA1FEB2E1F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F182D0-5DCB-6145-B065-30D328CF474F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60BDFF-0623-6748-B9F6-4856B51A6A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BBE84E4-283B-E243-8188-E4BF44D099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0416092-0B14-4948-8D07-9580B5D43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3FE4643A-1BE9-C643-85B2-FA2496333B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E689A8DC-21CF-4A43-A69D-0976E7084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21120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5A74D3-B7E2-BE48-9FCF-7484A2762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09" y="-7849"/>
            <a:ext cx="12206811" cy="6865849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4702E8-CE52-C240-A42D-51E8069B2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B757662-E16F-4242-B6F2-AA29E6FC0D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BBA0F89-F002-0049-8CCA-2381B33BF7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987FFF-C056-0D48-B263-E3C54CA04C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9FE5715-411C-1F49-8EC4-80C8CFFD2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948105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968D8E6-EBDF-284E-BA49-63C76D32959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575A7D-9A73-4242-AACB-B716D50CB6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4DB86DA-E291-9346-A38F-80F3AC1D8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EF27DF8-C0AA-2B40-A024-28972F85D6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58FCB7B-6FF8-1D4F-8A45-3B88D2F329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4954186-745D-DB41-AF07-4AF84ACF3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77428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7ED1DBC-049C-4043-BEC9-B3B8B0F565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D3991DA-B67B-BC4A-BC85-3189630442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2761E96-060C-1D4D-949C-659D548BD3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9C943A8-9A76-B942-B45C-C64067041E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EE5E2EB-622F-B24A-B284-AF5D92A71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260890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E449F74A-4282-5A43-88A2-4F1FD0008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7766"/>
          <a:stretch/>
        </p:blipFill>
        <p:spPr>
          <a:xfrm>
            <a:off x="-80310" y="-45659"/>
            <a:ext cx="12272310" cy="690365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5926E1C-AA56-A64F-8742-EB5CF513E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FA4889B-87F8-1B42-896B-9EB4164EC4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03" y="1416423"/>
            <a:ext cx="2913559" cy="501007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8FB0F943-2BA0-D548-BCF1-5F71726985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62" y="1411940"/>
            <a:ext cx="2913559" cy="5010075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19E6E807-4817-7145-A305-4C18FF6323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26" y="1411940"/>
            <a:ext cx="2913559" cy="5010075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579233F-8458-7845-BD45-9FBA094E3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0690A5-BB93-974F-86B3-F8D798C70D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1423" y="222817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E90E090-7411-F94F-A2F5-301E942072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28C7D7D-1364-C94E-901E-DC20A0F0A6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745EE1C-8F61-F94C-85EE-B3BF661C8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49883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41A70367-FE8A-8948-B1C3-C6DCD5C92F0A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C23786-84D0-DE48-8719-1FD35D3422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9C1F507C-E613-6546-A7B1-3B18520E33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03" y="1416423"/>
            <a:ext cx="2913559" cy="5010075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15E9F38-B0C2-DE4F-9294-DE990B7AC5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62" y="1411940"/>
            <a:ext cx="2913559" cy="501007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03F2C1A-7A9E-4545-959E-26301C5D16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26" y="1411940"/>
            <a:ext cx="2913559" cy="5010075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8EE4440-B33A-0B4B-9AFF-11424AC858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F1F7C2C-6501-A740-80E7-4A160FD226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BD2FD1-14F6-5C4F-88FC-03E155CECA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4374796-C651-F146-9AD7-817CB87064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7FD67ABA-1F14-E647-AA0A-D97060C3C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35616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3C8978-A93D-FD41-8D4A-A0F6C5253D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F4289E0-63AE-C647-8413-DF2EA71501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03" y="1416423"/>
            <a:ext cx="2913559" cy="5010075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555AF20-83C1-AA4D-B5CE-7948BF1380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62" y="1411940"/>
            <a:ext cx="2913559" cy="501007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81C941CE-39E3-504B-B9D3-DA865069DA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26" y="1411940"/>
            <a:ext cx="2913559" cy="5010075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836D29D-F23C-5D48-BEAD-58528C56DF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70F1450-66E7-D64F-877B-0713E2AE33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F35E533-F1E0-1243-8FF9-EA5450FA1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DB3CA1B1-E414-2149-B08A-B307B4084E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4D2FFAD5-A409-5644-B1C4-B92ED46A7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623344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E6FBF459-920B-6F46-A47F-63B117D7C2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7766"/>
          <a:stretch/>
        </p:blipFill>
        <p:spPr>
          <a:xfrm>
            <a:off x="-80310" y="-22830"/>
            <a:ext cx="12272310" cy="690365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7F0B3A-153E-0840-BE76-A8F01D063D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E3C6D6-C900-8D43-92D0-53F0813972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B8EC01D-A2EA-664C-8068-7C6AE6562D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6266918-42EE-1B4F-AC6C-F27B337F63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C048670-29B9-CC4F-89C1-41FE1A324D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5C2ED29-2746-9249-A90C-5F7123FE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33578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FC46A6AC-05E0-3948-A887-7990F5A353E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1FA917-1B93-BE46-A96C-390F1699F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CEBD7D3-75A7-BA4B-A94D-9FFCF671A6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728793D-5505-5D46-86C2-F273415DBC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B339C17-C509-0643-91CB-999B35C4D4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7AE8476-266B-A545-8A37-7A56786DAA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E9EA4BB-A346-A24F-9176-0F93B24AA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733643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261503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Top tab and 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6">
            <a:extLst>
              <a:ext uri="{FF2B5EF4-FFF2-40B4-BE49-F238E27FC236}">
                <a16:creationId xmlns:a16="http://schemas.microsoft.com/office/drawing/2014/main" id="{245E105E-69C3-D740-8845-C23DABAF87A0}"/>
              </a:ext>
            </a:extLst>
          </p:cNvPr>
          <p:cNvSpPr/>
          <p:nvPr userDrawn="1"/>
        </p:nvSpPr>
        <p:spPr>
          <a:xfrm>
            <a:off x="-420" y="0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8E725940-EEF0-7541-BB58-2B5DB2A7DC17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2AB90D-77B5-3541-BC85-238D57094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CB6FFEB-D29D-C246-B4AA-A7AF573BE7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03BF0C6-C40C-C249-B6C9-EE4CA7E40D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2A5DB9-DBE4-CE4B-B8B0-9C09091598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58D5F38-41EF-C845-8E89-833C743C1B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95976E3-6A20-D24B-A316-8B04383D45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97F9C92-8320-5041-A176-C1369B5E9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179936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op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>
            <a:extLst>
              <a:ext uri="{FF2B5EF4-FFF2-40B4-BE49-F238E27FC236}">
                <a16:creationId xmlns:a16="http://schemas.microsoft.com/office/drawing/2014/main" id="{D1A91B13-1ADB-3B42-9A26-2B76C236001A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C34DAB1-F764-1C45-9EAC-1A0764246BB2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1E0D6FB-B846-364E-98CB-7F160315B5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714C5FD-E585-284F-8EF9-687ABC5B84BE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CE4755C-9982-1C48-89B0-976E61383D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EEA787B-434B-CD44-914C-3E4F1EAA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91611BF-9703-C74E-94E2-6124BB05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34349988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ottom tab and 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FF2B5EF4-FFF2-40B4-BE49-F238E27FC236}">
                <a16:creationId xmlns:a16="http://schemas.microsoft.com/office/drawing/2014/main" id="{E71BD2F6-47E5-294F-9139-07D4CE072F9C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10EFB11-E9CE-5B4B-AC68-9F755A538DE7}"/>
              </a:ext>
            </a:extLst>
          </p:cNvPr>
          <p:cNvSpPr/>
          <p:nvPr userDrawn="1"/>
        </p:nvSpPr>
        <p:spPr>
          <a:xfrm>
            <a:off x="221200" y="222236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771CC1-1D97-EC4C-9917-68F5EC2B8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F9D9D22-C316-634F-BEDF-6108F712BA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4621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93FA333-24ED-5847-B52C-2A19165B6E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9252C6F-1C51-5442-BEB5-50262BC1C0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E2AC53-264E-7F46-938E-4528119F22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A8DD5834-51CE-F84B-B75B-1A337FA56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A1C2551-FF9B-7B45-918B-A3C84C587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3436122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Bottom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28C827-1500-9A4F-8F69-6BF1666801EF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3" name="bk object 16">
            <a:extLst>
              <a:ext uri="{FF2B5EF4-FFF2-40B4-BE49-F238E27FC236}">
                <a16:creationId xmlns:a16="http://schemas.microsoft.com/office/drawing/2014/main" id="{47A9526D-8FCB-664F-BE09-F406F56ED97B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2F97E05-00D8-8F49-B374-4C958A8E2000}"/>
              </a:ext>
            </a:extLst>
          </p:cNvPr>
          <p:cNvSpPr/>
          <p:nvPr userDrawn="1"/>
        </p:nvSpPr>
        <p:spPr>
          <a:xfrm>
            <a:off x="221200" y="222236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9BC463-9117-3243-ACAF-43A5E59AE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C15120CC-EBA7-344B-89CA-3373B40C59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4621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69B8DC2-3B14-0941-8722-FB2D2DD15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DD7404E-90C3-2B49-8DED-2C7C1922F7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8720273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3611373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7712663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41354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1438389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85611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DC9D3D1-0945-1F40-A669-D0968AE0B6F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</a:t>
            </a:r>
            <a:r>
              <a:rPr lang="en-US" dirty="0" err="1"/>
              <a:t>IMAGEz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9D5360-4CA6-864E-AD89-A243DB3FC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CLOSING SLIDE MESSAGE</a:t>
            </a:r>
          </a:p>
        </p:txBody>
      </p:sp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0165D1DF-7269-F948-9A31-1E105614B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0CB703-4F52-A04F-AD37-8798C715D3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49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E295390F-5A8E-D341-BF69-DBEDD2FA0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2EA464-DDEA-A449-80A5-647FDEFBE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CLOSING SLIDE MESSAGE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898577-3193-634C-80AB-D0607053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1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3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5.jp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9910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07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9" r:id="rId2"/>
    <p:sldLayoutId id="214748371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8483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11" r:id="rId2"/>
    <p:sldLayoutId id="2147483712" r:id="rId3"/>
    <p:sldLayoutId id="2147483713" r:id="rId4"/>
    <p:sldLayoutId id="2147483714" r:id="rId5"/>
    <p:sldLayoutId id="2147483715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4">
            <a:extLst>
              <a:ext uri="{FF2B5EF4-FFF2-40B4-BE49-F238E27FC236}">
                <a16:creationId xmlns:a16="http://schemas.microsoft.com/office/drawing/2014/main" id="{19A054EE-CC2F-2D4D-8C7C-550479A0481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7C4943-011E-AD44-9829-2B0F07B52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EA69CE03-7A16-4142-97C2-C3DC28B8F831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6964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582EBA4E-599B-CF46-ACEA-92D2157F5FEB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67430D-6560-C244-A5EC-2963497E9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18BFB8C9-13E3-084A-AC91-DB6240514979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85753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21" r:id="rId4"/>
    <p:sldLayoutId id="2147483722" r:id="rId5"/>
    <p:sldLayoutId id="2147483723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22810A-41A8-454B-8B69-0FF599CAF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09519948-FCA7-6C4E-A377-9FC4BCB6B644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936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0720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1BF09-4B80-2D4D-9295-FBFF57079D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2"/>
            <a:ext cx="122144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4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14.png"/><Relationship Id="rId21" Type="http://schemas.openxmlformats.org/officeDocument/2006/relationships/image" Target="../media/image42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D1C2F3-F64F-434F-BCA8-43B23B87B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BENEFÍCIOS 2021</a:t>
            </a:r>
            <a:endParaRPr lang="en-B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AVON PAY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54126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853A0-2F4C-1E4C-84B0-8F2EE40D37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N&amp;CO PAY</a:t>
            </a:r>
          </a:p>
          <a:p>
            <a:pPr marL="360363"/>
            <a:r>
              <a:rPr lang="pt-BR" dirty="0"/>
              <a:t>Contexto</a:t>
            </a:r>
          </a:p>
          <a:p>
            <a:pPr marL="360363"/>
            <a:r>
              <a:rPr lang="pt-BR" dirty="0"/>
              <a:t>Modelos – Anterior </a:t>
            </a:r>
            <a:r>
              <a:rPr lang="pt-BR" dirty="0" err="1"/>
              <a:t>vs</a:t>
            </a:r>
            <a:r>
              <a:rPr lang="pt-BR" dirty="0"/>
              <a:t> N&amp;CO </a:t>
            </a:r>
            <a:r>
              <a:rPr lang="pt-BR" dirty="0" err="1"/>
              <a:t>Pay</a:t>
            </a:r>
            <a:endParaRPr lang="pt-BR" dirty="0"/>
          </a:p>
          <a:p>
            <a:pPr marL="360363"/>
            <a:r>
              <a:rPr lang="pt-BR" dirty="0"/>
              <a:t>Aprendizados Natura </a:t>
            </a:r>
            <a:r>
              <a:rPr lang="pt-BR" dirty="0" err="1"/>
              <a:t>Pay</a:t>
            </a:r>
            <a:endParaRPr lang="pt-BR" dirty="0"/>
          </a:p>
          <a:p>
            <a:r>
              <a:rPr lang="pt-BR" dirty="0"/>
              <a:t>AVON PAY</a:t>
            </a:r>
          </a:p>
          <a:p>
            <a:pPr marL="360363"/>
            <a:r>
              <a:rPr lang="pt-BR" dirty="0"/>
              <a:t>Propósito</a:t>
            </a:r>
          </a:p>
          <a:p>
            <a:pPr marL="360363"/>
            <a:r>
              <a:rPr lang="pt-BR" dirty="0"/>
              <a:t>Modelos – Atual </a:t>
            </a:r>
            <a:r>
              <a:rPr lang="pt-BR" dirty="0" err="1"/>
              <a:t>vs</a:t>
            </a:r>
            <a:r>
              <a:rPr lang="pt-BR" dirty="0"/>
              <a:t> Avon </a:t>
            </a:r>
            <a:r>
              <a:rPr lang="pt-BR" dirty="0" err="1"/>
              <a:t>Pay</a:t>
            </a:r>
            <a:endParaRPr lang="pt-BR" dirty="0"/>
          </a:p>
          <a:p>
            <a:pPr marL="360363"/>
            <a:r>
              <a:rPr lang="pt-BR" dirty="0"/>
              <a:t>Lançamento Avon </a:t>
            </a:r>
            <a:r>
              <a:rPr lang="pt-BR" dirty="0" err="1"/>
              <a:t>Pay</a:t>
            </a:r>
            <a:r>
              <a:rPr lang="pt-BR" dirty="0"/>
              <a:t> CP08</a:t>
            </a:r>
          </a:p>
          <a:p>
            <a:pPr marL="360363"/>
            <a:r>
              <a:rPr lang="pt-BR" dirty="0"/>
              <a:t>Próximos produtos</a:t>
            </a:r>
          </a:p>
          <a:p>
            <a:endParaRPr lang="pt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AGENDA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23166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6467-2DAD-774B-90B7-431642625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N&amp;CO PAY</a:t>
            </a:r>
            <a:endParaRPr lang="en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C4384-FE21-C242-8DBB-34EF41586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CONTEXTO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150775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N&amp;CO PAY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CONTEXTO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174EDFE0-5F7B-44B5-88EA-3C2F284945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1"/>
            <a:ext cx="10591800" cy="1295400"/>
          </a:xfrm>
        </p:spPr>
        <p:txBody>
          <a:bodyPr/>
          <a:lstStyle/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Natura encerra sua parceria com o Santander de serviços para as Representantes;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D84ACC-BCE1-452D-B6D9-C217EE7CAA8D}"/>
              </a:ext>
            </a:extLst>
          </p:cNvPr>
          <p:cNvSpPr/>
          <p:nvPr/>
        </p:nvSpPr>
        <p:spPr>
          <a:xfrm>
            <a:off x="609600" y="4044077"/>
            <a:ext cx="105912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9388" lvl="0" indent="-179388" defTabSz="9144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Natura investe na criação de uma </a:t>
            </a:r>
            <a:r>
              <a:rPr lang="pt-BR" sz="1800" dirty="0" err="1">
                <a:solidFill>
                  <a:srgbClr val="000000"/>
                </a:solidFill>
                <a:latin typeface="Zona Pro Light" panose="02010A03040002020004" pitchFamily="2" charset="0"/>
              </a:rPr>
              <a:t>Fintech</a:t>
            </a: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, N&amp;CO PAY, com o objetivo de suprir as deficiências da parceria através de uma solução </a:t>
            </a:r>
            <a:r>
              <a:rPr lang="pt-BR" sz="1800" dirty="0" err="1">
                <a:solidFill>
                  <a:srgbClr val="000000"/>
                </a:solidFill>
                <a:latin typeface="Zona Pro Light" panose="02010A03040002020004" pitchFamily="2" charset="0"/>
              </a:rPr>
              <a:t>white</a:t>
            </a: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 </a:t>
            </a:r>
            <a:r>
              <a:rPr lang="pt-BR" sz="1800" dirty="0" err="1">
                <a:solidFill>
                  <a:srgbClr val="000000"/>
                </a:solidFill>
                <a:latin typeface="Zona Pro Light" panose="02010A03040002020004" pitchFamily="2" charset="0"/>
              </a:rPr>
              <a:t>label</a:t>
            </a: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, expansível para o grupo;</a:t>
            </a:r>
          </a:p>
          <a:p>
            <a:pPr marL="179388" lvl="0" indent="-179388" defTabSz="914400"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000000"/>
              </a:solidFill>
              <a:latin typeface="Zona Pro Light" panose="02010A03040002020004" pitchFamily="2" charset="0"/>
            </a:endParaRPr>
          </a:p>
          <a:p>
            <a:pPr marL="179388" lvl="0" indent="-179388" defTabSz="9144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Natura, passo-a-passo, conclui a implantação completa da solução de bancarização e os resultados esperadas passam a se concretizar;</a:t>
            </a:r>
          </a:p>
          <a:p>
            <a:pPr marL="179388" lvl="0" indent="-179388" defTabSz="914400"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000000"/>
              </a:solidFill>
              <a:latin typeface="Zona Pro Light" panose="02010A03040002020004" pitchFamily="2" charset="0"/>
            </a:endParaRPr>
          </a:p>
          <a:p>
            <a:pPr marL="179388" lvl="0" indent="-179388" defTabSz="91440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Avon decide fazer o </a:t>
            </a:r>
            <a:r>
              <a:rPr lang="pt-BR" sz="1800" dirty="0" err="1">
                <a:solidFill>
                  <a:srgbClr val="000000"/>
                </a:solidFill>
                <a:latin typeface="Zona Pro Light" panose="02010A03040002020004" pitchFamily="2" charset="0"/>
              </a:rPr>
              <a:t>roll</a:t>
            </a:r>
            <a:r>
              <a:rPr lang="pt-BR" sz="1800" dirty="0">
                <a:solidFill>
                  <a:srgbClr val="000000"/>
                </a:solidFill>
                <a:latin typeface="Zona Pro Light" panose="02010A03040002020004" pitchFamily="2" charset="0"/>
              </a:rPr>
              <a:t> out do piloto de Benefícios para o NCM e, em alinhamento com a Natura, usar da mesma solução e substituir a parceria com o Bradesco.</a:t>
            </a:r>
          </a:p>
          <a:p>
            <a:pPr lvl="0" defTabSz="914400"/>
            <a:endParaRPr lang="pt-BR" sz="1800" dirty="0">
              <a:solidFill>
                <a:srgbClr val="000000"/>
              </a:solidFill>
              <a:latin typeface="Zona Pro Light" panose="02010A03040002020004" pitchFamily="2" charset="0"/>
            </a:endParaRPr>
          </a:p>
        </p:txBody>
      </p:sp>
      <p:pic>
        <p:nvPicPr>
          <p:cNvPr id="1026" name="Picture 2" descr="Digital black business bank Royalty Free Vector Image">
            <a:extLst>
              <a:ext uri="{FF2B5EF4-FFF2-40B4-BE49-F238E27FC236}">
                <a16:creationId xmlns:a16="http://schemas.microsoft.com/office/drawing/2014/main" id="{A9E0383B-AACC-4CAF-AA22-94C7917921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18908" r="24801" b="38889"/>
          <a:stretch/>
        </p:blipFill>
        <p:spPr bwMode="auto">
          <a:xfrm>
            <a:off x="1219200" y="2699920"/>
            <a:ext cx="84258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tura Logo - PNG e Vetor - Download de Logo">
            <a:extLst>
              <a:ext uri="{FF2B5EF4-FFF2-40B4-BE49-F238E27FC236}">
                <a16:creationId xmlns:a16="http://schemas.microsoft.com/office/drawing/2014/main" id="{269D252A-8A53-41FD-9C29-77919E75C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766595"/>
            <a:ext cx="824301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ultiple users silhouette free vector icons designed by Freepik | People  icon, Icon download free, Free icons">
            <a:extLst>
              <a:ext uri="{FF2B5EF4-FFF2-40B4-BE49-F238E27FC236}">
                <a16:creationId xmlns:a16="http://schemas.microsoft.com/office/drawing/2014/main" id="{C0C1A65A-68E6-453C-A251-2730621FF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38" y="2685560"/>
            <a:ext cx="774000" cy="77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CD133EF-F242-414F-A212-20DA0C9F6451}"/>
              </a:ext>
            </a:extLst>
          </p:cNvPr>
          <p:cNvSpPr/>
          <p:nvPr/>
        </p:nvSpPr>
        <p:spPr>
          <a:xfrm>
            <a:off x="2247657" y="2795081"/>
            <a:ext cx="17190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  <a:latin typeface="Zona Pro Regular" panose="02010A03040002020004" pitchFamily="50" charset="0"/>
              </a:rPr>
              <a:t>O Banco não recebia o retorno esperado.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7ABDEB9-7279-45A8-AE2B-A3128F5CEDEB}"/>
              </a:ext>
            </a:extLst>
          </p:cNvPr>
          <p:cNvSpPr/>
          <p:nvPr/>
        </p:nvSpPr>
        <p:spPr>
          <a:xfrm>
            <a:off x="5726515" y="2795081"/>
            <a:ext cx="17190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  <a:latin typeface="Zona Pro Regular" panose="02010A03040002020004" pitchFamily="50" charset="0"/>
              </a:rPr>
              <a:t>A Rede não recebia a melhor solução, o atendimento e a prioridade devidos.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ECB80CD-059B-4CB8-A398-069D66C4D264}"/>
              </a:ext>
            </a:extLst>
          </p:cNvPr>
          <p:cNvSpPr/>
          <p:nvPr/>
        </p:nvSpPr>
        <p:spPr>
          <a:xfrm>
            <a:off x="9057324" y="2795081"/>
            <a:ext cx="19154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  <a:latin typeface="Zona Pro Regular" panose="02010A03040002020004" pitchFamily="50" charset="0"/>
              </a:rPr>
              <a:t>A Natura não recebia do banco inovações com velocidade para a Rede.</a:t>
            </a:r>
          </a:p>
        </p:txBody>
      </p:sp>
    </p:spTree>
    <p:extLst>
      <p:ext uri="{BB962C8B-B14F-4D97-AF65-F5344CB8AC3E}">
        <p14:creationId xmlns:p14="http://schemas.microsoft.com/office/powerpoint/2010/main" val="39712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N&amp;CO PAY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CONTEXTO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3958C63-DB50-4244-8049-B4A579E566B4}"/>
              </a:ext>
            </a:extLst>
          </p:cNvPr>
          <p:cNvSpPr/>
          <p:nvPr/>
        </p:nvSpPr>
        <p:spPr>
          <a:xfrm>
            <a:off x="1104900" y="2720876"/>
            <a:ext cx="9982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/>
            <a:r>
              <a:rPr lang="pt-BR" sz="3600" b="1" dirty="0">
                <a:solidFill>
                  <a:srgbClr val="000000"/>
                </a:solidFill>
                <a:latin typeface="Zona Pro Black" panose="02010A03040002020004" pitchFamily="2" charset="0"/>
              </a:rPr>
              <a:t>ASSIM NASCE A </a:t>
            </a:r>
            <a:r>
              <a:rPr lang="pt-BR" sz="4800" b="1" dirty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rPr>
              <a:t>AVON PAY</a:t>
            </a:r>
          </a:p>
          <a:p>
            <a:pPr lvl="0" algn="ctr" defTabSz="914400"/>
            <a:r>
              <a:rPr lang="pt-BR" sz="3600" b="1" dirty="0">
                <a:solidFill>
                  <a:srgbClr val="000000"/>
                </a:solidFill>
                <a:latin typeface="Zona Pro Black" panose="02010A03040002020004" pitchFamily="2" charset="0"/>
              </a:rPr>
              <a:t>SOLUÇÃO FINANCEIRA DA NATURA &amp;CO PARA NOSSAS REPRESENTANTES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11056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6467-2DAD-774B-90B7-431642625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ANTERIOR VS N&amp;CO</a:t>
            </a:r>
            <a:endParaRPr lang="en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C4384-FE21-C242-8DBB-34EF41586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MODELOS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35712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NATURA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MODELO ANTERIOR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" name="Picture 2" descr="Wirecard – A Solução de Pagamentos mais completa para seu negócio">
            <a:extLst>
              <a:ext uri="{FF2B5EF4-FFF2-40B4-BE49-F238E27FC236}">
                <a16:creationId xmlns:a16="http://schemas.microsoft.com/office/drawing/2014/main" id="{063928A3-87E6-4EBD-99FF-192F26024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582" y="4461504"/>
            <a:ext cx="1415242" cy="56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0" descr="Mercado Pago | Agora vai, faça mais com seu dinheiro">
            <a:extLst>
              <a:ext uri="{FF2B5EF4-FFF2-40B4-BE49-F238E27FC236}">
                <a16:creationId xmlns:a16="http://schemas.microsoft.com/office/drawing/2014/main" id="{A25DC392-52CE-4A4B-9A4F-BDA7D26D8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828" y="5362401"/>
            <a:ext cx="988027" cy="5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4">
            <a:extLst>
              <a:ext uri="{FF2B5EF4-FFF2-40B4-BE49-F238E27FC236}">
                <a16:creationId xmlns:a16="http://schemas.microsoft.com/office/drawing/2014/main" id="{90D4D675-F092-4BF0-BA4A-4E71335C61A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1548022" y="2759534"/>
            <a:ext cx="879640" cy="923961"/>
          </a:xfrm>
          <a:prstGeom prst="rect">
            <a:avLst/>
          </a:prstGeom>
        </p:spPr>
      </p:pic>
      <p:pic>
        <p:nvPicPr>
          <p:cNvPr id="9" name="Imagem 33">
            <a:extLst>
              <a:ext uri="{FF2B5EF4-FFF2-40B4-BE49-F238E27FC236}">
                <a16:creationId xmlns:a16="http://schemas.microsoft.com/office/drawing/2014/main" id="{9E32179A-6AEC-4022-A829-E37894940FF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6678808" y="2836134"/>
            <a:ext cx="717023" cy="595270"/>
          </a:xfrm>
          <a:prstGeom prst="rect">
            <a:avLst/>
          </a:prstGeom>
        </p:spPr>
      </p:pic>
      <p:sp>
        <p:nvSpPr>
          <p:cNvPr id="10" name="Shape 1222">
            <a:extLst>
              <a:ext uri="{FF2B5EF4-FFF2-40B4-BE49-F238E27FC236}">
                <a16:creationId xmlns:a16="http://schemas.microsoft.com/office/drawing/2014/main" id="{5AB23738-8885-4772-B343-5A8A811B5F14}"/>
              </a:ext>
            </a:extLst>
          </p:cNvPr>
          <p:cNvSpPr txBox="1"/>
          <p:nvPr/>
        </p:nvSpPr>
        <p:spPr>
          <a:xfrm>
            <a:off x="6048896" y="3261535"/>
            <a:ext cx="1777537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Link de pagamento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Shape 1222">
            <a:extLst>
              <a:ext uri="{FF2B5EF4-FFF2-40B4-BE49-F238E27FC236}">
                <a16:creationId xmlns:a16="http://schemas.microsoft.com/office/drawing/2014/main" id="{B31780E5-7EFA-4F61-8DF4-F4060B98EF35}"/>
              </a:ext>
            </a:extLst>
          </p:cNvPr>
          <p:cNvSpPr txBox="1"/>
          <p:nvPr/>
        </p:nvSpPr>
        <p:spPr>
          <a:xfrm>
            <a:off x="1036041" y="3261535"/>
            <a:ext cx="1842916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Venda presencial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14165449-D3C1-4306-A2D3-ABDF298EDBCB}"/>
              </a:ext>
            </a:extLst>
          </p:cNvPr>
          <p:cNvSpPr/>
          <p:nvPr/>
        </p:nvSpPr>
        <p:spPr>
          <a:xfrm>
            <a:off x="4238808" y="2046930"/>
            <a:ext cx="3714384" cy="3660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</a:rPr>
              <a:t>CONSULTORA</a:t>
            </a:r>
          </a:p>
        </p:txBody>
      </p:sp>
      <p:pic>
        <p:nvPicPr>
          <p:cNvPr id="13" name="Imagem 33">
            <a:extLst>
              <a:ext uri="{FF2B5EF4-FFF2-40B4-BE49-F238E27FC236}">
                <a16:creationId xmlns:a16="http://schemas.microsoft.com/office/drawing/2014/main" id="{091B0C78-4593-4705-AF8D-9139CBDADF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3100670" y="3005412"/>
            <a:ext cx="1038992" cy="500255"/>
          </a:xfrm>
          <a:prstGeom prst="rect">
            <a:avLst/>
          </a:prstGeom>
        </p:spPr>
      </p:pic>
      <p:sp>
        <p:nvSpPr>
          <p:cNvPr id="14" name="Shape 1222">
            <a:extLst>
              <a:ext uri="{FF2B5EF4-FFF2-40B4-BE49-F238E27FC236}">
                <a16:creationId xmlns:a16="http://schemas.microsoft.com/office/drawing/2014/main" id="{EA654CC8-1A83-43E6-9D97-23C187D7CD13}"/>
              </a:ext>
            </a:extLst>
          </p:cNvPr>
          <p:cNvSpPr txBox="1"/>
          <p:nvPr/>
        </p:nvSpPr>
        <p:spPr>
          <a:xfrm>
            <a:off x="3180260" y="3261535"/>
            <a:ext cx="8798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Boleto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Shape 1222">
            <a:extLst>
              <a:ext uri="{FF2B5EF4-FFF2-40B4-BE49-F238E27FC236}">
                <a16:creationId xmlns:a16="http://schemas.microsoft.com/office/drawing/2014/main" id="{D0E9FFB0-028C-49FE-A984-A9826677FB6D}"/>
              </a:ext>
            </a:extLst>
          </p:cNvPr>
          <p:cNvSpPr txBox="1"/>
          <p:nvPr/>
        </p:nvSpPr>
        <p:spPr>
          <a:xfrm>
            <a:off x="9409511" y="3261535"/>
            <a:ext cx="1348344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Maquininha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7" name="Imagen 10">
            <a:extLst>
              <a:ext uri="{FF2B5EF4-FFF2-40B4-BE49-F238E27FC236}">
                <a16:creationId xmlns:a16="http://schemas.microsoft.com/office/drawing/2014/main" id="{47C0DE99-F20E-4833-82BB-C6915ACA952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4881378" y="2917870"/>
            <a:ext cx="543951" cy="543951"/>
          </a:xfrm>
          <a:prstGeom prst="rect">
            <a:avLst/>
          </a:prstGeom>
        </p:spPr>
      </p:pic>
      <p:pic>
        <p:nvPicPr>
          <p:cNvPr id="18" name="Imagem 29">
            <a:extLst>
              <a:ext uri="{FF2B5EF4-FFF2-40B4-BE49-F238E27FC236}">
                <a16:creationId xmlns:a16="http://schemas.microsoft.com/office/drawing/2014/main" id="{D3BA586A-EB19-4252-AEE4-36911A5AD44C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9730632" y="2863397"/>
            <a:ext cx="617348" cy="695525"/>
          </a:xfrm>
          <a:prstGeom prst="rect">
            <a:avLst/>
          </a:prstGeom>
        </p:spPr>
      </p:pic>
      <p:sp>
        <p:nvSpPr>
          <p:cNvPr id="19" name="Shape 1222">
            <a:extLst>
              <a:ext uri="{FF2B5EF4-FFF2-40B4-BE49-F238E27FC236}">
                <a16:creationId xmlns:a16="http://schemas.microsoft.com/office/drawing/2014/main" id="{188645AB-755C-4BC3-B26C-084B6CA49EB1}"/>
              </a:ext>
            </a:extLst>
          </p:cNvPr>
          <p:cNvSpPr txBox="1"/>
          <p:nvPr/>
        </p:nvSpPr>
        <p:spPr>
          <a:xfrm>
            <a:off x="4067726" y="3261535"/>
            <a:ext cx="20422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Vendas Espaço digital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Arrow: Chevron 36">
            <a:extLst>
              <a:ext uri="{FF2B5EF4-FFF2-40B4-BE49-F238E27FC236}">
                <a16:creationId xmlns:a16="http://schemas.microsoft.com/office/drawing/2014/main" id="{91E28CBC-DE46-4BF8-9C54-47C5B82A0B86}"/>
              </a:ext>
            </a:extLst>
          </p:cNvPr>
          <p:cNvSpPr/>
          <p:nvPr/>
        </p:nvSpPr>
        <p:spPr>
          <a:xfrm rot="5400000">
            <a:off x="5956570" y="2281706"/>
            <a:ext cx="278861" cy="644126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1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222">
            <a:extLst>
              <a:ext uri="{FF2B5EF4-FFF2-40B4-BE49-F238E27FC236}">
                <a16:creationId xmlns:a16="http://schemas.microsoft.com/office/drawing/2014/main" id="{E8217A9D-0D4B-4233-A8AA-40CFEBC510B6}"/>
              </a:ext>
            </a:extLst>
          </p:cNvPr>
          <p:cNvSpPr txBox="1"/>
          <p:nvPr/>
        </p:nvSpPr>
        <p:spPr>
          <a:xfrm>
            <a:off x="7707813" y="3261535"/>
            <a:ext cx="16725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  <a:sym typeface="Montserrat"/>
              </a:rPr>
              <a:t>incentivos, verbas auxiliares, comissões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+mn-cs"/>
              <a:sym typeface="Montserrat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7A3757C-2728-4DB4-8B43-83078F9A9BE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06" y="2812794"/>
            <a:ext cx="400704" cy="4007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4A7ADD9-FCEC-477A-ABDF-158BB2BA617F}"/>
              </a:ext>
            </a:extLst>
          </p:cNvPr>
          <p:cNvCxnSpPr>
            <a:cxnSpLocks/>
          </p:cNvCxnSpPr>
          <p:nvPr/>
        </p:nvCxnSpPr>
        <p:spPr>
          <a:xfrm>
            <a:off x="1980043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4ADCA6AC-51B6-4FC7-838B-BF35F56D2C04}"/>
              </a:ext>
            </a:extLst>
          </p:cNvPr>
          <p:cNvCxnSpPr>
            <a:cxnSpLocks/>
          </p:cNvCxnSpPr>
          <p:nvPr/>
        </p:nvCxnSpPr>
        <p:spPr>
          <a:xfrm>
            <a:off x="5034203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E7EE46F5-64B8-494E-99BE-159B131D8537}"/>
              </a:ext>
            </a:extLst>
          </p:cNvPr>
          <p:cNvCxnSpPr>
            <a:cxnSpLocks/>
          </p:cNvCxnSpPr>
          <p:nvPr/>
        </p:nvCxnSpPr>
        <p:spPr>
          <a:xfrm>
            <a:off x="6816620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5F654257-6968-4893-93F3-99658A3F6B8A}"/>
              </a:ext>
            </a:extLst>
          </p:cNvPr>
          <p:cNvCxnSpPr>
            <a:cxnSpLocks/>
          </p:cNvCxnSpPr>
          <p:nvPr/>
        </p:nvCxnSpPr>
        <p:spPr>
          <a:xfrm>
            <a:off x="8532776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BB1C3F31-2AB1-43B1-A64A-4ABD6AED7837}"/>
              </a:ext>
            </a:extLst>
          </p:cNvPr>
          <p:cNvCxnSpPr>
            <a:cxnSpLocks/>
          </p:cNvCxnSpPr>
          <p:nvPr/>
        </p:nvCxnSpPr>
        <p:spPr>
          <a:xfrm>
            <a:off x="9997141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3859AE10-DA2A-4898-AD06-50F038C4B194}"/>
              </a:ext>
            </a:extLst>
          </p:cNvPr>
          <p:cNvCxnSpPr>
            <a:cxnSpLocks/>
          </p:cNvCxnSpPr>
          <p:nvPr/>
        </p:nvCxnSpPr>
        <p:spPr>
          <a:xfrm>
            <a:off x="3576929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9" name="Picture 6" descr="Tutorial: aprenda como tirar o extrato da máquina Rede">
            <a:extLst>
              <a:ext uri="{FF2B5EF4-FFF2-40B4-BE49-F238E27FC236}">
                <a16:creationId xmlns:a16="http://schemas.microsoft.com/office/drawing/2014/main" id="{435009F1-8C8C-42F4-932E-E651AAE35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628" y="4633206"/>
            <a:ext cx="916213" cy="42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PagSeguro PagBank - Home | Facebook">
            <a:extLst>
              <a:ext uri="{FF2B5EF4-FFF2-40B4-BE49-F238E27FC236}">
                <a16:creationId xmlns:a16="http://schemas.microsoft.com/office/drawing/2014/main" id="{AB8C7AF8-DF5C-4F2A-BF1F-CD3512449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428" y="4872490"/>
            <a:ext cx="575614" cy="57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rincipais bancos do Brasil se unem e criam fintech - Mundo do Marketing">
            <a:extLst>
              <a:ext uri="{FF2B5EF4-FFF2-40B4-BE49-F238E27FC236}">
                <a16:creationId xmlns:a16="http://schemas.microsoft.com/office/drawing/2014/main" id="{B6216557-666D-4CCE-A573-623634DD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921" y="4572000"/>
            <a:ext cx="1415236" cy="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Principais bancos do Brasil se unem e criam fintech - Mundo do Marketing">
            <a:extLst>
              <a:ext uri="{FF2B5EF4-FFF2-40B4-BE49-F238E27FC236}">
                <a16:creationId xmlns:a16="http://schemas.microsoft.com/office/drawing/2014/main" id="{38FB8F06-8C01-4076-9E5B-6B2E74007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68" y="5562600"/>
            <a:ext cx="1415236" cy="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25F8D07-A987-479E-9669-5111618E7DF6}"/>
              </a:ext>
            </a:extLst>
          </p:cNvPr>
          <p:cNvCxnSpPr>
            <a:cxnSpLocks/>
          </p:cNvCxnSpPr>
          <p:nvPr/>
        </p:nvCxnSpPr>
        <p:spPr>
          <a:xfrm>
            <a:off x="5034203" y="5062681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7E9A6D2D-E42F-4868-95E3-104EF221625C}"/>
              </a:ext>
            </a:extLst>
          </p:cNvPr>
          <p:cNvCxnSpPr>
            <a:cxnSpLocks/>
          </p:cNvCxnSpPr>
          <p:nvPr/>
        </p:nvCxnSpPr>
        <p:spPr>
          <a:xfrm>
            <a:off x="1987842" y="5220030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5" name="Picture 14" descr="Principais bancos do Brasil se unem e criam fintech - Mundo do Marketing">
            <a:extLst>
              <a:ext uri="{FF2B5EF4-FFF2-40B4-BE49-F238E27FC236}">
                <a16:creationId xmlns:a16="http://schemas.microsoft.com/office/drawing/2014/main" id="{36AD03BE-FAB0-4BA3-8275-79A2B83B2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224" y="5638800"/>
            <a:ext cx="1415236" cy="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 descr="PicPay: o serviço que está bombando durante a pandemia | Circuito de  Notícias">
            <a:extLst>
              <a:ext uri="{FF2B5EF4-FFF2-40B4-BE49-F238E27FC236}">
                <a16:creationId xmlns:a16="http://schemas.microsoft.com/office/drawing/2014/main" id="{D73652E2-4A17-4101-BE65-0150B057F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245" y="4654601"/>
            <a:ext cx="823908" cy="40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8" descr="Nubank pede desculpas por problema que &quot;sumiu&quot; com dinheiro de alguns  clientes - TudoCelular.com">
            <a:extLst>
              <a:ext uri="{FF2B5EF4-FFF2-40B4-BE49-F238E27FC236}">
                <a16:creationId xmlns:a16="http://schemas.microsoft.com/office/drawing/2014/main" id="{AECAC6C3-CBF3-40CE-A608-63BAA957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751" y="5113862"/>
            <a:ext cx="866896" cy="3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Getnet - Tray Corp">
            <a:extLst>
              <a:ext uri="{FF2B5EF4-FFF2-40B4-BE49-F238E27FC236}">
                <a16:creationId xmlns:a16="http://schemas.microsoft.com/office/drawing/2014/main" id="{48558C31-FF05-4D21-A5F4-9E7AC392A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54" y="4996532"/>
            <a:ext cx="540295" cy="54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Apresentação de produtos e serviços diferenciados para cartórios: Car…">
            <a:extLst>
              <a:ext uri="{FF2B5EF4-FFF2-40B4-BE49-F238E27FC236}">
                <a16:creationId xmlns:a16="http://schemas.microsoft.com/office/drawing/2014/main" id="{4A0C6F46-04E7-46CA-BA7D-E50EA35B4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271" y="5110332"/>
            <a:ext cx="597125" cy="33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0" descr="Mercado Pago | Agora vai, faça mais com seu dinheiro">
            <a:extLst>
              <a:ext uri="{FF2B5EF4-FFF2-40B4-BE49-F238E27FC236}">
                <a16:creationId xmlns:a16="http://schemas.microsoft.com/office/drawing/2014/main" id="{D948E15F-08B9-4CC9-B4DE-3AF2830D5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38" y="4652605"/>
            <a:ext cx="814503" cy="42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PicPay: o serviço que está bombando durante a pandemia | Circuito de  Notícias">
            <a:extLst>
              <a:ext uri="{FF2B5EF4-FFF2-40B4-BE49-F238E27FC236}">
                <a16:creationId xmlns:a16="http://schemas.microsoft.com/office/drawing/2014/main" id="{31B4190E-DD34-49C7-84CD-9F6DDF9B5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541" y="6382940"/>
            <a:ext cx="504602" cy="24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Getnet - Tray Corp">
            <a:extLst>
              <a:ext uri="{FF2B5EF4-FFF2-40B4-BE49-F238E27FC236}">
                <a16:creationId xmlns:a16="http://schemas.microsoft.com/office/drawing/2014/main" id="{3D83BD9E-9137-4C08-9EBD-7DBEFED6A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5" y="4438683"/>
            <a:ext cx="685497" cy="68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Stone | LinkedIn">
            <a:extLst>
              <a:ext uri="{FF2B5EF4-FFF2-40B4-BE49-F238E27FC236}">
                <a16:creationId xmlns:a16="http://schemas.microsoft.com/office/drawing/2014/main" id="{2B753EE6-F173-487F-88EE-A19BFD52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599" y="5757809"/>
            <a:ext cx="588177" cy="58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2" descr="Maquininha de Cartão para MEI | MEI Fácil">
            <a:extLst>
              <a:ext uri="{FF2B5EF4-FFF2-40B4-BE49-F238E27FC236}">
                <a16:creationId xmlns:a16="http://schemas.microsoft.com/office/drawing/2014/main" id="{D57CF9BB-5309-4C9E-B9FE-62F029D99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401" y="5024921"/>
            <a:ext cx="988027" cy="24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" descr="Apresentação de produtos e serviços diferenciados para cartórios: Car…">
            <a:extLst>
              <a:ext uri="{FF2B5EF4-FFF2-40B4-BE49-F238E27FC236}">
                <a16:creationId xmlns:a16="http://schemas.microsoft.com/office/drawing/2014/main" id="{B24BDE79-1F19-4F23-801F-C769E2B36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688" y="5934670"/>
            <a:ext cx="636153" cy="35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 descr="PicPay: o serviço que está bombando durante a pandemia | Circuito de  Notícias">
            <a:extLst>
              <a:ext uri="{FF2B5EF4-FFF2-40B4-BE49-F238E27FC236}">
                <a16:creationId xmlns:a16="http://schemas.microsoft.com/office/drawing/2014/main" id="{D2A7CC40-862D-45AB-804E-8CB14870C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732" y="4704291"/>
            <a:ext cx="621558" cy="30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Money Vector SVG Icon (111) - SVG Repo">
            <a:extLst>
              <a:ext uri="{FF2B5EF4-FFF2-40B4-BE49-F238E27FC236}">
                <a16:creationId xmlns:a16="http://schemas.microsoft.com/office/drawing/2014/main" id="{6476409D-3A5D-4183-9AF3-EDE15E83A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526" y="4549080"/>
            <a:ext cx="632520" cy="63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15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NATURA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MODELO N&amp;CO PAY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90D4D675-F092-4BF0-BA4A-4E71335C61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1548022" y="2759534"/>
            <a:ext cx="879640" cy="923961"/>
          </a:xfrm>
          <a:prstGeom prst="rect">
            <a:avLst/>
          </a:prstGeom>
        </p:spPr>
      </p:pic>
      <p:pic>
        <p:nvPicPr>
          <p:cNvPr id="9" name="Imagem 33">
            <a:extLst>
              <a:ext uri="{FF2B5EF4-FFF2-40B4-BE49-F238E27FC236}">
                <a16:creationId xmlns:a16="http://schemas.microsoft.com/office/drawing/2014/main" id="{9E32179A-6AEC-4022-A829-E37894940F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6678808" y="2836134"/>
            <a:ext cx="717023" cy="595270"/>
          </a:xfrm>
          <a:prstGeom prst="rect">
            <a:avLst/>
          </a:prstGeom>
        </p:spPr>
      </p:pic>
      <p:sp>
        <p:nvSpPr>
          <p:cNvPr id="10" name="Shape 1222">
            <a:extLst>
              <a:ext uri="{FF2B5EF4-FFF2-40B4-BE49-F238E27FC236}">
                <a16:creationId xmlns:a16="http://schemas.microsoft.com/office/drawing/2014/main" id="{5AB23738-8885-4772-B343-5A8A811B5F14}"/>
              </a:ext>
            </a:extLst>
          </p:cNvPr>
          <p:cNvSpPr txBox="1"/>
          <p:nvPr/>
        </p:nvSpPr>
        <p:spPr>
          <a:xfrm>
            <a:off x="6048896" y="3261535"/>
            <a:ext cx="1777537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Link de pagamento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Shape 1222">
            <a:extLst>
              <a:ext uri="{FF2B5EF4-FFF2-40B4-BE49-F238E27FC236}">
                <a16:creationId xmlns:a16="http://schemas.microsoft.com/office/drawing/2014/main" id="{B31780E5-7EFA-4F61-8DF4-F4060B98EF35}"/>
              </a:ext>
            </a:extLst>
          </p:cNvPr>
          <p:cNvSpPr txBox="1"/>
          <p:nvPr/>
        </p:nvSpPr>
        <p:spPr>
          <a:xfrm>
            <a:off x="1036041" y="3261535"/>
            <a:ext cx="1842916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Venda presencial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14165449-D3C1-4306-A2D3-ABDF298EDBCB}"/>
              </a:ext>
            </a:extLst>
          </p:cNvPr>
          <p:cNvSpPr/>
          <p:nvPr/>
        </p:nvSpPr>
        <p:spPr>
          <a:xfrm>
            <a:off x="4238808" y="2046930"/>
            <a:ext cx="3714384" cy="3660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</a:rPr>
              <a:t>CONSULTORA</a:t>
            </a:r>
          </a:p>
        </p:txBody>
      </p:sp>
      <p:pic>
        <p:nvPicPr>
          <p:cNvPr id="13" name="Imagem 33">
            <a:extLst>
              <a:ext uri="{FF2B5EF4-FFF2-40B4-BE49-F238E27FC236}">
                <a16:creationId xmlns:a16="http://schemas.microsoft.com/office/drawing/2014/main" id="{091B0C78-4593-4705-AF8D-9139CBDADFE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3100670" y="3005412"/>
            <a:ext cx="1038992" cy="500255"/>
          </a:xfrm>
          <a:prstGeom prst="rect">
            <a:avLst/>
          </a:prstGeom>
        </p:spPr>
      </p:pic>
      <p:sp>
        <p:nvSpPr>
          <p:cNvPr id="14" name="Shape 1222">
            <a:extLst>
              <a:ext uri="{FF2B5EF4-FFF2-40B4-BE49-F238E27FC236}">
                <a16:creationId xmlns:a16="http://schemas.microsoft.com/office/drawing/2014/main" id="{EA654CC8-1A83-43E6-9D97-23C187D7CD13}"/>
              </a:ext>
            </a:extLst>
          </p:cNvPr>
          <p:cNvSpPr txBox="1"/>
          <p:nvPr/>
        </p:nvSpPr>
        <p:spPr>
          <a:xfrm>
            <a:off x="3180260" y="3261535"/>
            <a:ext cx="8798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Boleto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Shape 1222">
            <a:extLst>
              <a:ext uri="{FF2B5EF4-FFF2-40B4-BE49-F238E27FC236}">
                <a16:creationId xmlns:a16="http://schemas.microsoft.com/office/drawing/2014/main" id="{D0E9FFB0-028C-49FE-A984-A9826677FB6D}"/>
              </a:ext>
            </a:extLst>
          </p:cNvPr>
          <p:cNvSpPr txBox="1"/>
          <p:nvPr/>
        </p:nvSpPr>
        <p:spPr>
          <a:xfrm>
            <a:off x="9409511" y="3261535"/>
            <a:ext cx="1348344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Maquininha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7" name="Imagen 10">
            <a:extLst>
              <a:ext uri="{FF2B5EF4-FFF2-40B4-BE49-F238E27FC236}">
                <a16:creationId xmlns:a16="http://schemas.microsoft.com/office/drawing/2014/main" id="{47C0DE99-F20E-4833-82BB-C6915ACA952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4881378" y="2917870"/>
            <a:ext cx="543951" cy="543951"/>
          </a:xfrm>
          <a:prstGeom prst="rect">
            <a:avLst/>
          </a:prstGeom>
        </p:spPr>
      </p:pic>
      <p:pic>
        <p:nvPicPr>
          <p:cNvPr id="18" name="Imagem 29">
            <a:extLst>
              <a:ext uri="{FF2B5EF4-FFF2-40B4-BE49-F238E27FC236}">
                <a16:creationId xmlns:a16="http://schemas.microsoft.com/office/drawing/2014/main" id="{D3BA586A-EB19-4252-AEE4-36911A5AD44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9730632" y="2863397"/>
            <a:ext cx="617348" cy="695525"/>
          </a:xfrm>
          <a:prstGeom prst="rect">
            <a:avLst/>
          </a:prstGeom>
        </p:spPr>
      </p:pic>
      <p:sp>
        <p:nvSpPr>
          <p:cNvPr id="19" name="Shape 1222">
            <a:extLst>
              <a:ext uri="{FF2B5EF4-FFF2-40B4-BE49-F238E27FC236}">
                <a16:creationId xmlns:a16="http://schemas.microsoft.com/office/drawing/2014/main" id="{188645AB-755C-4BC3-B26C-084B6CA49EB1}"/>
              </a:ext>
            </a:extLst>
          </p:cNvPr>
          <p:cNvSpPr txBox="1"/>
          <p:nvPr/>
        </p:nvSpPr>
        <p:spPr>
          <a:xfrm>
            <a:off x="4067726" y="3261535"/>
            <a:ext cx="20422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Vendas Espaço digital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Arrow: Chevron 36">
            <a:extLst>
              <a:ext uri="{FF2B5EF4-FFF2-40B4-BE49-F238E27FC236}">
                <a16:creationId xmlns:a16="http://schemas.microsoft.com/office/drawing/2014/main" id="{91E28CBC-DE46-4BF8-9C54-47C5B82A0B86}"/>
              </a:ext>
            </a:extLst>
          </p:cNvPr>
          <p:cNvSpPr/>
          <p:nvPr/>
        </p:nvSpPr>
        <p:spPr>
          <a:xfrm rot="5400000">
            <a:off x="5956570" y="2281706"/>
            <a:ext cx="278861" cy="644126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1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222">
            <a:extLst>
              <a:ext uri="{FF2B5EF4-FFF2-40B4-BE49-F238E27FC236}">
                <a16:creationId xmlns:a16="http://schemas.microsoft.com/office/drawing/2014/main" id="{E8217A9D-0D4B-4233-A8AA-40CFEBC510B6}"/>
              </a:ext>
            </a:extLst>
          </p:cNvPr>
          <p:cNvSpPr txBox="1"/>
          <p:nvPr/>
        </p:nvSpPr>
        <p:spPr>
          <a:xfrm>
            <a:off x="7707813" y="3261535"/>
            <a:ext cx="16725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  <a:sym typeface="Montserrat"/>
              </a:rPr>
              <a:t>incentivos, verbas auxiliares, comissões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+mn-cs"/>
              <a:sym typeface="Montserrat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7A3757C-2728-4DB4-8B43-83078F9A9B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06" y="2812794"/>
            <a:ext cx="400704" cy="4007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93103EAB-D407-48C0-9E47-13BB0173C101}"/>
              </a:ext>
            </a:extLst>
          </p:cNvPr>
          <p:cNvCxnSpPr>
            <a:cxnSpLocks/>
          </p:cNvCxnSpPr>
          <p:nvPr/>
        </p:nvCxnSpPr>
        <p:spPr>
          <a:xfrm>
            <a:off x="213283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A4C6A8AC-757E-446C-A332-1F1EEDD80612}"/>
              </a:ext>
            </a:extLst>
          </p:cNvPr>
          <p:cNvCxnSpPr>
            <a:cxnSpLocks/>
          </p:cNvCxnSpPr>
          <p:nvPr/>
        </p:nvCxnSpPr>
        <p:spPr>
          <a:xfrm>
            <a:off x="357428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6EA64F1D-E89F-4974-B9ED-0C0CA3D96F54}"/>
              </a:ext>
            </a:extLst>
          </p:cNvPr>
          <p:cNvCxnSpPr>
            <a:cxnSpLocks/>
          </p:cNvCxnSpPr>
          <p:nvPr/>
        </p:nvCxnSpPr>
        <p:spPr>
          <a:xfrm>
            <a:off x="501573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FB24C8F5-8CFE-44A2-807A-2C51178FF077}"/>
              </a:ext>
            </a:extLst>
          </p:cNvPr>
          <p:cNvCxnSpPr>
            <a:cxnSpLocks/>
          </p:cNvCxnSpPr>
          <p:nvPr/>
        </p:nvCxnSpPr>
        <p:spPr>
          <a:xfrm flipH="1">
            <a:off x="645718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3DB34CA7-7886-44F8-9DC9-F64A2555EC6A}"/>
              </a:ext>
            </a:extLst>
          </p:cNvPr>
          <p:cNvCxnSpPr>
            <a:cxnSpLocks/>
          </p:cNvCxnSpPr>
          <p:nvPr/>
        </p:nvCxnSpPr>
        <p:spPr>
          <a:xfrm flipH="1">
            <a:off x="789863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A94975CF-C5A6-4036-9C75-666EA702621A}"/>
              </a:ext>
            </a:extLst>
          </p:cNvPr>
          <p:cNvCxnSpPr>
            <a:cxnSpLocks/>
          </p:cNvCxnSpPr>
          <p:nvPr/>
        </p:nvCxnSpPr>
        <p:spPr>
          <a:xfrm flipH="1">
            <a:off x="9340083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B5E232A-ED77-4816-9D0D-7446A1B4F6CE}"/>
              </a:ext>
            </a:extLst>
          </p:cNvPr>
          <p:cNvSpPr txBox="1">
            <a:spLocks/>
          </p:cNvSpPr>
          <p:nvPr/>
        </p:nvSpPr>
        <p:spPr>
          <a:xfrm>
            <a:off x="800100" y="5072016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765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pc="0" dirty="0">
                <a:solidFill>
                  <a:srgbClr val="ED7D31"/>
                </a:solidFill>
                <a:latin typeface="Zona Pro Black" panose="02010A03040002020004" pitchFamily="50" charset="0"/>
              </a:rPr>
              <a:t>NATURA PAY</a:t>
            </a:r>
            <a:endParaRPr lang="en-BR" spc="0" dirty="0">
              <a:solidFill>
                <a:srgbClr val="ED7D31"/>
              </a:solidFill>
              <a:latin typeface="Zona Pro Black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8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6467-2DAD-774B-90B7-431642625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NATURA PAY</a:t>
            </a:r>
            <a:endParaRPr lang="en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C4384-FE21-C242-8DBB-34EF41586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APRENDIZADOS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70594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NATURA PAY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APRENDIZADOS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174EDFE0-5F7B-44B5-88EA-3C2F284945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0"/>
            <a:ext cx="10591800" cy="4724399"/>
          </a:xfrm>
        </p:spPr>
        <p:txBody>
          <a:bodyPr/>
          <a:lstStyle/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CADASTRO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Banco: abertura de conta em 1 dia útil.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Natura </a:t>
            </a:r>
            <a:r>
              <a:rPr lang="pt-BR" sz="1800" dirty="0" err="1"/>
              <a:t>Pay</a:t>
            </a:r>
            <a:r>
              <a:rPr lang="pt-BR" sz="1800" dirty="0"/>
              <a:t>: 10 segundos. </a:t>
            </a:r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ATENDIMENTO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Banco: qualidade Santander.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Natura </a:t>
            </a:r>
            <a:r>
              <a:rPr lang="pt-BR" sz="1800" dirty="0" err="1"/>
              <a:t>Pay</a:t>
            </a:r>
            <a:r>
              <a:rPr lang="pt-BR" sz="1800" dirty="0"/>
              <a:t>: qualidade Natura. </a:t>
            </a:r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LOGÍSTICA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Banco: qualidade Santander.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Natura </a:t>
            </a:r>
            <a:r>
              <a:rPr lang="pt-BR" sz="1800" dirty="0" err="1"/>
              <a:t>Pay</a:t>
            </a:r>
            <a:r>
              <a:rPr lang="pt-BR" sz="1800" dirty="0"/>
              <a:t>: qualidade Natura. </a:t>
            </a:r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PROPOSTA COMERCIAL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Banco: em linha com os interesses do Santander.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800" dirty="0"/>
              <a:t>Natura </a:t>
            </a:r>
            <a:r>
              <a:rPr lang="pt-BR" sz="1800" dirty="0" err="1"/>
              <a:t>Pay</a:t>
            </a:r>
            <a:r>
              <a:rPr lang="pt-BR" sz="1800" dirty="0"/>
              <a:t>: em linha com os interesses da Rede.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sz="1800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733016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" y="806102"/>
            <a:ext cx="4901861" cy="490584"/>
          </a:xfrm>
        </p:spPr>
        <p:txBody>
          <a:bodyPr/>
          <a:lstStyle/>
          <a:p>
            <a:r>
              <a:rPr lang="pt-BR" dirty="0"/>
              <a:t>COMPARATIVO</a:t>
            </a:r>
            <a:endParaRPr lang="en-BR" dirty="0"/>
          </a:p>
        </p:txBody>
      </p:sp>
      <p:sp>
        <p:nvSpPr>
          <p:cNvPr id="93" name="Retângulo 92">
            <a:extLst>
              <a:ext uri="{FF2B5EF4-FFF2-40B4-BE49-F238E27FC236}">
                <a16:creationId xmlns:a16="http://schemas.microsoft.com/office/drawing/2014/main" id="{1D133CCC-A3C9-4C47-9818-8D09FE0EFE57}"/>
              </a:ext>
            </a:extLst>
          </p:cNvPr>
          <p:cNvSpPr/>
          <p:nvPr/>
        </p:nvSpPr>
        <p:spPr>
          <a:xfrm>
            <a:off x="-3112" y="21373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920FD257-272C-4916-BFB9-4264659DEC09}"/>
              </a:ext>
            </a:extLst>
          </p:cNvPr>
          <p:cNvSpPr/>
          <p:nvPr/>
        </p:nvSpPr>
        <p:spPr>
          <a:xfrm>
            <a:off x="-3112" y="25772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95" name="Retângulo 94">
            <a:extLst>
              <a:ext uri="{FF2B5EF4-FFF2-40B4-BE49-F238E27FC236}">
                <a16:creationId xmlns:a16="http://schemas.microsoft.com/office/drawing/2014/main" id="{F32CA623-13DD-4054-AF71-ADF7AC33C352}"/>
              </a:ext>
            </a:extLst>
          </p:cNvPr>
          <p:cNvSpPr/>
          <p:nvPr/>
        </p:nvSpPr>
        <p:spPr>
          <a:xfrm>
            <a:off x="-3112" y="30171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id="{30F8CF02-AE83-4792-B21F-8C60C94F2DE4}"/>
              </a:ext>
            </a:extLst>
          </p:cNvPr>
          <p:cNvSpPr/>
          <p:nvPr/>
        </p:nvSpPr>
        <p:spPr>
          <a:xfrm>
            <a:off x="-3112" y="34570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A0FD5766-877E-454C-86DB-0ED28CC6D02B}"/>
              </a:ext>
            </a:extLst>
          </p:cNvPr>
          <p:cNvSpPr/>
          <p:nvPr/>
        </p:nvSpPr>
        <p:spPr>
          <a:xfrm>
            <a:off x="-3112" y="38969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98" name="Retângulo 97">
            <a:extLst>
              <a:ext uri="{FF2B5EF4-FFF2-40B4-BE49-F238E27FC236}">
                <a16:creationId xmlns:a16="http://schemas.microsoft.com/office/drawing/2014/main" id="{0EBA9DAF-9FE7-408B-8475-D8EEC3CD82EE}"/>
              </a:ext>
            </a:extLst>
          </p:cNvPr>
          <p:cNvSpPr/>
          <p:nvPr/>
        </p:nvSpPr>
        <p:spPr>
          <a:xfrm>
            <a:off x="-3112" y="43368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A8D5F803-48E0-47C5-AE18-5FD323A8E9D9}"/>
              </a:ext>
            </a:extLst>
          </p:cNvPr>
          <p:cNvSpPr/>
          <p:nvPr/>
        </p:nvSpPr>
        <p:spPr>
          <a:xfrm>
            <a:off x="-3112" y="47767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100" name="Retângulo 99">
            <a:extLst>
              <a:ext uri="{FF2B5EF4-FFF2-40B4-BE49-F238E27FC236}">
                <a16:creationId xmlns:a16="http://schemas.microsoft.com/office/drawing/2014/main" id="{1684091F-4554-414A-BBAB-1C0252C1AA7A}"/>
              </a:ext>
            </a:extLst>
          </p:cNvPr>
          <p:cNvSpPr/>
          <p:nvPr/>
        </p:nvSpPr>
        <p:spPr>
          <a:xfrm>
            <a:off x="13700" y="52166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31D84C7F-F448-4532-AEF6-2B75EADE8FFA}"/>
              </a:ext>
            </a:extLst>
          </p:cNvPr>
          <p:cNvSpPr/>
          <p:nvPr/>
        </p:nvSpPr>
        <p:spPr>
          <a:xfrm>
            <a:off x="-3112" y="5656502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102" name="Retângulo 101">
            <a:extLst>
              <a:ext uri="{FF2B5EF4-FFF2-40B4-BE49-F238E27FC236}">
                <a16:creationId xmlns:a16="http://schemas.microsoft.com/office/drawing/2014/main" id="{3717E955-1496-4697-9F3D-C40A3AFB6A2C}"/>
              </a:ext>
            </a:extLst>
          </p:cNvPr>
          <p:cNvSpPr/>
          <p:nvPr/>
        </p:nvSpPr>
        <p:spPr>
          <a:xfrm>
            <a:off x="0" y="1697400"/>
            <a:ext cx="12192000" cy="36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103" name="Retângulo 102">
            <a:extLst>
              <a:ext uri="{FF2B5EF4-FFF2-40B4-BE49-F238E27FC236}">
                <a16:creationId xmlns:a16="http://schemas.microsoft.com/office/drawing/2014/main" id="{FCA7DE8F-7D3D-48E5-82CC-2DCFF883B1F5}"/>
              </a:ext>
            </a:extLst>
          </p:cNvPr>
          <p:cNvSpPr/>
          <p:nvPr/>
        </p:nvSpPr>
        <p:spPr>
          <a:xfrm>
            <a:off x="5867400" y="764971"/>
            <a:ext cx="2602800" cy="55604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</a:rPr>
              <a:t>CONTA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</a:rPr>
              <a:t>SANTANDER</a:t>
            </a:r>
          </a:p>
        </p:txBody>
      </p:sp>
      <p:sp>
        <p:nvSpPr>
          <p:cNvPr id="104" name="Retângulo 103">
            <a:extLst>
              <a:ext uri="{FF2B5EF4-FFF2-40B4-BE49-F238E27FC236}">
                <a16:creationId xmlns:a16="http://schemas.microsoft.com/office/drawing/2014/main" id="{52B9CFBA-0AB3-41B2-B62F-54FB94433298}"/>
              </a:ext>
            </a:extLst>
          </p:cNvPr>
          <p:cNvSpPr/>
          <p:nvPr/>
        </p:nvSpPr>
        <p:spPr>
          <a:xfrm>
            <a:off x="0" y="1697066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AGÊNCIA E CONTA + EXTRATO</a:t>
            </a:r>
          </a:p>
        </p:txBody>
      </p:sp>
      <p:sp>
        <p:nvSpPr>
          <p:cNvPr id="105" name="Retângulo 104">
            <a:extLst>
              <a:ext uri="{FF2B5EF4-FFF2-40B4-BE49-F238E27FC236}">
                <a16:creationId xmlns:a16="http://schemas.microsoft.com/office/drawing/2014/main" id="{6E635409-EF58-4F5A-AED6-FCC26C1672FE}"/>
              </a:ext>
            </a:extLst>
          </p:cNvPr>
          <p:cNvSpPr/>
          <p:nvPr/>
        </p:nvSpPr>
        <p:spPr>
          <a:xfrm>
            <a:off x="0" y="2143980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CARTÃO DE DÉBITO</a:t>
            </a: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056EF69A-F047-4B2B-87AD-E75460E39A3B}"/>
              </a:ext>
            </a:extLst>
          </p:cNvPr>
          <p:cNvSpPr/>
          <p:nvPr/>
        </p:nvSpPr>
        <p:spPr>
          <a:xfrm>
            <a:off x="0" y="2590894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SAQUE BANCO24HORAS</a:t>
            </a:r>
          </a:p>
        </p:txBody>
      </p:sp>
      <p:sp>
        <p:nvSpPr>
          <p:cNvPr id="107" name="Retângulo 106">
            <a:extLst>
              <a:ext uri="{FF2B5EF4-FFF2-40B4-BE49-F238E27FC236}">
                <a16:creationId xmlns:a16="http://schemas.microsoft.com/office/drawing/2014/main" id="{B1A98E37-18A1-4A5B-8135-B445B58C1DC8}"/>
              </a:ext>
            </a:extLst>
          </p:cNvPr>
          <p:cNvSpPr/>
          <p:nvPr/>
        </p:nvSpPr>
        <p:spPr>
          <a:xfrm>
            <a:off x="-3112" y="3037808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TRANSFERÊNCIAS</a:t>
            </a:r>
          </a:p>
        </p:txBody>
      </p: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9DB41049-207F-49F0-ABC0-3DFA3BDCC2A5}"/>
              </a:ext>
            </a:extLst>
          </p:cNvPr>
          <p:cNvSpPr/>
          <p:nvPr/>
        </p:nvSpPr>
        <p:spPr>
          <a:xfrm>
            <a:off x="-3112" y="3484722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PAGAMENTO DE CONTAS</a:t>
            </a:r>
          </a:p>
        </p:txBody>
      </p:sp>
      <p:sp>
        <p:nvSpPr>
          <p:cNvPr id="109" name="Retângulo 108">
            <a:extLst>
              <a:ext uri="{FF2B5EF4-FFF2-40B4-BE49-F238E27FC236}">
                <a16:creationId xmlns:a16="http://schemas.microsoft.com/office/drawing/2014/main" id="{F4E5DC90-E467-4290-8AAF-EA68A8138946}"/>
              </a:ext>
            </a:extLst>
          </p:cNvPr>
          <p:cNvSpPr/>
          <p:nvPr/>
        </p:nvSpPr>
        <p:spPr>
          <a:xfrm>
            <a:off x="-3112" y="3931636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RECEBIMENTO MAQUININHAS</a:t>
            </a:r>
          </a:p>
        </p:txBody>
      </p:sp>
      <p:sp>
        <p:nvSpPr>
          <p:cNvPr id="110" name="Retângulo 109">
            <a:extLst>
              <a:ext uri="{FF2B5EF4-FFF2-40B4-BE49-F238E27FC236}">
                <a16:creationId xmlns:a16="http://schemas.microsoft.com/office/drawing/2014/main" id="{C567FB95-2B68-49F4-BB69-9530752376B4}"/>
              </a:ext>
            </a:extLst>
          </p:cNvPr>
          <p:cNvSpPr/>
          <p:nvPr/>
        </p:nvSpPr>
        <p:spPr>
          <a:xfrm>
            <a:off x="-3112" y="4378550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BOLETO PARA DEPÓSITO EM CONTA</a:t>
            </a:r>
          </a:p>
        </p:txBody>
      </p:sp>
      <p:sp>
        <p:nvSpPr>
          <p:cNvPr id="111" name="Retângulo 110">
            <a:extLst>
              <a:ext uri="{FF2B5EF4-FFF2-40B4-BE49-F238E27FC236}">
                <a16:creationId xmlns:a16="http://schemas.microsoft.com/office/drawing/2014/main" id="{F32B0EA5-86DC-4297-9EC9-78C35C3FE9A3}"/>
              </a:ext>
            </a:extLst>
          </p:cNvPr>
          <p:cNvSpPr/>
          <p:nvPr/>
        </p:nvSpPr>
        <p:spPr>
          <a:xfrm>
            <a:off x="-3112" y="4825464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LINK DE PAGAMENTO</a:t>
            </a:r>
          </a:p>
        </p:txBody>
      </p:sp>
      <p:sp>
        <p:nvSpPr>
          <p:cNvPr id="112" name="Retângulo 111">
            <a:extLst>
              <a:ext uri="{FF2B5EF4-FFF2-40B4-BE49-F238E27FC236}">
                <a16:creationId xmlns:a16="http://schemas.microsoft.com/office/drawing/2014/main" id="{F1B75217-DEB1-47CB-AF46-6F240D594367}"/>
              </a:ext>
            </a:extLst>
          </p:cNvPr>
          <p:cNvSpPr/>
          <p:nvPr/>
        </p:nvSpPr>
        <p:spPr>
          <a:xfrm>
            <a:off x="-3112" y="5272378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COMPRAS NA INTERNET</a:t>
            </a:r>
          </a:p>
        </p:txBody>
      </p:sp>
      <p:sp>
        <p:nvSpPr>
          <p:cNvPr id="113" name="Retângulo 112">
            <a:extLst>
              <a:ext uri="{FF2B5EF4-FFF2-40B4-BE49-F238E27FC236}">
                <a16:creationId xmlns:a16="http://schemas.microsoft.com/office/drawing/2014/main" id="{AE990231-4023-4FC1-922A-0F91F28E0DF2}"/>
              </a:ext>
            </a:extLst>
          </p:cNvPr>
          <p:cNvSpPr/>
          <p:nvPr/>
        </p:nvSpPr>
        <p:spPr>
          <a:xfrm>
            <a:off x="0" y="5719291"/>
            <a:ext cx="5337481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 panose="02010A03040002020004" pitchFamily="50" charset="0"/>
              </a:rPr>
              <a:t>RECARGA CELULAR, UBER, IFOOD...</a:t>
            </a:r>
          </a:p>
        </p:txBody>
      </p:sp>
      <p:sp>
        <p:nvSpPr>
          <p:cNvPr id="114" name="Retângulo 113">
            <a:extLst>
              <a:ext uri="{FF2B5EF4-FFF2-40B4-BE49-F238E27FC236}">
                <a16:creationId xmlns:a16="http://schemas.microsoft.com/office/drawing/2014/main" id="{9AC613F7-3218-498C-BCE4-F201754F1B2A}"/>
              </a:ext>
            </a:extLst>
          </p:cNvPr>
          <p:cNvSpPr/>
          <p:nvPr/>
        </p:nvSpPr>
        <p:spPr>
          <a:xfrm>
            <a:off x="8826139" y="752118"/>
            <a:ext cx="2603861" cy="581748"/>
          </a:xfrm>
          <a:prstGeom prst="rect">
            <a:avLst/>
          </a:prstGeom>
          <a:solidFill>
            <a:srgbClr val="F36C2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</a:rPr>
              <a:t>CONTA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</a:rPr>
              <a:t>NATURA PAY</a:t>
            </a:r>
          </a:p>
        </p:txBody>
      </p:sp>
      <p:pic>
        <p:nvPicPr>
          <p:cNvPr id="115" name="Gráfico 114" descr="Marca de seleção">
            <a:extLst>
              <a:ext uri="{FF2B5EF4-FFF2-40B4-BE49-F238E27FC236}">
                <a16:creationId xmlns:a16="http://schemas.microsoft.com/office/drawing/2014/main" id="{99A473E4-BDE3-4D49-8371-252A42C308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1690651"/>
            <a:ext cx="360000" cy="360000"/>
          </a:xfrm>
          <a:prstGeom prst="rect">
            <a:avLst/>
          </a:prstGeom>
        </p:spPr>
      </p:pic>
      <p:pic>
        <p:nvPicPr>
          <p:cNvPr id="116" name="Gráfico 115" descr="Marca de seleção">
            <a:extLst>
              <a:ext uri="{FF2B5EF4-FFF2-40B4-BE49-F238E27FC236}">
                <a16:creationId xmlns:a16="http://schemas.microsoft.com/office/drawing/2014/main" id="{B57CB358-53BD-478C-AF0B-1EDC16D82F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2138278"/>
            <a:ext cx="360000" cy="360000"/>
          </a:xfrm>
          <a:prstGeom prst="rect">
            <a:avLst/>
          </a:prstGeom>
        </p:spPr>
      </p:pic>
      <p:pic>
        <p:nvPicPr>
          <p:cNvPr id="117" name="Gráfico 116" descr="Marca de seleção">
            <a:extLst>
              <a:ext uri="{FF2B5EF4-FFF2-40B4-BE49-F238E27FC236}">
                <a16:creationId xmlns:a16="http://schemas.microsoft.com/office/drawing/2014/main" id="{031CEF7C-926E-4D31-A6C9-7A6707361D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2585905"/>
            <a:ext cx="360000" cy="360000"/>
          </a:xfrm>
          <a:prstGeom prst="rect">
            <a:avLst/>
          </a:prstGeom>
        </p:spPr>
      </p:pic>
      <p:pic>
        <p:nvPicPr>
          <p:cNvPr id="118" name="Gráfico 117" descr="Marca de seleção">
            <a:extLst>
              <a:ext uri="{FF2B5EF4-FFF2-40B4-BE49-F238E27FC236}">
                <a16:creationId xmlns:a16="http://schemas.microsoft.com/office/drawing/2014/main" id="{E2A7E6E6-71B9-4FEC-9FBD-D04B8B4660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3033532"/>
            <a:ext cx="360000" cy="360000"/>
          </a:xfrm>
          <a:prstGeom prst="rect">
            <a:avLst/>
          </a:prstGeom>
        </p:spPr>
      </p:pic>
      <p:pic>
        <p:nvPicPr>
          <p:cNvPr id="119" name="Gráfico 118" descr="Marca de seleção">
            <a:extLst>
              <a:ext uri="{FF2B5EF4-FFF2-40B4-BE49-F238E27FC236}">
                <a16:creationId xmlns:a16="http://schemas.microsoft.com/office/drawing/2014/main" id="{C0F14771-B057-4F7B-984B-00637C994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3481159"/>
            <a:ext cx="360000" cy="360000"/>
          </a:xfrm>
          <a:prstGeom prst="rect">
            <a:avLst/>
          </a:prstGeom>
        </p:spPr>
      </p:pic>
      <p:pic>
        <p:nvPicPr>
          <p:cNvPr id="120" name="Gráfico 119" descr="Marca de seleção">
            <a:extLst>
              <a:ext uri="{FF2B5EF4-FFF2-40B4-BE49-F238E27FC236}">
                <a16:creationId xmlns:a16="http://schemas.microsoft.com/office/drawing/2014/main" id="{494C2E31-3EA0-417B-95F7-0C0E1BE0C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3928786"/>
            <a:ext cx="360000" cy="360000"/>
          </a:xfrm>
          <a:prstGeom prst="rect">
            <a:avLst/>
          </a:prstGeom>
        </p:spPr>
      </p:pic>
      <p:pic>
        <p:nvPicPr>
          <p:cNvPr id="121" name="Gráfico 120" descr="Marca de seleção">
            <a:extLst>
              <a:ext uri="{FF2B5EF4-FFF2-40B4-BE49-F238E27FC236}">
                <a16:creationId xmlns:a16="http://schemas.microsoft.com/office/drawing/2014/main" id="{A8C06292-5995-4D46-9002-580E9A913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4376413"/>
            <a:ext cx="360000" cy="360000"/>
          </a:xfrm>
          <a:prstGeom prst="rect">
            <a:avLst/>
          </a:prstGeom>
        </p:spPr>
      </p:pic>
      <p:pic>
        <p:nvPicPr>
          <p:cNvPr id="122" name="Gráfico 121" descr="Marca de seleção">
            <a:extLst>
              <a:ext uri="{FF2B5EF4-FFF2-40B4-BE49-F238E27FC236}">
                <a16:creationId xmlns:a16="http://schemas.microsoft.com/office/drawing/2014/main" id="{7D57AE95-C400-45A4-857B-5843EB33F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4824040"/>
            <a:ext cx="360000" cy="360000"/>
          </a:xfrm>
          <a:prstGeom prst="rect">
            <a:avLst/>
          </a:prstGeom>
        </p:spPr>
      </p:pic>
      <p:pic>
        <p:nvPicPr>
          <p:cNvPr id="123" name="Gráfico 122" descr="Marca de seleção">
            <a:extLst>
              <a:ext uri="{FF2B5EF4-FFF2-40B4-BE49-F238E27FC236}">
                <a16:creationId xmlns:a16="http://schemas.microsoft.com/office/drawing/2014/main" id="{B0AF9DE4-82D6-44A7-B343-3DBF7FF5F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5271667"/>
            <a:ext cx="360000" cy="360000"/>
          </a:xfrm>
          <a:prstGeom prst="rect">
            <a:avLst/>
          </a:prstGeom>
        </p:spPr>
      </p:pic>
      <p:pic>
        <p:nvPicPr>
          <p:cNvPr id="124" name="Gráfico 123" descr="Marca de seleção">
            <a:extLst>
              <a:ext uri="{FF2B5EF4-FFF2-40B4-BE49-F238E27FC236}">
                <a16:creationId xmlns:a16="http://schemas.microsoft.com/office/drawing/2014/main" id="{CCBA943B-0E5C-4CE7-9FA9-A0583EE62F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72216" y="5719291"/>
            <a:ext cx="360000" cy="360000"/>
          </a:xfrm>
          <a:prstGeom prst="rect">
            <a:avLst/>
          </a:prstGeom>
        </p:spPr>
      </p:pic>
      <p:pic>
        <p:nvPicPr>
          <p:cNvPr id="125" name="Gráfico 124" descr="Fechar">
            <a:extLst>
              <a:ext uri="{FF2B5EF4-FFF2-40B4-BE49-F238E27FC236}">
                <a16:creationId xmlns:a16="http://schemas.microsoft.com/office/drawing/2014/main" id="{BB14E017-93BA-425A-BEC6-9467969A4D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9697" y="5674032"/>
            <a:ext cx="360000" cy="360000"/>
          </a:xfrm>
          <a:prstGeom prst="rect">
            <a:avLst/>
          </a:prstGeom>
        </p:spPr>
      </p:pic>
      <p:pic>
        <p:nvPicPr>
          <p:cNvPr id="126" name="Gráfico 125" descr="Fechar">
            <a:extLst>
              <a:ext uri="{FF2B5EF4-FFF2-40B4-BE49-F238E27FC236}">
                <a16:creationId xmlns:a16="http://schemas.microsoft.com/office/drawing/2014/main" id="{27D6A537-B5ED-4F5D-A865-9CA3275FF7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9697" y="5231435"/>
            <a:ext cx="360000" cy="360000"/>
          </a:xfrm>
          <a:prstGeom prst="rect">
            <a:avLst/>
          </a:prstGeom>
        </p:spPr>
      </p:pic>
      <p:pic>
        <p:nvPicPr>
          <p:cNvPr id="127" name="Gráfico 126" descr="Fechar">
            <a:extLst>
              <a:ext uri="{FF2B5EF4-FFF2-40B4-BE49-F238E27FC236}">
                <a16:creationId xmlns:a16="http://schemas.microsoft.com/office/drawing/2014/main" id="{82FCC08D-C0A7-4CFF-B7EB-E0194FD98A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9697" y="4788837"/>
            <a:ext cx="360000" cy="360000"/>
          </a:xfrm>
          <a:prstGeom prst="rect">
            <a:avLst/>
          </a:prstGeom>
        </p:spPr>
      </p:pic>
      <p:pic>
        <p:nvPicPr>
          <p:cNvPr id="128" name="Gráfico 127" descr="Fechar">
            <a:extLst>
              <a:ext uri="{FF2B5EF4-FFF2-40B4-BE49-F238E27FC236}">
                <a16:creationId xmlns:a16="http://schemas.microsoft.com/office/drawing/2014/main" id="{EE332C46-F819-40F8-B4FD-1ABC49AF65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9697" y="4346239"/>
            <a:ext cx="360000" cy="360000"/>
          </a:xfrm>
          <a:prstGeom prst="rect">
            <a:avLst/>
          </a:prstGeom>
        </p:spPr>
      </p:pic>
      <p:pic>
        <p:nvPicPr>
          <p:cNvPr id="129" name="Gráfico 128" descr="Marca de seleção">
            <a:extLst>
              <a:ext uri="{FF2B5EF4-FFF2-40B4-BE49-F238E27FC236}">
                <a16:creationId xmlns:a16="http://schemas.microsoft.com/office/drawing/2014/main" id="{FEAF6863-3863-459D-9200-CC1C88A37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9697" y="1690651"/>
            <a:ext cx="360000" cy="360000"/>
          </a:xfrm>
          <a:prstGeom prst="rect">
            <a:avLst/>
          </a:prstGeom>
        </p:spPr>
      </p:pic>
      <p:pic>
        <p:nvPicPr>
          <p:cNvPr id="130" name="Gráfico 129" descr="Marca de seleção">
            <a:extLst>
              <a:ext uri="{FF2B5EF4-FFF2-40B4-BE49-F238E27FC236}">
                <a16:creationId xmlns:a16="http://schemas.microsoft.com/office/drawing/2014/main" id="{03DFCDFF-4967-4245-B7F5-C50689524D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9697" y="2133249"/>
            <a:ext cx="360000" cy="360000"/>
          </a:xfrm>
          <a:prstGeom prst="rect">
            <a:avLst/>
          </a:prstGeom>
        </p:spPr>
      </p:pic>
      <p:pic>
        <p:nvPicPr>
          <p:cNvPr id="131" name="Gráfico 130" descr="Marca de seleção">
            <a:extLst>
              <a:ext uri="{FF2B5EF4-FFF2-40B4-BE49-F238E27FC236}">
                <a16:creationId xmlns:a16="http://schemas.microsoft.com/office/drawing/2014/main" id="{C7F00682-9B84-4AAB-94B3-D10F09CB44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9697" y="2575847"/>
            <a:ext cx="360000" cy="360000"/>
          </a:xfrm>
          <a:prstGeom prst="rect">
            <a:avLst/>
          </a:prstGeom>
        </p:spPr>
      </p:pic>
      <p:pic>
        <p:nvPicPr>
          <p:cNvPr id="132" name="Gráfico 131" descr="Marca de seleção">
            <a:extLst>
              <a:ext uri="{FF2B5EF4-FFF2-40B4-BE49-F238E27FC236}">
                <a16:creationId xmlns:a16="http://schemas.microsoft.com/office/drawing/2014/main" id="{5DFC08EB-3DE0-4876-A292-7802E090E2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9697" y="3018445"/>
            <a:ext cx="360000" cy="360000"/>
          </a:xfrm>
          <a:prstGeom prst="rect">
            <a:avLst/>
          </a:prstGeom>
        </p:spPr>
      </p:pic>
      <p:pic>
        <p:nvPicPr>
          <p:cNvPr id="133" name="Gráfico 132" descr="Marca de seleção">
            <a:extLst>
              <a:ext uri="{FF2B5EF4-FFF2-40B4-BE49-F238E27FC236}">
                <a16:creationId xmlns:a16="http://schemas.microsoft.com/office/drawing/2014/main" id="{C94635F9-318F-4F92-94FE-4A1817A0A2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9697" y="3461043"/>
            <a:ext cx="360000" cy="360000"/>
          </a:xfrm>
          <a:prstGeom prst="rect">
            <a:avLst/>
          </a:prstGeom>
        </p:spPr>
      </p:pic>
      <p:pic>
        <p:nvPicPr>
          <p:cNvPr id="134" name="Gráfico 133" descr="Fechar">
            <a:extLst>
              <a:ext uri="{FF2B5EF4-FFF2-40B4-BE49-F238E27FC236}">
                <a16:creationId xmlns:a16="http://schemas.microsoft.com/office/drawing/2014/main" id="{C443D4A9-5621-4BFF-8343-4597F35FA5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9697" y="3903641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74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6467-2DAD-774B-90B7-431642625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AVON PAY</a:t>
            </a:r>
            <a:endParaRPr lang="en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C4384-FE21-C242-8DBB-34EF41586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PROPÓSITO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928010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AVON PAY</a:t>
            </a:r>
            <a:endParaRPr lang="en-BR" dirty="0"/>
          </a:p>
        </p:txBody>
      </p:sp>
      <p:pic>
        <p:nvPicPr>
          <p:cNvPr id="13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59F724B-517E-45CF-89B6-BE16FD42185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318" y="2214283"/>
            <a:ext cx="2913559" cy="4212215"/>
          </a:xfrm>
          <a:prstGeom prst="rect">
            <a:avLst/>
          </a:prstGeom>
        </p:spPr>
      </p:pic>
      <p:pic>
        <p:nvPicPr>
          <p:cNvPr id="14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5C31C9BC-FC96-43E3-9A41-AD3A28BEBB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277" y="2209800"/>
            <a:ext cx="2913559" cy="4212215"/>
          </a:xfrm>
          <a:prstGeom prst="rect">
            <a:avLst/>
          </a:prstGeom>
        </p:spPr>
      </p:pic>
      <p:pic>
        <p:nvPicPr>
          <p:cNvPr id="15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D2FE36F2-553F-414B-B756-40744F43D0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1641" y="2209800"/>
            <a:ext cx="2913559" cy="421221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F152448-1CA8-4907-AFA5-65DA5877A2A2}"/>
              </a:ext>
            </a:extLst>
          </p:cNvPr>
          <p:cNvSpPr txBox="1"/>
          <p:nvPr/>
        </p:nvSpPr>
        <p:spPr>
          <a:xfrm>
            <a:off x="1071715" y="3681885"/>
            <a:ext cx="252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kumimoji="0" lang="pt-BR" sz="150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Zona Pro Regular" panose="02010A03040002020004" pitchFamily="50" charset="0"/>
              </a:rPr>
              <a:t>Através do pilar de Benefícios</a:t>
            </a:r>
            <a:r>
              <a:rPr lang="pt-BR" sz="1500" dirty="0">
                <a:solidFill>
                  <a:srgbClr val="3B3838"/>
                </a:solidFill>
                <a:latin typeface="Zona Pro Regular" panose="02010A03040002020004" pitchFamily="50" charset="0"/>
              </a:rPr>
              <a:t>, promover a inclusão financeira das Representantes.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406FEDD-7CA0-4694-9144-E90B2F728246}"/>
              </a:ext>
            </a:extLst>
          </p:cNvPr>
          <p:cNvSpPr txBox="1"/>
          <p:nvPr/>
        </p:nvSpPr>
        <p:spPr>
          <a:xfrm>
            <a:off x="4729316" y="3689361"/>
            <a:ext cx="25200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pt-BR" sz="1500" dirty="0">
                <a:solidFill>
                  <a:srgbClr val="3B3838"/>
                </a:solidFill>
                <a:latin typeface="Zona Pro Regular" panose="02010A03040002020004" pitchFamily="50" charset="0"/>
              </a:rPr>
              <a:t>Entregar soluções financeiras que cubram as necessidades do negócio da Representante de forma simples, ágil e eficiente.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896693B-12E5-4528-8336-47D4B722ED0E}"/>
              </a:ext>
            </a:extLst>
          </p:cNvPr>
          <p:cNvSpPr txBox="1"/>
          <p:nvPr/>
        </p:nvSpPr>
        <p:spPr>
          <a:xfrm>
            <a:off x="8396807" y="3676233"/>
            <a:ext cx="25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0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Zona Pro Regular" panose="02010A03040002020004" pitchFamily="50" charset="0"/>
              </a:rPr>
              <a:t>Entregar produtos e serviços para melhorar a experiência de compra do consumidor, gerando mais negócio e prosperidade para a </a:t>
            </a:r>
            <a:r>
              <a:rPr lang="pt-BR" sz="1500" dirty="0">
                <a:solidFill>
                  <a:srgbClr val="3B3838"/>
                </a:solidFill>
                <a:latin typeface="Zona Pro Regular" panose="02010A03040002020004" pitchFamily="50" charset="0"/>
              </a:rPr>
              <a:t>Representante</a:t>
            </a:r>
            <a:r>
              <a:rPr kumimoji="0" lang="pt-BR" sz="1500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Zona Pro Regular" panose="02010A03040002020004" pitchFamily="50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Zona Pro Regular" panose="02010A03040002020004" pitchFamily="50" charset="0"/>
            </a:endParaRPr>
          </a:p>
        </p:txBody>
      </p:sp>
      <p:sp>
        <p:nvSpPr>
          <p:cNvPr id="10" name="Shape 160">
            <a:extLst>
              <a:ext uri="{FF2B5EF4-FFF2-40B4-BE49-F238E27FC236}">
                <a16:creationId xmlns:a16="http://schemas.microsoft.com/office/drawing/2014/main" id="{A7B12CB8-99F8-40DF-B3B2-4A99887A60E8}"/>
              </a:ext>
            </a:extLst>
          </p:cNvPr>
          <p:cNvSpPr/>
          <p:nvPr/>
        </p:nvSpPr>
        <p:spPr>
          <a:xfrm>
            <a:off x="1071714" y="2776064"/>
            <a:ext cx="2520000" cy="9746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304800">
              <a:spcBef>
                <a:spcPts val="1200"/>
              </a:spcBef>
              <a:defRPr sz="5000">
                <a:solidFill>
                  <a:srgbClr val="FF6B0B"/>
                </a:solidFill>
                <a:latin typeface="NaturaSans Bold"/>
                <a:ea typeface="NaturaSans Bold"/>
                <a:cs typeface="NaturaSans Bold"/>
                <a:sym typeface="NaturaSans Bold"/>
              </a:defRPr>
            </a:lvl1pPr>
          </a:lstStyle>
          <a:p>
            <a:pPr marL="0" marR="0" lvl="0" indent="0" algn="l" defTabSz="304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Zona Pro Black" panose="02010A03040002020004" pitchFamily="50" charset="0"/>
                <a:ea typeface="NaturaSans" charset="0"/>
                <a:cs typeface="NaturaSans" charset="0"/>
                <a:sym typeface="NaturaSans Bold"/>
              </a:rPr>
              <a:t>1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Zona Pro Black" panose="02010A03040002020004" pitchFamily="50" charset="0"/>
              <a:ea typeface="NaturaSans" charset="0"/>
              <a:cs typeface="NaturaSans" charset="0"/>
              <a:sym typeface="NaturaSans Bold"/>
            </a:endParaRPr>
          </a:p>
        </p:txBody>
      </p:sp>
      <p:sp>
        <p:nvSpPr>
          <p:cNvPr id="11" name="Shape 160">
            <a:extLst>
              <a:ext uri="{FF2B5EF4-FFF2-40B4-BE49-F238E27FC236}">
                <a16:creationId xmlns:a16="http://schemas.microsoft.com/office/drawing/2014/main" id="{30B02E6D-B9BB-4BE6-A102-CF553271F17D}"/>
              </a:ext>
            </a:extLst>
          </p:cNvPr>
          <p:cNvSpPr/>
          <p:nvPr/>
        </p:nvSpPr>
        <p:spPr>
          <a:xfrm>
            <a:off x="4729315" y="2776064"/>
            <a:ext cx="2520000" cy="9746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304800">
              <a:spcBef>
                <a:spcPts val="1200"/>
              </a:spcBef>
              <a:defRPr sz="5000">
                <a:solidFill>
                  <a:srgbClr val="FF6B0B"/>
                </a:solidFill>
                <a:latin typeface="NaturaSans Bold"/>
                <a:ea typeface="NaturaSans Bold"/>
                <a:cs typeface="NaturaSans Bold"/>
                <a:sym typeface="NaturaSans Bold"/>
              </a:defRPr>
            </a:lvl1pPr>
          </a:lstStyle>
          <a:p>
            <a:pPr marL="0" marR="0" lvl="0" indent="0" algn="l" defTabSz="304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Zona Pro Black" panose="02010A03040002020004" pitchFamily="50" charset="0"/>
                <a:ea typeface="NaturaSans" charset="0"/>
                <a:cs typeface="NaturaSans" charset="0"/>
                <a:sym typeface="NaturaSans Bold"/>
              </a:rPr>
              <a:t>2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Zona Pro Black" panose="02010A03040002020004" pitchFamily="50" charset="0"/>
              <a:ea typeface="NaturaSans" charset="0"/>
              <a:cs typeface="NaturaSans" charset="0"/>
              <a:sym typeface="NaturaSans Bold"/>
            </a:endParaRPr>
          </a:p>
        </p:txBody>
      </p:sp>
      <p:sp>
        <p:nvSpPr>
          <p:cNvPr id="12" name="Shape 160">
            <a:extLst>
              <a:ext uri="{FF2B5EF4-FFF2-40B4-BE49-F238E27FC236}">
                <a16:creationId xmlns:a16="http://schemas.microsoft.com/office/drawing/2014/main" id="{0120E05C-284A-483D-A57C-227826AA698F}"/>
              </a:ext>
            </a:extLst>
          </p:cNvPr>
          <p:cNvSpPr/>
          <p:nvPr/>
        </p:nvSpPr>
        <p:spPr>
          <a:xfrm>
            <a:off x="8396806" y="2776064"/>
            <a:ext cx="2520000" cy="9746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304800">
              <a:spcBef>
                <a:spcPts val="1200"/>
              </a:spcBef>
              <a:defRPr sz="5000">
                <a:solidFill>
                  <a:srgbClr val="FF6B0B"/>
                </a:solidFill>
                <a:latin typeface="NaturaSans Bold"/>
                <a:ea typeface="NaturaSans Bold"/>
                <a:cs typeface="NaturaSans Bold"/>
                <a:sym typeface="NaturaSans Bold"/>
              </a:defRPr>
            </a:lvl1pPr>
          </a:lstStyle>
          <a:p>
            <a:pPr marL="0" marR="0" lvl="0" indent="0" algn="l" defTabSz="304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B3838"/>
                </a:solidFill>
                <a:effectLst/>
                <a:uLnTx/>
                <a:uFillTx/>
                <a:latin typeface="Zona Pro Black" panose="02010A03040002020004" pitchFamily="50" charset="0"/>
                <a:ea typeface="NaturaSans" charset="0"/>
                <a:cs typeface="NaturaSans" charset="0"/>
                <a:sym typeface="NaturaSans Bold"/>
              </a:rPr>
              <a:t>3</a:t>
            </a:r>
            <a:endParaRPr kumimoji="0" sz="6000" b="1" i="0" u="none" strike="noStrike" kern="1200" cap="none" spc="0" normalizeH="0" baseline="0" noProof="0" dirty="0">
              <a:ln>
                <a:noFill/>
              </a:ln>
              <a:solidFill>
                <a:srgbClr val="3B3838"/>
              </a:solidFill>
              <a:effectLst/>
              <a:uLnTx/>
              <a:uFillTx/>
              <a:latin typeface="Zona Pro Black" panose="02010A03040002020004" pitchFamily="50" charset="0"/>
              <a:ea typeface="NaturaSans" charset="0"/>
              <a:cs typeface="NaturaSans" charset="0"/>
              <a:sym typeface="NaturaSans Bold"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PROPÓSITO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716448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6467-2DAD-774B-90B7-431642625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ATUAL VS AVON PAY</a:t>
            </a:r>
            <a:endParaRPr lang="en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C4384-FE21-C242-8DBB-34EF41586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MODELOS</a:t>
            </a:r>
            <a:endParaRPr lang="en-BR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51FB69-77B0-DD44-A60A-9540E013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6160B7-0AD2-1D4C-8607-A2A8BB7287F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215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AVON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MODELO ATUAL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7" name="Picture 20" descr="Mercado Pago | Agora vai, faça mais com seu dinheiro">
            <a:extLst>
              <a:ext uri="{FF2B5EF4-FFF2-40B4-BE49-F238E27FC236}">
                <a16:creationId xmlns:a16="http://schemas.microsoft.com/office/drawing/2014/main" id="{A25DC392-52CE-4A4B-9A4F-BDA7D26D8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828" y="5362401"/>
            <a:ext cx="988027" cy="5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4">
            <a:extLst>
              <a:ext uri="{FF2B5EF4-FFF2-40B4-BE49-F238E27FC236}">
                <a16:creationId xmlns:a16="http://schemas.microsoft.com/office/drawing/2014/main" id="{90D4D675-F092-4BF0-BA4A-4E71335C61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1548022" y="2759534"/>
            <a:ext cx="879640" cy="923961"/>
          </a:xfrm>
          <a:prstGeom prst="rect">
            <a:avLst/>
          </a:prstGeom>
        </p:spPr>
      </p:pic>
      <p:pic>
        <p:nvPicPr>
          <p:cNvPr id="9" name="Imagem 33">
            <a:extLst>
              <a:ext uri="{FF2B5EF4-FFF2-40B4-BE49-F238E27FC236}">
                <a16:creationId xmlns:a16="http://schemas.microsoft.com/office/drawing/2014/main" id="{9E32179A-6AEC-4022-A829-E37894940FF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6678808" y="2836134"/>
            <a:ext cx="717023" cy="595270"/>
          </a:xfrm>
          <a:prstGeom prst="rect">
            <a:avLst/>
          </a:prstGeom>
        </p:spPr>
      </p:pic>
      <p:sp>
        <p:nvSpPr>
          <p:cNvPr id="10" name="Shape 1222">
            <a:extLst>
              <a:ext uri="{FF2B5EF4-FFF2-40B4-BE49-F238E27FC236}">
                <a16:creationId xmlns:a16="http://schemas.microsoft.com/office/drawing/2014/main" id="{5AB23738-8885-4772-B343-5A8A811B5F14}"/>
              </a:ext>
            </a:extLst>
          </p:cNvPr>
          <p:cNvSpPr txBox="1"/>
          <p:nvPr/>
        </p:nvSpPr>
        <p:spPr>
          <a:xfrm>
            <a:off x="6048896" y="3261535"/>
            <a:ext cx="1777537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Link de pagamento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Shape 1222">
            <a:extLst>
              <a:ext uri="{FF2B5EF4-FFF2-40B4-BE49-F238E27FC236}">
                <a16:creationId xmlns:a16="http://schemas.microsoft.com/office/drawing/2014/main" id="{B31780E5-7EFA-4F61-8DF4-F4060B98EF35}"/>
              </a:ext>
            </a:extLst>
          </p:cNvPr>
          <p:cNvSpPr txBox="1"/>
          <p:nvPr/>
        </p:nvSpPr>
        <p:spPr>
          <a:xfrm>
            <a:off x="1036041" y="3261535"/>
            <a:ext cx="1842916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Venda presencial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14165449-D3C1-4306-A2D3-ABDF298EDBCB}"/>
              </a:ext>
            </a:extLst>
          </p:cNvPr>
          <p:cNvSpPr/>
          <p:nvPr/>
        </p:nvSpPr>
        <p:spPr>
          <a:xfrm>
            <a:off x="4238808" y="2046930"/>
            <a:ext cx="3714384" cy="366023"/>
          </a:xfrm>
          <a:prstGeom prst="roundRect">
            <a:avLst/>
          </a:prstGeom>
          <a:solidFill>
            <a:srgbClr val="74489D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</a:rPr>
              <a:t>REPRESENTANTE</a:t>
            </a:r>
          </a:p>
        </p:txBody>
      </p:sp>
      <p:pic>
        <p:nvPicPr>
          <p:cNvPr id="13" name="Imagem 33">
            <a:extLst>
              <a:ext uri="{FF2B5EF4-FFF2-40B4-BE49-F238E27FC236}">
                <a16:creationId xmlns:a16="http://schemas.microsoft.com/office/drawing/2014/main" id="{091B0C78-4593-4705-AF8D-9139CBDADFE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3100670" y="3005412"/>
            <a:ext cx="1038992" cy="500255"/>
          </a:xfrm>
          <a:prstGeom prst="rect">
            <a:avLst/>
          </a:prstGeom>
        </p:spPr>
      </p:pic>
      <p:sp>
        <p:nvSpPr>
          <p:cNvPr id="14" name="Shape 1222">
            <a:extLst>
              <a:ext uri="{FF2B5EF4-FFF2-40B4-BE49-F238E27FC236}">
                <a16:creationId xmlns:a16="http://schemas.microsoft.com/office/drawing/2014/main" id="{EA654CC8-1A83-43E6-9D97-23C187D7CD13}"/>
              </a:ext>
            </a:extLst>
          </p:cNvPr>
          <p:cNvSpPr txBox="1"/>
          <p:nvPr/>
        </p:nvSpPr>
        <p:spPr>
          <a:xfrm>
            <a:off x="3180260" y="3261535"/>
            <a:ext cx="8798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Boleto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Shape 1222">
            <a:extLst>
              <a:ext uri="{FF2B5EF4-FFF2-40B4-BE49-F238E27FC236}">
                <a16:creationId xmlns:a16="http://schemas.microsoft.com/office/drawing/2014/main" id="{D0E9FFB0-028C-49FE-A984-A9826677FB6D}"/>
              </a:ext>
            </a:extLst>
          </p:cNvPr>
          <p:cNvSpPr txBox="1"/>
          <p:nvPr/>
        </p:nvSpPr>
        <p:spPr>
          <a:xfrm>
            <a:off x="9409511" y="3261535"/>
            <a:ext cx="1348344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Maquininha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7" name="Imagen 10">
            <a:extLst>
              <a:ext uri="{FF2B5EF4-FFF2-40B4-BE49-F238E27FC236}">
                <a16:creationId xmlns:a16="http://schemas.microsoft.com/office/drawing/2014/main" id="{47C0DE99-F20E-4833-82BB-C6915ACA952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4881378" y="2917870"/>
            <a:ext cx="543951" cy="543951"/>
          </a:xfrm>
          <a:prstGeom prst="rect">
            <a:avLst/>
          </a:prstGeom>
        </p:spPr>
      </p:pic>
      <p:pic>
        <p:nvPicPr>
          <p:cNvPr id="18" name="Imagem 29">
            <a:extLst>
              <a:ext uri="{FF2B5EF4-FFF2-40B4-BE49-F238E27FC236}">
                <a16:creationId xmlns:a16="http://schemas.microsoft.com/office/drawing/2014/main" id="{D3BA586A-EB19-4252-AEE4-36911A5AD44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9730632" y="2863397"/>
            <a:ext cx="617348" cy="695525"/>
          </a:xfrm>
          <a:prstGeom prst="rect">
            <a:avLst/>
          </a:prstGeom>
        </p:spPr>
      </p:pic>
      <p:sp>
        <p:nvSpPr>
          <p:cNvPr id="19" name="Shape 1222">
            <a:extLst>
              <a:ext uri="{FF2B5EF4-FFF2-40B4-BE49-F238E27FC236}">
                <a16:creationId xmlns:a16="http://schemas.microsoft.com/office/drawing/2014/main" id="{188645AB-755C-4BC3-B26C-084B6CA49EB1}"/>
              </a:ext>
            </a:extLst>
          </p:cNvPr>
          <p:cNvSpPr txBox="1"/>
          <p:nvPr/>
        </p:nvSpPr>
        <p:spPr>
          <a:xfrm>
            <a:off x="4067726" y="3261535"/>
            <a:ext cx="20422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Conecta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Arrow: Chevron 36">
            <a:extLst>
              <a:ext uri="{FF2B5EF4-FFF2-40B4-BE49-F238E27FC236}">
                <a16:creationId xmlns:a16="http://schemas.microsoft.com/office/drawing/2014/main" id="{91E28CBC-DE46-4BF8-9C54-47C5B82A0B86}"/>
              </a:ext>
            </a:extLst>
          </p:cNvPr>
          <p:cNvSpPr/>
          <p:nvPr/>
        </p:nvSpPr>
        <p:spPr>
          <a:xfrm rot="5400000">
            <a:off x="5956570" y="2281706"/>
            <a:ext cx="278861" cy="644126"/>
          </a:xfrm>
          <a:prstGeom prst="chevron">
            <a:avLst/>
          </a:prstGeom>
          <a:solidFill>
            <a:srgbClr val="74489D"/>
          </a:solidFill>
          <a:ln w="9525">
            <a:solidFill>
              <a:srgbClr val="7448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1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222">
            <a:extLst>
              <a:ext uri="{FF2B5EF4-FFF2-40B4-BE49-F238E27FC236}">
                <a16:creationId xmlns:a16="http://schemas.microsoft.com/office/drawing/2014/main" id="{E8217A9D-0D4B-4233-A8AA-40CFEBC510B6}"/>
              </a:ext>
            </a:extLst>
          </p:cNvPr>
          <p:cNvSpPr txBox="1"/>
          <p:nvPr/>
        </p:nvSpPr>
        <p:spPr>
          <a:xfrm>
            <a:off x="7707813" y="3261535"/>
            <a:ext cx="16725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  <a:sym typeface="Montserrat"/>
              </a:rPr>
              <a:t>Comissões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+mn-cs"/>
              <a:sym typeface="Montserrat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7A3757C-2728-4DB4-8B43-83078F9A9B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06" y="2812794"/>
            <a:ext cx="400704" cy="4007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4A7ADD9-FCEC-477A-ABDF-158BB2BA617F}"/>
              </a:ext>
            </a:extLst>
          </p:cNvPr>
          <p:cNvCxnSpPr>
            <a:cxnSpLocks/>
          </p:cNvCxnSpPr>
          <p:nvPr/>
        </p:nvCxnSpPr>
        <p:spPr>
          <a:xfrm>
            <a:off x="1980043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4ADCA6AC-51B6-4FC7-838B-BF35F56D2C04}"/>
              </a:ext>
            </a:extLst>
          </p:cNvPr>
          <p:cNvCxnSpPr>
            <a:cxnSpLocks/>
          </p:cNvCxnSpPr>
          <p:nvPr/>
        </p:nvCxnSpPr>
        <p:spPr>
          <a:xfrm>
            <a:off x="5034203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E7EE46F5-64B8-494E-99BE-159B131D8537}"/>
              </a:ext>
            </a:extLst>
          </p:cNvPr>
          <p:cNvCxnSpPr>
            <a:cxnSpLocks/>
          </p:cNvCxnSpPr>
          <p:nvPr/>
        </p:nvCxnSpPr>
        <p:spPr>
          <a:xfrm>
            <a:off x="6816620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5F654257-6968-4893-93F3-99658A3F6B8A}"/>
              </a:ext>
            </a:extLst>
          </p:cNvPr>
          <p:cNvCxnSpPr>
            <a:cxnSpLocks/>
          </p:cNvCxnSpPr>
          <p:nvPr/>
        </p:nvCxnSpPr>
        <p:spPr>
          <a:xfrm>
            <a:off x="8532776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BB1C3F31-2AB1-43B1-A64A-4ABD6AED7837}"/>
              </a:ext>
            </a:extLst>
          </p:cNvPr>
          <p:cNvCxnSpPr>
            <a:cxnSpLocks/>
          </p:cNvCxnSpPr>
          <p:nvPr/>
        </p:nvCxnSpPr>
        <p:spPr>
          <a:xfrm>
            <a:off x="9997141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3859AE10-DA2A-4898-AD06-50F038C4B194}"/>
              </a:ext>
            </a:extLst>
          </p:cNvPr>
          <p:cNvCxnSpPr>
            <a:cxnSpLocks/>
          </p:cNvCxnSpPr>
          <p:nvPr/>
        </p:nvCxnSpPr>
        <p:spPr>
          <a:xfrm>
            <a:off x="3576929" y="3962400"/>
            <a:ext cx="0" cy="54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9" name="Picture 6" descr="Tutorial: aprenda como tirar o extrato da máquina Rede">
            <a:extLst>
              <a:ext uri="{FF2B5EF4-FFF2-40B4-BE49-F238E27FC236}">
                <a16:creationId xmlns:a16="http://schemas.microsoft.com/office/drawing/2014/main" id="{435009F1-8C8C-42F4-932E-E651AAE35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628" y="4633206"/>
            <a:ext cx="916213" cy="42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PagSeguro PagBank - Home | Facebook">
            <a:extLst>
              <a:ext uri="{FF2B5EF4-FFF2-40B4-BE49-F238E27FC236}">
                <a16:creationId xmlns:a16="http://schemas.microsoft.com/office/drawing/2014/main" id="{AB8C7AF8-DF5C-4F2A-BF1F-CD3512449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428" y="4872490"/>
            <a:ext cx="575614" cy="57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Principais bancos do Brasil se unem e criam fintech - Mundo do Marketing">
            <a:extLst>
              <a:ext uri="{FF2B5EF4-FFF2-40B4-BE49-F238E27FC236}">
                <a16:creationId xmlns:a16="http://schemas.microsoft.com/office/drawing/2014/main" id="{B6216557-666D-4CCE-A573-623634DD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921" y="4572000"/>
            <a:ext cx="1415236" cy="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Principais bancos do Brasil se unem e criam fintech - Mundo do Marketing">
            <a:extLst>
              <a:ext uri="{FF2B5EF4-FFF2-40B4-BE49-F238E27FC236}">
                <a16:creationId xmlns:a16="http://schemas.microsoft.com/office/drawing/2014/main" id="{38FB8F06-8C01-4076-9E5B-6B2E74007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68" y="5562600"/>
            <a:ext cx="1415236" cy="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525F8D07-A987-479E-9669-5111618E7DF6}"/>
              </a:ext>
            </a:extLst>
          </p:cNvPr>
          <p:cNvCxnSpPr>
            <a:cxnSpLocks/>
          </p:cNvCxnSpPr>
          <p:nvPr/>
        </p:nvCxnSpPr>
        <p:spPr>
          <a:xfrm>
            <a:off x="5034203" y="5062681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7E9A6D2D-E42F-4868-95E3-104EF221625C}"/>
              </a:ext>
            </a:extLst>
          </p:cNvPr>
          <p:cNvCxnSpPr>
            <a:cxnSpLocks/>
          </p:cNvCxnSpPr>
          <p:nvPr/>
        </p:nvCxnSpPr>
        <p:spPr>
          <a:xfrm>
            <a:off x="1987842" y="5220030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5" name="Picture 14" descr="Principais bancos do Brasil se unem e criam fintech - Mundo do Marketing">
            <a:extLst>
              <a:ext uri="{FF2B5EF4-FFF2-40B4-BE49-F238E27FC236}">
                <a16:creationId xmlns:a16="http://schemas.microsoft.com/office/drawing/2014/main" id="{36AD03BE-FAB0-4BA3-8275-79A2B83B2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224" y="5638800"/>
            <a:ext cx="1415236" cy="7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 descr="PicPay: o serviço que está bombando durante a pandemia | Circuito de  Notícias">
            <a:extLst>
              <a:ext uri="{FF2B5EF4-FFF2-40B4-BE49-F238E27FC236}">
                <a16:creationId xmlns:a16="http://schemas.microsoft.com/office/drawing/2014/main" id="{D73652E2-4A17-4101-BE65-0150B057F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245" y="4654601"/>
            <a:ext cx="823908" cy="40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8" descr="Nubank pede desculpas por problema que &quot;sumiu&quot; com dinheiro de alguns  clientes - TudoCelular.com">
            <a:extLst>
              <a:ext uri="{FF2B5EF4-FFF2-40B4-BE49-F238E27FC236}">
                <a16:creationId xmlns:a16="http://schemas.microsoft.com/office/drawing/2014/main" id="{AECAC6C3-CBF3-40CE-A608-63BAA957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751" y="5113862"/>
            <a:ext cx="866896" cy="3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Getnet - Tray Corp">
            <a:extLst>
              <a:ext uri="{FF2B5EF4-FFF2-40B4-BE49-F238E27FC236}">
                <a16:creationId xmlns:a16="http://schemas.microsoft.com/office/drawing/2014/main" id="{48558C31-FF05-4D21-A5F4-9E7AC392A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54" y="4996532"/>
            <a:ext cx="540295" cy="54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2" descr="Apresentação de produtos e serviços diferenciados para cartórios: Car…">
            <a:extLst>
              <a:ext uri="{FF2B5EF4-FFF2-40B4-BE49-F238E27FC236}">
                <a16:creationId xmlns:a16="http://schemas.microsoft.com/office/drawing/2014/main" id="{4A0C6F46-04E7-46CA-BA7D-E50EA35B4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271" y="5110332"/>
            <a:ext cx="597125" cy="33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0" descr="Mercado Pago | Agora vai, faça mais com seu dinheiro">
            <a:extLst>
              <a:ext uri="{FF2B5EF4-FFF2-40B4-BE49-F238E27FC236}">
                <a16:creationId xmlns:a16="http://schemas.microsoft.com/office/drawing/2014/main" id="{D948E15F-08B9-4CC9-B4DE-3AF2830D5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38" y="4652605"/>
            <a:ext cx="814503" cy="42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PicPay: o serviço que está bombando durante a pandemia | Circuito de  Notícias">
            <a:extLst>
              <a:ext uri="{FF2B5EF4-FFF2-40B4-BE49-F238E27FC236}">
                <a16:creationId xmlns:a16="http://schemas.microsoft.com/office/drawing/2014/main" id="{31B4190E-DD34-49C7-84CD-9F6DDF9B5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541" y="6382940"/>
            <a:ext cx="504602" cy="24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Getnet - Tray Corp">
            <a:extLst>
              <a:ext uri="{FF2B5EF4-FFF2-40B4-BE49-F238E27FC236}">
                <a16:creationId xmlns:a16="http://schemas.microsoft.com/office/drawing/2014/main" id="{3D83BD9E-9137-4C08-9EBD-7DBEFED6A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175" y="4438683"/>
            <a:ext cx="685497" cy="68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Stone | LinkedIn">
            <a:extLst>
              <a:ext uri="{FF2B5EF4-FFF2-40B4-BE49-F238E27FC236}">
                <a16:creationId xmlns:a16="http://schemas.microsoft.com/office/drawing/2014/main" id="{2B753EE6-F173-487F-88EE-A19BFD52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599" y="5757809"/>
            <a:ext cx="588177" cy="58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2" descr="Maquininha de Cartão para MEI | MEI Fácil">
            <a:extLst>
              <a:ext uri="{FF2B5EF4-FFF2-40B4-BE49-F238E27FC236}">
                <a16:creationId xmlns:a16="http://schemas.microsoft.com/office/drawing/2014/main" id="{D57CF9BB-5309-4C9E-B9FE-62F029D99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401" y="5024921"/>
            <a:ext cx="988027" cy="24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2" descr="Apresentação de produtos e serviços diferenciados para cartórios: Car…">
            <a:extLst>
              <a:ext uri="{FF2B5EF4-FFF2-40B4-BE49-F238E27FC236}">
                <a16:creationId xmlns:a16="http://schemas.microsoft.com/office/drawing/2014/main" id="{B24BDE79-1F19-4F23-801F-C769E2B36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688" y="5934670"/>
            <a:ext cx="636153" cy="35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 descr="PicPay: o serviço que está bombando durante a pandemia | Circuito de  Notícias">
            <a:extLst>
              <a:ext uri="{FF2B5EF4-FFF2-40B4-BE49-F238E27FC236}">
                <a16:creationId xmlns:a16="http://schemas.microsoft.com/office/drawing/2014/main" id="{D2A7CC40-862D-45AB-804E-8CB14870C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732" y="4704291"/>
            <a:ext cx="621558" cy="30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Money Vector SVG Icon (111) - SVG Repo">
            <a:extLst>
              <a:ext uri="{FF2B5EF4-FFF2-40B4-BE49-F238E27FC236}">
                <a16:creationId xmlns:a16="http://schemas.microsoft.com/office/drawing/2014/main" id="{6476409D-3A5D-4183-9AF3-EDE15E83A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526" y="4549080"/>
            <a:ext cx="632520" cy="63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PagSeguro: Máquina de Cartão, Vendas Online e Conta Digital PagBank">
            <a:extLst>
              <a:ext uri="{FF2B5EF4-FFF2-40B4-BE49-F238E27FC236}">
                <a16:creationId xmlns:a16="http://schemas.microsoft.com/office/drawing/2014/main" id="{5C3B5CF1-ADCF-463E-A809-8380FF478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269" y="4522021"/>
            <a:ext cx="938473" cy="49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02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AVON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MODELO AVON PAY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90D4D675-F092-4BF0-BA4A-4E71335C61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1548022" y="2759534"/>
            <a:ext cx="879640" cy="923961"/>
          </a:xfrm>
          <a:prstGeom prst="rect">
            <a:avLst/>
          </a:prstGeom>
        </p:spPr>
      </p:pic>
      <p:pic>
        <p:nvPicPr>
          <p:cNvPr id="9" name="Imagem 33">
            <a:extLst>
              <a:ext uri="{FF2B5EF4-FFF2-40B4-BE49-F238E27FC236}">
                <a16:creationId xmlns:a16="http://schemas.microsoft.com/office/drawing/2014/main" id="{9E32179A-6AEC-4022-A829-E37894940F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6678808" y="2836134"/>
            <a:ext cx="717023" cy="595270"/>
          </a:xfrm>
          <a:prstGeom prst="rect">
            <a:avLst/>
          </a:prstGeom>
        </p:spPr>
      </p:pic>
      <p:sp>
        <p:nvSpPr>
          <p:cNvPr id="10" name="Shape 1222">
            <a:extLst>
              <a:ext uri="{FF2B5EF4-FFF2-40B4-BE49-F238E27FC236}">
                <a16:creationId xmlns:a16="http://schemas.microsoft.com/office/drawing/2014/main" id="{5AB23738-8885-4772-B343-5A8A811B5F14}"/>
              </a:ext>
            </a:extLst>
          </p:cNvPr>
          <p:cNvSpPr txBox="1"/>
          <p:nvPr/>
        </p:nvSpPr>
        <p:spPr>
          <a:xfrm>
            <a:off x="6048896" y="3261535"/>
            <a:ext cx="1777537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Link de pagamento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Shape 1222">
            <a:extLst>
              <a:ext uri="{FF2B5EF4-FFF2-40B4-BE49-F238E27FC236}">
                <a16:creationId xmlns:a16="http://schemas.microsoft.com/office/drawing/2014/main" id="{B31780E5-7EFA-4F61-8DF4-F4060B98EF35}"/>
              </a:ext>
            </a:extLst>
          </p:cNvPr>
          <p:cNvSpPr txBox="1"/>
          <p:nvPr/>
        </p:nvSpPr>
        <p:spPr>
          <a:xfrm>
            <a:off x="1036041" y="3261535"/>
            <a:ext cx="1842916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Venda presencial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Rectangle: Rounded Corners 37">
            <a:extLst>
              <a:ext uri="{FF2B5EF4-FFF2-40B4-BE49-F238E27FC236}">
                <a16:creationId xmlns:a16="http://schemas.microsoft.com/office/drawing/2014/main" id="{14165449-D3C1-4306-A2D3-ABDF298EDBCB}"/>
              </a:ext>
            </a:extLst>
          </p:cNvPr>
          <p:cNvSpPr/>
          <p:nvPr/>
        </p:nvSpPr>
        <p:spPr>
          <a:xfrm>
            <a:off x="4238808" y="2046930"/>
            <a:ext cx="3714384" cy="366023"/>
          </a:xfrm>
          <a:prstGeom prst="roundRect">
            <a:avLst/>
          </a:prstGeom>
          <a:solidFill>
            <a:srgbClr val="74489D"/>
          </a:solidFill>
          <a:ln>
            <a:solidFill>
              <a:srgbClr val="7448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</a:rPr>
              <a:t>REPRESENTANTE</a:t>
            </a:r>
          </a:p>
        </p:txBody>
      </p:sp>
      <p:pic>
        <p:nvPicPr>
          <p:cNvPr id="13" name="Imagem 33">
            <a:extLst>
              <a:ext uri="{FF2B5EF4-FFF2-40B4-BE49-F238E27FC236}">
                <a16:creationId xmlns:a16="http://schemas.microsoft.com/office/drawing/2014/main" id="{091B0C78-4593-4705-AF8D-9139CBDADFE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3100670" y="3005412"/>
            <a:ext cx="1038992" cy="500255"/>
          </a:xfrm>
          <a:prstGeom prst="rect">
            <a:avLst/>
          </a:prstGeom>
        </p:spPr>
      </p:pic>
      <p:sp>
        <p:nvSpPr>
          <p:cNvPr id="14" name="Shape 1222">
            <a:extLst>
              <a:ext uri="{FF2B5EF4-FFF2-40B4-BE49-F238E27FC236}">
                <a16:creationId xmlns:a16="http://schemas.microsoft.com/office/drawing/2014/main" id="{EA654CC8-1A83-43E6-9D97-23C187D7CD13}"/>
              </a:ext>
            </a:extLst>
          </p:cNvPr>
          <p:cNvSpPr txBox="1"/>
          <p:nvPr/>
        </p:nvSpPr>
        <p:spPr>
          <a:xfrm>
            <a:off x="3180260" y="3261535"/>
            <a:ext cx="8798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Boleto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Shape 1222">
            <a:extLst>
              <a:ext uri="{FF2B5EF4-FFF2-40B4-BE49-F238E27FC236}">
                <a16:creationId xmlns:a16="http://schemas.microsoft.com/office/drawing/2014/main" id="{D0E9FFB0-028C-49FE-A984-A9826677FB6D}"/>
              </a:ext>
            </a:extLst>
          </p:cNvPr>
          <p:cNvSpPr txBox="1"/>
          <p:nvPr/>
        </p:nvSpPr>
        <p:spPr>
          <a:xfrm>
            <a:off x="9409511" y="3261535"/>
            <a:ext cx="1348344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Maquininha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7" name="Imagen 10">
            <a:extLst>
              <a:ext uri="{FF2B5EF4-FFF2-40B4-BE49-F238E27FC236}">
                <a16:creationId xmlns:a16="http://schemas.microsoft.com/office/drawing/2014/main" id="{47C0DE99-F20E-4833-82BB-C6915ACA952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4881378" y="2917870"/>
            <a:ext cx="543951" cy="543951"/>
          </a:xfrm>
          <a:prstGeom prst="rect">
            <a:avLst/>
          </a:prstGeom>
        </p:spPr>
      </p:pic>
      <p:pic>
        <p:nvPicPr>
          <p:cNvPr id="18" name="Imagem 29">
            <a:extLst>
              <a:ext uri="{FF2B5EF4-FFF2-40B4-BE49-F238E27FC236}">
                <a16:creationId xmlns:a16="http://schemas.microsoft.com/office/drawing/2014/main" id="{D3BA586A-EB19-4252-AEE4-36911A5AD44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biLevel thresh="75000"/>
          </a:blip>
          <a:stretch>
            <a:fillRect/>
          </a:stretch>
        </p:blipFill>
        <p:spPr>
          <a:xfrm>
            <a:off x="9730632" y="2863397"/>
            <a:ext cx="617348" cy="695525"/>
          </a:xfrm>
          <a:prstGeom prst="rect">
            <a:avLst/>
          </a:prstGeom>
        </p:spPr>
      </p:pic>
      <p:sp>
        <p:nvSpPr>
          <p:cNvPr id="19" name="Shape 1222">
            <a:extLst>
              <a:ext uri="{FF2B5EF4-FFF2-40B4-BE49-F238E27FC236}">
                <a16:creationId xmlns:a16="http://schemas.microsoft.com/office/drawing/2014/main" id="{188645AB-755C-4BC3-B26C-084B6CA49EB1}"/>
              </a:ext>
            </a:extLst>
          </p:cNvPr>
          <p:cNvSpPr txBox="1"/>
          <p:nvPr/>
        </p:nvSpPr>
        <p:spPr>
          <a:xfrm>
            <a:off x="4067726" y="3261535"/>
            <a:ext cx="2042213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Montserrat"/>
                <a:cs typeface="Montserrat"/>
                <a:sym typeface="Montserrat"/>
              </a:rPr>
              <a:t>Conecta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Arrow: Chevron 36">
            <a:extLst>
              <a:ext uri="{FF2B5EF4-FFF2-40B4-BE49-F238E27FC236}">
                <a16:creationId xmlns:a16="http://schemas.microsoft.com/office/drawing/2014/main" id="{91E28CBC-DE46-4BF8-9C54-47C5B82A0B86}"/>
              </a:ext>
            </a:extLst>
          </p:cNvPr>
          <p:cNvSpPr/>
          <p:nvPr/>
        </p:nvSpPr>
        <p:spPr>
          <a:xfrm rot="5400000">
            <a:off x="5956570" y="2281706"/>
            <a:ext cx="278861" cy="644126"/>
          </a:xfrm>
          <a:prstGeom prst="chevron">
            <a:avLst/>
          </a:prstGeom>
          <a:solidFill>
            <a:srgbClr val="74489D"/>
          </a:solidFill>
          <a:ln w="9525">
            <a:solidFill>
              <a:srgbClr val="7448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1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222">
            <a:extLst>
              <a:ext uri="{FF2B5EF4-FFF2-40B4-BE49-F238E27FC236}">
                <a16:creationId xmlns:a16="http://schemas.microsoft.com/office/drawing/2014/main" id="{E8217A9D-0D4B-4233-A8AA-40CFEBC510B6}"/>
              </a:ext>
            </a:extLst>
          </p:cNvPr>
          <p:cNvSpPr txBox="1"/>
          <p:nvPr/>
        </p:nvSpPr>
        <p:spPr>
          <a:xfrm>
            <a:off x="7707813" y="3261535"/>
            <a:ext cx="16725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9" tIns="121899" rIns="121899" bIns="121899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34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Helvetica Now Text" panose="020B0504030202020204" pitchFamily="34" charset="0"/>
                <a:ea typeface="+mn-ea"/>
                <a:cs typeface="+mn-cs"/>
                <a:sym typeface="Montserrat"/>
              </a:rPr>
              <a:t>Comissões</a:t>
            </a:r>
            <a:endParaRPr kumimoji="0" sz="1334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Helvetica Now Text" panose="020B0504030202020204" pitchFamily="34" charset="0"/>
              <a:ea typeface="+mn-ea"/>
              <a:cs typeface="+mn-cs"/>
              <a:sym typeface="Montserrat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7A3757C-2728-4DB4-8B43-83078F9A9B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06" y="2812794"/>
            <a:ext cx="400704" cy="4007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pic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93103EAB-D407-48C0-9E47-13BB0173C101}"/>
              </a:ext>
            </a:extLst>
          </p:cNvPr>
          <p:cNvCxnSpPr>
            <a:cxnSpLocks/>
          </p:cNvCxnSpPr>
          <p:nvPr/>
        </p:nvCxnSpPr>
        <p:spPr>
          <a:xfrm>
            <a:off x="213283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A4C6A8AC-757E-446C-A332-1F1EEDD80612}"/>
              </a:ext>
            </a:extLst>
          </p:cNvPr>
          <p:cNvCxnSpPr>
            <a:cxnSpLocks/>
          </p:cNvCxnSpPr>
          <p:nvPr/>
        </p:nvCxnSpPr>
        <p:spPr>
          <a:xfrm>
            <a:off x="357428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6EA64F1D-E89F-4974-B9ED-0C0CA3D96F54}"/>
              </a:ext>
            </a:extLst>
          </p:cNvPr>
          <p:cNvCxnSpPr>
            <a:cxnSpLocks/>
          </p:cNvCxnSpPr>
          <p:nvPr/>
        </p:nvCxnSpPr>
        <p:spPr>
          <a:xfrm>
            <a:off x="501573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FB24C8F5-8CFE-44A2-807A-2C51178FF077}"/>
              </a:ext>
            </a:extLst>
          </p:cNvPr>
          <p:cNvCxnSpPr>
            <a:cxnSpLocks/>
          </p:cNvCxnSpPr>
          <p:nvPr/>
        </p:nvCxnSpPr>
        <p:spPr>
          <a:xfrm flipH="1">
            <a:off x="645718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3DB34CA7-7886-44F8-9DC9-F64A2555EC6A}"/>
              </a:ext>
            </a:extLst>
          </p:cNvPr>
          <p:cNvCxnSpPr>
            <a:cxnSpLocks/>
          </p:cNvCxnSpPr>
          <p:nvPr/>
        </p:nvCxnSpPr>
        <p:spPr>
          <a:xfrm flipH="1">
            <a:off x="7898632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A94975CF-C5A6-4036-9C75-666EA702621A}"/>
              </a:ext>
            </a:extLst>
          </p:cNvPr>
          <p:cNvCxnSpPr>
            <a:cxnSpLocks/>
          </p:cNvCxnSpPr>
          <p:nvPr/>
        </p:nvCxnSpPr>
        <p:spPr>
          <a:xfrm flipH="1">
            <a:off x="9340083" y="4047504"/>
            <a:ext cx="720000" cy="72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B5E232A-ED77-4816-9D0D-7446A1B4F6CE}"/>
              </a:ext>
            </a:extLst>
          </p:cNvPr>
          <p:cNvSpPr txBox="1">
            <a:spLocks/>
          </p:cNvSpPr>
          <p:nvPr/>
        </p:nvSpPr>
        <p:spPr>
          <a:xfrm>
            <a:off x="800100" y="5072016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765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765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3600" b="1" spc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rPr>
              <a:t>AVON PAY</a:t>
            </a:r>
            <a:endParaRPr lang="en-BR" sz="3600" b="1" spc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latin typeface="Zona Pro Black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675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6467-2DAD-774B-90B7-431642625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AVON PAY</a:t>
            </a:r>
            <a:endParaRPr lang="en-B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C4384-FE21-C242-8DBB-34EF41586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/>
              <a:t>LANÇAMENTO CP08</a:t>
            </a:r>
            <a:endParaRPr lang="en-BR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51FB69-77B0-DD44-A60A-9540E013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6160B7-0AD2-1D4C-8607-A2A8BB7287F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359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PILOTO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AVON PAY - BENEFÍCIOS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A2320AAA-D04A-4FE2-9ACD-E5B1EB3DCA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0"/>
            <a:ext cx="10591800" cy="4724399"/>
          </a:xfrm>
        </p:spPr>
        <p:txBody>
          <a:bodyPr/>
          <a:lstStyle/>
          <a:p>
            <a:pPr marL="179388" lvl="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PRODUTOS</a:t>
            </a:r>
          </a:p>
          <a:p>
            <a:pPr marL="360363" lvl="0" indent="-180975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Conta digital</a:t>
            </a:r>
          </a:p>
          <a:p>
            <a:pPr marL="360363" lvl="0" indent="-180975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Cartão de débito (físico)</a:t>
            </a:r>
          </a:p>
          <a:p>
            <a:pPr marL="360363" lvl="0" indent="-180975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Link de pagamento</a:t>
            </a:r>
          </a:p>
          <a:p>
            <a:pPr marL="179388" lv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100" dirty="0">
              <a:solidFill>
                <a:srgbClr val="000000"/>
              </a:solidFill>
            </a:endParaRPr>
          </a:p>
          <a:p>
            <a:pPr marL="179388" lvl="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ESTRATÉGIA DE LANÇAMENTO</a:t>
            </a:r>
          </a:p>
          <a:p>
            <a:pPr marL="360363" lvl="0" indent="-180975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Realização em fases.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sz="1100" dirty="0">
              <a:solidFill>
                <a:srgbClr val="000000"/>
              </a:solidFill>
            </a:endParaRPr>
          </a:p>
          <a:p>
            <a:pPr marL="360362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marL="360362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sz="1800" dirty="0"/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sz="1800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A4A293F-190C-4396-8201-FCA36A000AA3}"/>
              </a:ext>
            </a:extLst>
          </p:cNvPr>
          <p:cNvSpPr/>
          <p:nvPr/>
        </p:nvSpPr>
        <p:spPr>
          <a:xfrm>
            <a:off x="738382" y="462665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Uma Estrela: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32,7% das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Ativas = 402.804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endParaRPr kumimoji="0" lang="pt-B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Duas Estrelas: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38,0% das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Ativas = 467.875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endParaRPr kumimoji="0" lang="pt-B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Três Estrelas: 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24,1% das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Ativas = 297.020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endParaRPr kumimoji="0" lang="pt-B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Quatro Estrelas: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4,1% das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Ativas = 49.965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endParaRPr kumimoji="0" lang="pt-B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Cinco Estrelas: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1,0% das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r>
              <a:rPr kumimoji="0" lang="pt-BR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 Ativas = 12.500 </a:t>
            </a:r>
            <a:r>
              <a:rPr kumimoji="0" lang="pt-BR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Ras</a:t>
            </a:r>
            <a:endParaRPr kumimoji="0" lang="pt-BR" sz="9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Calibri" panose="020F0502020204030204" pitchFamily="34" charset="0"/>
                <a:cs typeface="+mn-cs"/>
              </a:rPr>
              <a:t>Projeção CP08 2021 </a:t>
            </a:r>
            <a:endParaRPr kumimoji="0" lang="pt-BR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E0621168-4ECB-4729-ACEF-4F478E471169}"/>
              </a:ext>
            </a:extLst>
          </p:cNvPr>
          <p:cNvGraphicFramePr/>
          <p:nvPr/>
        </p:nvGraphicFramePr>
        <p:xfrm>
          <a:off x="4330309" y="1055929"/>
          <a:ext cx="4750582" cy="4471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Retângulo 14">
            <a:extLst>
              <a:ext uri="{FF2B5EF4-FFF2-40B4-BE49-F238E27FC236}">
                <a16:creationId xmlns:a16="http://schemas.microsoft.com/office/drawing/2014/main" id="{49BA2848-F498-4B26-824A-CB7400F775C5}"/>
              </a:ext>
            </a:extLst>
          </p:cNvPr>
          <p:cNvSpPr/>
          <p:nvPr/>
        </p:nvSpPr>
        <p:spPr>
          <a:xfrm>
            <a:off x="9624818" y="62995"/>
            <a:ext cx="2567182" cy="81530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PILOTO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AMOSTRA: 30K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(amostra mínima relevante segundo time N&amp;CO </a:t>
            </a:r>
            <a:r>
              <a:rPr kumimoji="0" lang="pt-BR" sz="1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Pay</a:t>
            </a:r>
            <a:r>
              <a:rPr kumimoji="0" lang="pt-BR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819ACBE-8347-417B-89E4-296FF5A42BD8}"/>
              </a:ext>
            </a:extLst>
          </p:cNvPr>
          <p:cNvSpPr/>
          <p:nvPr/>
        </p:nvSpPr>
        <p:spPr>
          <a:xfrm>
            <a:off x="9624818" y="975678"/>
            <a:ext cx="2567182" cy="184544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PROPOSTA: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PILOTO FASE 1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QUEM: 4 grupos de 7.500 pessoas de 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1 Divisão por Região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QUANDO: 29/03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DURAÇÃO: 1 mês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PERGUNTA: PODEMOS PAGAR A COMISSÃO DAS EMPRESÁRIAS VIA AVON PAY?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9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75A9967-9397-4A59-8B49-95A82BDA944F}"/>
              </a:ext>
            </a:extLst>
          </p:cNvPr>
          <p:cNvSpPr/>
          <p:nvPr/>
        </p:nvSpPr>
        <p:spPr>
          <a:xfrm>
            <a:off x="9624818" y="2918494"/>
            <a:ext cx="2567182" cy="86177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PROPOSTA: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PILOTO FASE 2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QUEM: 100% das 4 Divisões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QUANDO: TBC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DURAÇÃO: TBC</a:t>
            </a:r>
            <a:endParaRPr kumimoji="0" lang="pt-BR" sz="109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6C1B644-2CE2-480C-A97F-008D76FF421A}"/>
              </a:ext>
            </a:extLst>
          </p:cNvPr>
          <p:cNvSpPr/>
          <p:nvPr/>
        </p:nvSpPr>
        <p:spPr>
          <a:xfrm>
            <a:off x="9624818" y="3877643"/>
            <a:ext cx="2567182" cy="178510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PROPOSTA: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PILOTO FASE 3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QUEM: 100% das Empresárias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QUANDO: CP13 MAIO OU JUNHO (sugestão é casar com novo programa Empresária)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DURAÇÃO: TBC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+mn-cs"/>
            </a:endParaRP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PERGUNTA : PODEMOS PAGAR A COMISSÃO DE TODAS ELAS VIA AVON PAY?</a:t>
            </a:r>
            <a:endParaRPr kumimoji="0" lang="pt-BR" sz="109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900081D-DB7C-4ECD-A970-17CD7F2E050A}"/>
              </a:ext>
            </a:extLst>
          </p:cNvPr>
          <p:cNvSpPr/>
          <p:nvPr/>
        </p:nvSpPr>
        <p:spPr>
          <a:xfrm>
            <a:off x="9624818" y="5760121"/>
            <a:ext cx="2567182" cy="101566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PROPOSTA: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ROLL OUT BRASIL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(também em fases)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Sugestão de data: 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JULHO</a:t>
            </a:r>
            <a:endParaRPr kumimoji="0" lang="pt-BR" sz="109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5B6E3A0-FD75-4D31-BB36-091DA38BC6D9}"/>
              </a:ext>
            </a:extLst>
          </p:cNvPr>
          <p:cNvSpPr/>
          <p:nvPr/>
        </p:nvSpPr>
        <p:spPr>
          <a:xfrm>
            <a:off x="738382" y="5989368"/>
            <a:ext cx="8893298" cy="6325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+mn-cs"/>
              </a:rPr>
              <a:t>IMPORTANTE: A EXPANSÃO DA SOLUÇÃO N&amp;CO PAY PARA ALÉM DE BENEFÍCIOS, NÃO ESTÁ RELACIONADA A ESTE PILOTO E DEVE SER PLANEJADA E ALINHADA COM AS RESPECTIVAS ÁREAS DE NEGÓCIO.</a:t>
            </a:r>
          </a:p>
        </p:txBody>
      </p:sp>
    </p:spTree>
    <p:extLst>
      <p:ext uri="{BB962C8B-B14F-4D97-AF65-F5344CB8AC3E}">
        <p14:creationId xmlns:p14="http://schemas.microsoft.com/office/powerpoint/2010/main" val="1225665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PILOTO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AVON PAY - BENEFÍCIOS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A2320AAA-D04A-4FE2-9ACD-E5B1EB3DCA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0"/>
            <a:ext cx="10591800" cy="4724399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>
                <a:solidFill>
                  <a:srgbClr val="000000"/>
                </a:solidFill>
              </a:rPr>
              <a:t>KPIs de Performance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srgbClr val="000000"/>
              </a:solidFill>
            </a:endParaRPr>
          </a:p>
          <a:p>
            <a:r>
              <a:rPr lang="pt-BR" dirty="0"/>
              <a:t>Performance de entrega de logística: 93%</a:t>
            </a:r>
          </a:p>
          <a:p>
            <a:r>
              <a:rPr lang="pt-BR" dirty="0"/>
              <a:t>Nível de serviço do atendimento: 80%</a:t>
            </a:r>
          </a:p>
          <a:p>
            <a:r>
              <a:rPr lang="pt-BR" dirty="0"/>
              <a:t>Estabilidade do app: 99,9%</a:t>
            </a:r>
          </a:p>
          <a:p>
            <a:r>
              <a:rPr lang="pt-BR" dirty="0"/>
              <a:t>Aprovação de </a:t>
            </a:r>
            <a:r>
              <a:rPr lang="pt-BR" dirty="0" err="1"/>
              <a:t>pré</a:t>
            </a:r>
            <a:r>
              <a:rPr lang="pt-BR" dirty="0"/>
              <a:t> cadastro 98%</a:t>
            </a:r>
          </a:p>
          <a:p>
            <a:r>
              <a:rPr lang="pt-BR" dirty="0"/>
              <a:t>NPS</a:t>
            </a:r>
          </a:p>
          <a:p>
            <a:r>
              <a:rPr lang="pt-BR" dirty="0"/>
              <a:t>Bugs e erros do aplicativo</a:t>
            </a:r>
          </a:p>
          <a:p>
            <a:r>
              <a:rPr lang="pt-BR" dirty="0"/>
              <a:t>Voz do cliente (Pesquisa do campo)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srgbClr val="000000"/>
              </a:solidFill>
            </a:endParaRP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>
              <a:solidFill>
                <a:srgbClr val="000000"/>
              </a:solidFill>
            </a:endParaRPr>
          </a:p>
          <a:p>
            <a:pPr marL="360362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360362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dirty="0"/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8637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PILOTO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AVON PAY - BENEFÍCIOS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A2320AAA-D04A-4FE2-9ACD-E5B1EB3DCA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0"/>
            <a:ext cx="10591800" cy="4724399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 err="1">
                <a:solidFill>
                  <a:srgbClr val="000000"/>
                </a:solidFill>
              </a:rPr>
              <a:t>Blockers</a:t>
            </a:r>
            <a:endParaRPr lang="pt-BR" dirty="0">
              <a:solidFill>
                <a:srgbClr val="00000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srgbClr val="000000"/>
              </a:solidFill>
            </a:endParaRPr>
          </a:p>
          <a:p>
            <a:r>
              <a:rPr lang="pt-BR" dirty="0" err="1"/>
              <a:t>Card</a:t>
            </a:r>
            <a:r>
              <a:rPr lang="pt-BR" dirty="0"/>
              <a:t> design</a:t>
            </a:r>
          </a:p>
          <a:p>
            <a:r>
              <a:rPr lang="pt-BR" dirty="0"/>
              <a:t>Base de cadastro</a:t>
            </a:r>
          </a:p>
          <a:p>
            <a:r>
              <a:rPr lang="pt-BR" dirty="0"/>
              <a:t>Colocação do app na loja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srgbClr val="000000"/>
              </a:solidFill>
            </a:endParaRP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endParaRPr lang="pt-BR" dirty="0">
              <a:solidFill>
                <a:srgbClr val="000000"/>
              </a:solidFill>
            </a:endParaRPr>
          </a:p>
          <a:p>
            <a:pPr marL="360362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360362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dirty="0"/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0655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LANÇAMENTO CP08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AVON PAY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A2320AAA-D04A-4FE2-9ACD-E5B1EB3DCA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0"/>
            <a:ext cx="10591800" cy="4724399"/>
          </a:xfrm>
        </p:spPr>
        <p:txBody>
          <a:bodyPr/>
          <a:lstStyle/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ESTRATÉGIA DE LANÇAMENTO</a:t>
            </a:r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Produtos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Conta digital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Cartão de débito (físico)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Link de pagamento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360363" indent="-180975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Comunicação CP08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GS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Convenção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CIV - FAQ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Encontro de Líderes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EVA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Reunião de Alinhamento</a:t>
            </a:r>
          </a:p>
          <a:p>
            <a:pPr marL="53975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Rep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GNA: pilar Finanças em Dia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Giro do Sucesso</a:t>
            </a:r>
          </a:p>
          <a:p>
            <a:pPr marL="539750" lvl="0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rgbClr val="000000"/>
                </a:solidFill>
              </a:rPr>
              <a:t>Todos</a:t>
            </a:r>
            <a:endParaRPr lang="pt-BR" sz="1600" dirty="0"/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Nova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49BA843-A85B-49B3-B294-C66F2EB38A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50" t="17763" r="45625" b="5533"/>
          <a:stretch/>
        </p:blipFill>
        <p:spPr>
          <a:xfrm>
            <a:off x="6554853" y="2161717"/>
            <a:ext cx="1888435" cy="28956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F495E08-EDF4-41E9-B1D3-4B868688AE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2819999"/>
            <a:ext cx="1865708" cy="2894400"/>
          </a:xfrm>
          <a:prstGeom prst="rect">
            <a:avLst/>
          </a:prstGeom>
        </p:spPr>
      </p:pic>
      <p:sp>
        <p:nvSpPr>
          <p:cNvPr id="9" name="Retângulo: Cantos Diagonais Arredondados 8">
            <a:extLst>
              <a:ext uri="{FF2B5EF4-FFF2-40B4-BE49-F238E27FC236}">
                <a16:creationId xmlns:a16="http://schemas.microsoft.com/office/drawing/2014/main" id="{714A4027-86C0-4F5F-B11F-A3F9CEDC57C9}"/>
              </a:ext>
            </a:extLst>
          </p:cNvPr>
          <p:cNvSpPr/>
          <p:nvPr/>
        </p:nvSpPr>
        <p:spPr>
          <a:xfrm>
            <a:off x="6096000" y="1447800"/>
            <a:ext cx="4724400" cy="4724399"/>
          </a:xfrm>
          <a:prstGeom prst="round2DiagRect">
            <a:avLst/>
          </a:prstGeom>
          <a:noFill/>
          <a:ln>
            <a:solidFill>
              <a:srgbClr val="7448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23ECC6E-EE74-4E1C-8F84-44BE3DA84C55}"/>
              </a:ext>
            </a:extLst>
          </p:cNvPr>
          <p:cNvSpPr/>
          <p:nvPr/>
        </p:nvSpPr>
        <p:spPr>
          <a:xfrm>
            <a:off x="6172200" y="5640994"/>
            <a:ext cx="1843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pt-BR" sz="1000" b="1" dirty="0">
                <a:solidFill>
                  <a:srgbClr val="000000"/>
                </a:solidFill>
                <a:latin typeface="Zona Pro Regular" panose="02010A03040002020004" pitchFamily="50" charset="0"/>
              </a:rPr>
              <a:t>Cartão de débito (físico)</a:t>
            </a:r>
          </a:p>
          <a:p>
            <a:pPr lvl="0" defTabSz="914400"/>
            <a:r>
              <a:rPr lang="pt-BR" sz="1000" b="1" dirty="0">
                <a:solidFill>
                  <a:srgbClr val="000000"/>
                </a:solidFill>
                <a:latin typeface="Zona Pro Regular" panose="02010A03040002020004" pitchFamily="50" charset="0"/>
              </a:rPr>
              <a:t>Avon </a:t>
            </a:r>
            <a:r>
              <a:rPr lang="pt-BR" sz="1000" b="1" dirty="0" err="1">
                <a:solidFill>
                  <a:srgbClr val="000000"/>
                </a:solidFill>
                <a:latin typeface="Zona Pro Regular" panose="02010A03040002020004" pitchFamily="50" charset="0"/>
              </a:rPr>
              <a:t>Pay</a:t>
            </a:r>
            <a:endParaRPr lang="pt-BR" sz="1000" b="1" dirty="0">
              <a:solidFill>
                <a:srgbClr val="000000"/>
              </a:solidFill>
              <a:latin typeface="Zona Pro Regular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14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t-BR" dirty="0"/>
              <a:t>PRÓXIMOS PRODUTO</a:t>
            </a:r>
            <a:endParaRPr lang="en-BR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BF7BE2F-A513-43DB-9ABA-D786C3898448}"/>
              </a:ext>
            </a:extLst>
          </p:cNvPr>
          <p:cNvSpPr txBox="1">
            <a:spLocks/>
          </p:cNvSpPr>
          <p:nvPr/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AVON PAY</a:t>
            </a:r>
            <a:endParaRPr kumimoji="0" lang="en-BR" sz="20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A2320AAA-D04A-4FE2-9ACD-E5B1EB3DCA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905000"/>
            <a:ext cx="10591800" cy="4724399"/>
          </a:xfrm>
        </p:spPr>
        <p:txBody>
          <a:bodyPr/>
          <a:lstStyle/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Conecta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Consumidor: paga seu pedido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Representante: recebe a comissão e a venda na sua conta digital</a:t>
            </a:r>
          </a:p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Maquininha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Consumidor: paga seu pedido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Representante: recebe a comissão e a venda na sua conta digital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17938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Geração de boleto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Consumidor: paga seu pedido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r>
              <a:rPr lang="pt-BR" sz="1600" dirty="0"/>
              <a:t>Representante: recebe a comissão e a venda na sua conta digital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dirty="0">
                <a:latin typeface="Zona Pro Black" panose="02010A03040002020004" pitchFamily="50" charset="0"/>
              </a:rPr>
              <a:t>Datas de implantação a serem confirmadas.</a:t>
            </a:r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719138" indent="-179388">
              <a:lnSpc>
                <a:spcPct val="100000"/>
              </a:lnSpc>
              <a:spcBef>
                <a:spcPts val="0"/>
              </a:spcBef>
            </a:pPr>
            <a:endParaRPr lang="pt-BR" sz="1600" dirty="0"/>
          </a:p>
          <a:p>
            <a:pPr marL="179388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995017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016378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5.xml><?xml version="1.0" encoding="utf-8"?>
<a:theme xmlns:a="http://schemas.openxmlformats.org/drawingml/2006/main" name="2 columns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7B8903A9-37EB-EE4F-A05F-E269D01CD9D5}"/>
    </a:ext>
  </a:extLst>
</a:theme>
</file>

<file path=ppt/theme/theme6.xml><?xml version="1.0" encoding="utf-8"?>
<a:theme xmlns:a="http://schemas.openxmlformats.org/drawingml/2006/main" name="3 columns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0E557A12-2B4C-F043-9426-E51386B9D012}"/>
    </a:ext>
  </a:extLst>
</a:theme>
</file>

<file path=ppt/theme/theme7.xml><?xml version="1.0" encoding="utf-8"?>
<a:theme xmlns:a="http://schemas.openxmlformats.org/drawingml/2006/main" name="Content and commentary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End slid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0774812-9A35-9D40-A416-558D9C22CB5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929</Words>
  <Application>Microsoft Office PowerPoint</Application>
  <PresentationFormat>Widescreen</PresentationFormat>
  <Paragraphs>254</Paragraphs>
  <Slides>23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9</vt:i4>
      </vt:variant>
      <vt:variant>
        <vt:lpstr>Títulos de slides</vt:lpstr>
      </vt:variant>
      <vt:variant>
        <vt:i4>23</vt:i4>
      </vt:variant>
    </vt:vector>
  </HeadingPairs>
  <TitlesOfParts>
    <vt:vector size="40" baseType="lpstr">
      <vt:lpstr>Helvetica Now Text</vt:lpstr>
      <vt:lpstr>Arial</vt:lpstr>
      <vt:lpstr>Calibri</vt:lpstr>
      <vt:lpstr>Zona Pro</vt:lpstr>
      <vt:lpstr>Zona Pro Black</vt:lpstr>
      <vt:lpstr>Zona Pro Light</vt:lpstr>
      <vt:lpstr>Zona Pro Regular</vt:lpstr>
      <vt:lpstr>ZonaPro-Black</vt:lpstr>
      <vt:lpstr>Cover page</vt:lpstr>
      <vt:lpstr>Agenda</vt:lpstr>
      <vt:lpstr>Divider page</vt:lpstr>
      <vt:lpstr>1 column - with background</vt:lpstr>
      <vt:lpstr>2 columns - with background</vt:lpstr>
      <vt:lpstr>3 columns - with background</vt:lpstr>
      <vt:lpstr>Content and commentary</vt:lpstr>
      <vt:lpstr>Content</vt:lpstr>
      <vt:lpstr>End 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Natalia Gouvea/SPO/BR</cp:lastModifiedBy>
  <cp:revision>299</cp:revision>
  <cp:lastPrinted>2019-11-14T09:19:12Z</cp:lastPrinted>
  <dcterms:created xsi:type="dcterms:W3CDTF">2019-10-20T18:55:15Z</dcterms:created>
  <dcterms:modified xsi:type="dcterms:W3CDTF">2021-03-02T18:50:11Z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2019-10-20T00:00:00Z</vt:filetime>
  </property>
</Properties>
</file>