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9.jpg" ContentType="image/jpg"/>
  <Override PartName="/ppt/notesSlides/notesSlide2.xml" ContentType="application/vnd.openxmlformats-officedocument.presentationml.notesSlide+xml"/>
  <Override PartName="/ppt/media/image25.jpg" ContentType="image/jpg"/>
  <Override PartName="/ppt/media/image26.jpg" ContentType="image/jpg"/>
  <Override PartName="/ppt/media/image27.jpg" ContentType="image/jpg"/>
  <Override PartName="/ppt/media/image28.jpg" ContentType="image/jpg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1938000" cy="6731000"/>
  <p:notesSz cx="11938000" cy="6731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38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6"/>
    <p:restoredTop sz="94709"/>
  </p:normalViewPr>
  <p:slideViewPr>
    <p:cSldViewPr>
      <p:cViewPr varScale="1">
        <p:scale>
          <a:sx n="65" d="100"/>
          <a:sy n="65" d="100"/>
        </p:scale>
        <p:origin x="114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173663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6762750" y="0"/>
            <a:ext cx="5172075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43B65-F14F-6748-928E-78FCCCEF0E47}" type="datetimeFigureOut">
              <a:rPr lang="pt-BR" smtClean="0"/>
              <a:t>08/12/2022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954463" y="841375"/>
            <a:ext cx="4029075" cy="2271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193800" y="3240088"/>
            <a:ext cx="9550400" cy="26495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392863"/>
            <a:ext cx="5173663" cy="338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6762750" y="6392863"/>
            <a:ext cx="5172075" cy="338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A9625-A7BB-BD41-8BBD-84A1E56C40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9395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6A9625-A7BB-BD41-8BBD-84A1E56C40C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639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6A9625-A7BB-BD41-8BBD-84A1E56C40C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4336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6A9625-A7BB-BD41-8BBD-84A1E56C40CA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2316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95350" y="2086610"/>
            <a:ext cx="10147300" cy="1413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90700" y="3769360"/>
            <a:ext cx="8356600" cy="1682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96900" y="1548130"/>
            <a:ext cx="519303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48070" y="1548130"/>
            <a:ext cx="519303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988550" cy="6731000"/>
          </a:xfrm>
          <a:custGeom>
            <a:avLst/>
            <a:gdLst/>
            <a:ahLst/>
            <a:cxnLst/>
            <a:rect l="l" t="t" r="r" b="b"/>
            <a:pathLst>
              <a:path w="9988550" h="6731000">
                <a:moveTo>
                  <a:pt x="0" y="6731000"/>
                </a:moveTo>
                <a:lnTo>
                  <a:pt x="9988550" y="6731000"/>
                </a:lnTo>
                <a:lnTo>
                  <a:pt x="9988550" y="0"/>
                </a:lnTo>
                <a:lnTo>
                  <a:pt x="0" y="0"/>
                </a:lnTo>
                <a:lnTo>
                  <a:pt x="0" y="6731000"/>
                </a:lnTo>
                <a:close/>
              </a:path>
            </a:pathLst>
          </a:custGeom>
          <a:solidFill>
            <a:srgbClr val="FBFA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1405" y="608470"/>
            <a:ext cx="10555188" cy="1020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94197" y="1901769"/>
            <a:ext cx="6962140" cy="3846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058920" y="6259830"/>
            <a:ext cx="382016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96900" y="6259830"/>
            <a:ext cx="274574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95360" y="6259830"/>
            <a:ext cx="274574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6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renata.rodovalho@avon.com" TargetMode="Externa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92" y="0"/>
            <a:ext cx="11935015" cy="673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3" name="Imagem 72" descr="Uma imagem contendo Calendário&#10;&#10;Descrição gerada automaticamente">
            <a:extLst>
              <a:ext uri="{FF2B5EF4-FFF2-40B4-BE49-F238E27FC236}">
                <a16:creationId xmlns:a16="http://schemas.microsoft.com/office/drawing/2014/main" id="{FF94D58B-103F-76F8-50FF-33866360BC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"/>
          <a:stretch/>
        </p:blipFill>
        <p:spPr>
          <a:xfrm>
            <a:off x="20" y="1258"/>
            <a:ext cx="11937980" cy="67297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m 57" descr="Logotipo&#10;&#10;Descrição gerada automaticamente">
            <a:extLst>
              <a:ext uri="{FF2B5EF4-FFF2-40B4-BE49-F238E27FC236}">
                <a16:creationId xmlns:a16="http://schemas.microsoft.com/office/drawing/2014/main" id="{900C131D-8F72-65C4-EDE6-6881CD8A4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7600" cy="6730773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340294" y="1526406"/>
            <a:ext cx="5314506" cy="37830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962400" algn="l"/>
                <a:tab pos="4123690" algn="l"/>
              </a:tabLst>
            </a:pPr>
            <a:r>
              <a:rPr lang="pt-BR" sz="3500" b="0" dirty="0">
                <a:latin typeface="Arial Narrow"/>
                <a:cs typeface="Arial Narrow"/>
              </a:rPr>
              <a:t>Os números da violência contra a mulher no Brasil já eram elevados, mas a pandemia tornou essa SITUAÇÃO ALARMANTE e as consequências se </a:t>
            </a:r>
            <a:br>
              <a:rPr lang="pt-BR" sz="3500" b="0" dirty="0">
                <a:latin typeface="Arial Narrow"/>
                <a:cs typeface="Arial Narrow"/>
              </a:rPr>
            </a:br>
            <a:r>
              <a:rPr lang="pt-BR" sz="3500" b="0" dirty="0">
                <a:latin typeface="Arial Narrow"/>
                <a:cs typeface="Arial Narrow"/>
              </a:rPr>
              <a:t>estendem até hoje.</a:t>
            </a:r>
            <a:endParaRPr sz="35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m 37" descr="Forma&#10;&#10;Descrição gerada automaticamente">
            <a:extLst>
              <a:ext uri="{FF2B5EF4-FFF2-40B4-BE49-F238E27FC236}">
                <a16:creationId xmlns:a16="http://schemas.microsoft.com/office/drawing/2014/main" id="{E86942A5-E33D-CCA5-6E34-1AF31FE1F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441897" y="1590029"/>
            <a:ext cx="7362825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300" dirty="0"/>
              <a:t>1</a:t>
            </a:r>
            <a:r>
              <a:rPr sz="2300" spc="-25" dirty="0"/>
              <a:t> </a:t>
            </a:r>
            <a:r>
              <a:rPr sz="2300" dirty="0"/>
              <a:t>em</a:t>
            </a:r>
            <a:r>
              <a:rPr sz="2300" spc="-15" dirty="0"/>
              <a:t> </a:t>
            </a:r>
            <a:r>
              <a:rPr sz="2300" dirty="0"/>
              <a:t>cada</a:t>
            </a:r>
            <a:r>
              <a:rPr sz="2300" spc="-10" dirty="0"/>
              <a:t> </a:t>
            </a:r>
            <a:r>
              <a:rPr sz="2300" dirty="0"/>
              <a:t>4</a:t>
            </a:r>
            <a:r>
              <a:rPr sz="2300" spc="-15" dirty="0"/>
              <a:t> </a:t>
            </a:r>
            <a:r>
              <a:rPr sz="2300" dirty="0"/>
              <a:t>mulheres</a:t>
            </a:r>
            <a:r>
              <a:rPr sz="2300" spc="-10" dirty="0"/>
              <a:t> </a:t>
            </a:r>
            <a:r>
              <a:rPr sz="2300" dirty="0"/>
              <a:t>brasileiras</a:t>
            </a:r>
            <a:r>
              <a:rPr sz="2300" spc="-10" dirty="0"/>
              <a:t> </a:t>
            </a:r>
            <a:r>
              <a:rPr sz="2300" dirty="0"/>
              <a:t>(24,4%</a:t>
            </a:r>
            <a:r>
              <a:rPr sz="2300" spc="-5" dirty="0"/>
              <a:t> </a:t>
            </a:r>
            <a:r>
              <a:rPr sz="2300" dirty="0"/>
              <a:t>=</a:t>
            </a:r>
            <a:r>
              <a:rPr sz="2300" spc="-15" dirty="0"/>
              <a:t> </a:t>
            </a:r>
            <a:r>
              <a:rPr sz="2300" dirty="0"/>
              <a:t>equivalente</a:t>
            </a:r>
            <a:r>
              <a:rPr sz="2300" spc="-10" dirty="0"/>
              <a:t> </a:t>
            </a:r>
            <a:r>
              <a:rPr sz="2300" spc="-50" dirty="0"/>
              <a:t>a</a:t>
            </a:r>
            <a:endParaRPr sz="2300" dirty="0"/>
          </a:p>
          <a:p>
            <a:pPr marL="12700" marR="5080" algn="just">
              <a:lnSpc>
                <a:spcPct val="100000"/>
              </a:lnSpc>
            </a:pPr>
            <a:r>
              <a:rPr sz="2300" dirty="0"/>
              <a:t>17</a:t>
            </a:r>
            <a:r>
              <a:rPr sz="2300" spc="-30" dirty="0"/>
              <a:t> </a:t>
            </a:r>
            <a:r>
              <a:rPr sz="2300" dirty="0"/>
              <a:t>milhões</a:t>
            </a:r>
            <a:r>
              <a:rPr sz="2300" spc="-15" dirty="0"/>
              <a:t> </a:t>
            </a:r>
            <a:r>
              <a:rPr sz="2300" dirty="0"/>
              <a:t>de</a:t>
            </a:r>
            <a:r>
              <a:rPr sz="2300" spc="-10" dirty="0"/>
              <a:t> </a:t>
            </a:r>
            <a:r>
              <a:rPr sz="2300" dirty="0"/>
              <a:t>mulheres)</a:t>
            </a:r>
            <a:r>
              <a:rPr sz="2300" spc="-15" dirty="0"/>
              <a:t> </a:t>
            </a:r>
            <a:r>
              <a:rPr sz="2300" b="0" dirty="0">
                <a:latin typeface="Arial Narrow"/>
                <a:cs typeface="Arial Narrow"/>
              </a:rPr>
              <a:t>acima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de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16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anos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afirma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ter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sofrido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spc="-10" dirty="0">
                <a:latin typeface="Arial Narrow"/>
                <a:cs typeface="Arial Narrow"/>
              </a:rPr>
              <a:t>algum </a:t>
            </a:r>
            <a:r>
              <a:rPr sz="2300" b="0" dirty="0">
                <a:latin typeface="Arial Narrow"/>
                <a:cs typeface="Arial Narrow"/>
              </a:rPr>
              <a:t>tipo</a:t>
            </a:r>
            <a:r>
              <a:rPr sz="2300" b="0" spc="-2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de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violência</a:t>
            </a:r>
            <a:r>
              <a:rPr sz="2300" b="0" spc="-2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ou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agressão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em</a:t>
            </a:r>
            <a:r>
              <a:rPr sz="2300" b="0" spc="-2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2020</a:t>
            </a:r>
            <a:r>
              <a:rPr sz="2300" b="0" spc="-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(últimos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12</a:t>
            </a:r>
            <a:r>
              <a:rPr sz="2300" b="0" spc="-2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meses),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durante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spc="-50" dirty="0">
                <a:latin typeface="Arial Narrow"/>
                <a:cs typeface="Arial Narrow"/>
              </a:rPr>
              <a:t>a </a:t>
            </a:r>
            <a:r>
              <a:rPr sz="2300" b="0" dirty="0">
                <a:latin typeface="Arial Narrow"/>
                <a:cs typeface="Arial Narrow"/>
              </a:rPr>
              <a:t>pandemia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de</a:t>
            </a:r>
            <a:r>
              <a:rPr sz="2300" b="0" spc="-10" dirty="0">
                <a:latin typeface="Arial Narrow"/>
                <a:cs typeface="Arial Narrow"/>
              </a:rPr>
              <a:t> covid-</a:t>
            </a:r>
            <a:r>
              <a:rPr sz="2300" b="0" spc="-25" dirty="0">
                <a:latin typeface="Arial Narrow"/>
                <a:cs typeface="Arial Narrow"/>
              </a:rPr>
              <a:t>19;</a:t>
            </a:r>
            <a:endParaRPr sz="2300" dirty="0">
              <a:latin typeface="Arial Narrow"/>
              <a:cs typeface="Arial Narrow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2850" y="1734841"/>
            <a:ext cx="114300" cy="114300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2850" y="3609149"/>
            <a:ext cx="114300" cy="114300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1441897" y="3451640"/>
            <a:ext cx="7586345" cy="72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5</a:t>
            </a:r>
            <a:r>
              <a:rPr sz="2300" b="1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em</a:t>
            </a:r>
            <a:r>
              <a:rPr sz="2300" b="1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cada</a:t>
            </a:r>
            <a:r>
              <a:rPr sz="2300" b="1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10</a:t>
            </a:r>
            <a:r>
              <a:rPr sz="2300" b="1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brasileiros</a:t>
            </a:r>
            <a:r>
              <a:rPr sz="2300" b="1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(51,1%)</a:t>
            </a:r>
            <a:r>
              <a:rPr sz="2300" b="1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relataram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ter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visto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uma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 mulher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sofrer</a:t>
            </a:r>
            <a:r>
              <a:rPr sz="23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algum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tipo</a:t>
            </a:r>
            <a:r>
              <a:rPr sz="23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violência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no</a:t>
            </a:r>
            <a:r>
              <a:rPr sz="23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seu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bairro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ou</a:t>
            </a:r>
            <a:r>
              <a:rPr sz="23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comunidade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no</a:t>
            </a:r>
            <a:r>
              <a:rPr sz="23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spc="-10" dirty="0" err="1">
                <a:solidFill>
                  <a:srgbClr val="FBFADD"/>
                </a:solidFill>
                <a:latin typeface="Arial Narrow"/>
                <a:cs typeface="Arial Narrow"/>
              </a:rPr>
              <a:t>período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;</a:t>
            </a:r>
            <a:endParaRPr sz="2300" dirty="0">
              <a:latin typeface="Arial Narrow"/>
              <a:cs typeface="Arial Narrow"/>
            </a:endParaRPr>
          </a:p>
        </p:txBody>
      </p:sp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2850" y="4791308"/>
            <a:ext cx="114300" cy="114300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1206041" y="6107273"/>
            <a:ext cx="4044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Fonte:</a:t>
            </a:r>
            <a:r>
              <a:rPr sz="18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Pesquisa</a:t>
            </a:r>
            <a:r>
              <a:rPr sz="18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Visível</a:t>
            </a:r>
            <a:r>
              <a:rPr sz="18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e</a:t>
            </a:r>
            <a:r>
              <a:rPr sz="18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Invisível</a:t>
            </a:r>
            <a:r>
              <a:rPr sz="18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-</a:t>
            </a:r>
            <a:r>
              <a:rPr sz="18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FBSP/</a:t>
            </a:r>
            <a:r>
              <a:rPr sz="1800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spc="-20" dirty="0">
                <a:solidFill>
                  <a:srgbClr val="FBFADD"/>
                </a:solidFill>
                <a:latin typeface="Arial Narrow"/>
                <a:cs typeface="Arial Narrow"/>
              </a:rPr>
              <a:t>2021</a:t>
            </a:r>
            <a:endParaRPr sz="1800" dirty="0">
              <a:latin typeface="Arial Narrow"/>
              <a:cs typeface="Arial Narrow"/>
            </a:endParaRPr>
          </a:p>
        </p:txBody>
      </p:sp>
      <p:sp>
        <p:nvSpPr>
          <p:cNvPr id="39" name="object 34">
            <a:extLst>
              <a:ext uri="{FF2B5EF4-FFF2-40B4-BE49-F238E27FC236}">
                <a16:creationId xmlns:a16="http://schemas.microsoft.com/office/drawing/2014/main" id="{BF87AC58-3444-E44C-91D1-B557CEF94994}"/>
              </a:ext>
            </a:extLst>
          </p:cNvPr>
          <p:cNvSpPr txBox="1"/>
          <p:nvPr/>
        </p:nvSpPr>
        <p:spPr>
          <a:xfrm>
            <a:off x="1441896" y="4665074"/>
            <a:ext cx="7586345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8</a:t>
            </a:r>
            <a:r>
              <a:rPr sz="2300" b="1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mulheres</a:t>
            </a:r>
            <a:r>
              <a:rPr sz="2300" b="1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agredidas</a:t>
            </a:r>
            <a:r>
              <a:rPr sz="2300" b="1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fisicamente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por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minuto.</a:t>
            </a:r>
            <a:endParaRPr sz="23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CF25116A-9412-4CED-A9CA-ABD09DBE020A}"/>
              </a:ext>
            </a:extLst>
          </p:cNvPr>
          <p:cNvSpPr/>
          <p:nvPr/>
        </p:nvSpPr>
        <p:spPr>
          <a:xfrm>
            <a:off x="0" y="0"/>
            <a:ext cx="11938000" cy="6731000"/>
          </a:xfrm>
          <a:custGeom>
            <a:avLst/>
            <a:gdLst/>
            <a:ahLst/>
            <a:cxnLst/>
            <a:rect l="l" t="t" r="r" b="b"/>
            <a:pathLst>
              <a:path w="11938000" h="6731000">
                <a:moveTo>
                  <a:pt x="11938000" y="0"/>
                </a:moveTo>
                <a:lnTo>
                  <a:pt x="0" y="0"/>
                </a:lnTo>
                <a:lnTo>
                  <a:pt x="0" y="6731000"/>
                </a:lnTo>
                <a:lnTo>
                  <a:pt x="11938000" y="6731000"/>
                </a:lnTo>
                <a:lnTo>
                  <a:pt x="11938000" y="0"/>
                </a:lnTo>
                <a:close/>
              </a:path>
            </a:pathLst>
          </a:custGeom>
          <a:solidFill>
            <a:srgbClr val="FBFAD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C7E17D4D-801D-6272-DF3B-E08B9CFF6CD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81998" y="2473248"/>
            <a:ext cx="1739188" cy="532676"/>
          </a:xfrm>
          <a:prstGeom prst="rect">
            <a:avLst/>
          </a:prstGeom>
        </p:spPr>
      </p:pic>
      <p:pic>
        <p:nvPicPr>
          <p:cNvPr id="6" name="object 4">
            <a:extLst>
              <a:ext uri="{FF2B5EF4-FFF2-40B4-BE49-F238E27FC236}">
                <a16:creationId xmlns:a16="http://schemas.microsoft.com/office/drawing/2014/main" id="{CD409F0D-C0AD-FBB4-06E8-DC2ADB43256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4750" y="2032000"/>
            <a:ext cx="1597050" cy="1367027"/>
          </a:xfrm>
          <a:prstGeom prst="rect">
            <a:avLst/>
          </a:prstGeom>
        </p:spPr>
      </p:pic>
      <p:grpSp>
        <p:nvGrpSpPr>
          <p:cNvPr id="7" name="object 5">
            <a:extLst>
              <a:ext uri="{FF2B5EF4-FFF2-40B4-BE49-F238E27FC236}">
                <a16:creationId xmlns:a16="http://schemas.microsoft.com/office/drawing/2014/main" id="{2860D8D8-61DF-519E-9DE7-2B7870A68154}"/>
              </a:ext>
            </a:extLst>
          </p:cNvPr>
          <p:cNvGrpSpPr/>
          <p:nvPr/>
        </p:nvGrpSpPr>
        <p:grpSpPr>
          <a:xfrm>
            <a:off x="0" y="0"/>
            <a:ext cx="11938000" cy="6731000"/>
            <a:chOff x="0" y="0"/>
            <a:chExt cx="11938000" cy="6731000"/>
          </a:xfrm>
        </p:grpSpPr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7A7FC79C-E268-59BD-CF8F-F290AE1E7051}"/>
                </a:ext>
              </a:extLst>
            </p:cNvPr>
            <p:cNvSpPr/>
            <p:nvPr/>
          </p:nvSpPr>
          <p:spPr>
            <a:xfrm>
              <a:off x="9988550" y="0"/>
              <a:ext cx="1949450" cy="6731000"/>
            </a:xfrm>
            <a:custGeom>
              <a:avLst/>
              <a:gdLst/>
              <a:ahLst/>
              <a:cxnLst/>
              <a:rect l="l" t="t" r="r" b="b"/>
              <a:pathLst>
                <a:path w="1949450" h="6731000">
                  <a:moveTo>
                    <a:pt x="1949450" y="0"/>
                  </a:moveTo>
                  <a:lnTo>
                    <a:pt x="0" y="0"/>
                  </a:lnTo>
                  <a:lnTo>
                    <a:pt x="0" y="6731000"/>
                  </a:lnTo>
                  <a:lnTo>
                    <a:pt x="1949450" y="6731000"/>
                  </a:lnTo>
                  <a:lnTo>
                    <a:pt x="1949450" y="0"/>
                  </a:lnTo>
                  <a:close/>
                </a:path>
              </a:pathLst>
            </a:custGeom>
            <a:solidFill>
              <a:srgbClr val="6C9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7">
              <a:extLst>
                <a:ext uri="{FF2B5EF4-FFF2-40B4-BE49-F238E27FC236}">
                  <a16:creationId xmlns:a16="http://schemas.microsoft.com/office/drawing/2014/main" id="{9D570B65-7C5A-D5CD-BF95-EECD215E5A5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62718" y="267128"/>
              <a:ext cx="200922" cy="107988"/>
            </a:xfrm>
            <a:prstGeom prst="rect">
              <a:avLst/>
            </a:prstGeom>
          </p:spPr>
        </p:pic>
        <p:pic>
          <p:nvPicPr>
            <p:cNvPr id="10" name="object 8">
              <a:extLst>
                <a:ext uri="{FF2B5EF4-FFF2-40B4-BE49-F238E27FC236}">
                  <a16:creationId xmlns:a16="http://schemas.microsoft.com/office/drawing/2014/main" id="{434F8A3B-19DB-74F7-EF66-270D2D7499C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85867" y="267128"/>
              <a:ext cx="101549" cy="106184"/>
            </a:xfrm>
            <a:prstGeom prst="rect">
              <a:avLst/>
            </a:prstGeom>
          </p:spPr>
        </p:pic>
        <p:pic>
          <p:nvPicPr>
            <p:cNvPr id="11" name="object 9">
              <a:extLst>
                <a:ext uri="{FF2B5EF4-FFF2-40B4-BE49-F238E27FC236}">
                  <a16:creationId xmlns:a16="http://schemas.microsoft.com/office/drawing/2014/main" id="{D6807125-C2DC-7D3E-F264-67E996F3B81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09956" y="265320"/>
              <a:ext cx="221122" cy="109804"/>
            </a:xfrm>
            <a:prstGeom prst="rect">
              <a:avLst/>
            </a:prstGeom>
          </p:spPr>
        </p:pic>
        <p:pic>
          <p:nvPicPr>
            <p:cNvPr id="12" name="object 10">
              <a:extLst>
                <a:ext uri="{FF2B5EF4-FFF2-40B4-BE49-F238E27FC236}">
                  <a16:creationId xmlns:a16="http://schemas.microsoft.com/office/drawing/2014/main" id="{DAF6F1EF-0A73-2156-257E-D20EE359E9E9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99239" y="267121"/>
              <a:ext cx="204680" cy="106686"/>
            </a:xfrm>
            <a:prstGeom prst="rect">
              <a:avLst/>
            </a:prstGeom>
          </p:spPr>
        </p:pic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7C82DDCE-4B1D-CABF-513B-8B7C824DAFA3}"/>
                </a:ext>
              </a:extLst>
            </p:cNvPr>
            <p:cNvSpPr/>
            <p:nvPr/>
          </p:nvSpPr>
          <p:spPr>
            <a:xfrm>
              <a:off x="10284777" y="425348"/>
              <a:ext cx="33020" cy="106680"/>
            </a:xfrm>
            <a:custGeom>
              <a:avLst/>
              <a:gdLst/>
              <a:ahLst/>
              <a:cxnLst/>
              <a:rect l="l" t="t" r="r" b="b"/>
              <a:pathLst>
                <a:path w="33020" h="106679">
                  <a:moveTo>
                    <a:pt x="32880" y="0"/>
                  </a:moveTo>
                  <a:lnTo>
                    <a:pt x="0" y="0"/>
                  </a:lnTo>
                  <a:lnTo>
                    <a:pt x="0" y="106184"/>
                  </a:lnTo>
                  <a:lnTo>
                    <a:pt x="32880" y="106184"/>
                  </a:lnTo>
                  <a:lnTo>
                    <a:pt x="32880" y="0"/>
                  </a:lnTo>
                  <a:close/>
                </a:path>
              </a:pathLst>
            </a:custGeom>
            <a:solidFill>
              <a:srgbClr val="1D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2">
              <a:extLst>
                <a:ext uri="{FF2B5EF4-FFF2-40B4-BE49-F238E27FC236}">
                  <a16:creationId xmlns:a16="http://schemas.microsoft.com/office/drawing/2014/main" id="{0D3A4011-5C71-392E-AD31-4912A1CE76B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54612" y="425345"/>
              <a:ext cx="101549" cy="106184"/>
            </a:xfrm>
            <a:prstGeom prst="rect">
              <a:avLst/>
            </a:prstGeom>
          </p:spPr>
        </p:pic>
        <p:pic>
          <p:nvPicPr>
            <p:cNvPr id="15" name="object 13">
              <a:extLst>
                <a:ext uri="{FF2B5EF4-FFF2-40B4-BE49-F238E27FC236}">
                  <a16:creationId xmlns:a16="http://schemas.microsoft.com/office/drawing/2014/main" id="{BCA48886-EDD6-4C70-478E-BB6DA7DB61D5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80720" y="425345"/>
              <a:ext cx="115087" cy="106184"/>
            </a:xfrm>
            <a:prstGeom prst="rect">
              <a:avLst/>
            </a:prstGeom>
          </p:spPr>
        </p:pic>
        <p:sp>
          <p:nvSpPr>
            <p:cNvPr id="16" name="object 14">
              <a:extLst>
                <a:ext uri="{FF2B5EF4-FFF2-40B4-BE49-F238E27FC236}">
                  <a16:creationId xmlns:a16="http://schemas.microsoft.com/office/drawing/2014/main" id="{73C36F38-ADDF-67AA-42DF-FD8F4E67429E}"/>
                </a:ext>
              </a:extLst>
            </p:cNvPr>
            <p:cNvSpPr/>
            <p:nvPr/>
          </p:nvSpPr>
          <p:spPr>
            <a:xfrm>
              <a:off x="10619651" y="425348"/>
              <a:ext cx="89535" cy="106680"/>
            </a:xfrm>
            <a:custGeom>
              <a:avLst/>
              <a:gdLst/>
              <a:ahLst/>
              <a:cxnLst/>
              <a:rect l="l" t="t" r="r" b="b"/>
              <a:pathLst>
                <a:path w="89534" h="106679">
                  <a:moveTo>
                    <a:pt x="89522" y="82550"/>
                  </a:moveTo>
                  <a:lnTo>
                    <a:pt x="32867" y="82550"/>
                  </a:lnTo>
                  <a:lnTo>
                    <a:pt x="32867" y="60960"/>
                  </a:lnTo>
                  <a:lnTo>
                    <a:pt x="83934" y="60960"/>
                  </a:lnTo>
                  <a:lnTo>
                    <a:pt x="83934" y="39370"/>
                  </a:lnTo>
                  <a:lnTo>
                    <a:pt x="32867" y="39370"/>
                  </a:lnTo>
                  <a:lnTo>
                    <a:pt x="32867" y="22860"/>
                  </a:lnTo>
                  <a:lnTo>
                    <a:pt x="87922" y="22860"/>
                  </a:lnTo>
                  <a:lnTo>
                    <a:pt x="87922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39370"/>
                  </a:lnTo>
                  <a:lnTo>
                    <a:pt x="0" y="6096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89522" y="106680"/>
                  </a:lnTo>
                  <a:lnTo>
                    <a:pt x="89522" y="82550"/>
                  </a:lnTo>
                  <a:close/>
                </a:path>
              </a:pathLst>
            </a:custGeom>
            <a:solidFill>
              <a:srgbClr val="1D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5">
              <a:extLst>
                <a:ext uri="{FF2B5EF4-FFF2-40B4-BE49-F238E27FC236}">
                  <a16:creationId xmlns:a16="http://schemas.microsoft.com/office/drawing/2014/main" id="{91C9197E-9417-FB5E-B8A6-5CE03E15D7FA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34323" y="423538"/>
              <a:ext cx="96329" cy="109804"/>
            </a:xfrm>
            <a:prstGeom prst="rect">
              <a:avLst/>
            </a:prstGeom>
          </p:spPr>
        </p:pic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0EB838C7-7597-A261-7B0D-FDB48B88E42D}"/>
                </a:ext>
              </a:extLst>
            </p:cNvPr>
            <p:cNvSpPr/>
            <p:nvPr/>
          </p:nvSpPr>
          <p:spPr>
            <a:xfrm>
              <a:off x="10852887" y="425348"/>
              <a:ext cx="162560" cy="106680"/>
            </a:xfrm>
            <a:custGeom>
              <a:avLst/>
              <a:gdLst/>
              <a:ahLst/>
              <a:cxnLst/>
              <a:rect l="l" t="t" r="r" b="b"/>
              <a:pathLst>
                <a:path w="162559" h="106679">
                  <a:moveTo>
                    <a:pt x="99745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33477" y="26670"/>
                  </a:lnTo>
                  <a:lnTo>
                    <a:pt x="33477" y="106680"/>
                  </a:lnTo>
                  <a:lnTo>
                    <a:pt x="66281" y="106680"/>
                  </a:lnTo>
                  <a:lnTo>
                    <a:pt x="66281" y="26670"/>
                  </a:lnTo>
                  <a:lnTo>
                    <a:pt x="99745" y="26670"/>
                  </a:lnTo>
                  <a:lnTo>
                    <a:pt x="99745" y="0"/>
                  </a:lnTo>
                  <a:close/>
                </a:path>
                <a:path w="162559" h="106679">
                  <a:moveTo>
                    <a:pt x="161975" y="0"/>
                  </a:moveTo>
                  <a:lnTo>
                    <a:pt x="129095" y="0"/>
                  </a:lnTo>
                  <a:lnTo>
                    <a:pt x="129095" y="106184"/>
                  </a:lnTo>
                  <a:lnTo>
                    <a:pt x="161975" y="106184"/>
                  </a:lnTo>
                  <a:lnTo>
                    <a:pt x="161975" y="0"/>
                  </a:lnTo>
                  <a:close/>
                </a:path>
              </a:pathLst>
            </a:custGeom>
            <a:solidFill>
              <a:srgbClr val="1D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7">
              <a:extLst>
                <a:ext uri="{FF2B5EF4-FFF2-40B4-BE49-F238E27FC236}">
                  <a16:creationId xmlns:a16="http://schemas.microsoft.com/office/drawing/2014/main" id="{B2E620F5-6CF2-A210-D44B-A76971A5CFB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051249" y="425345"/>
              <a:ext cx="119430" cy="106184"/>
            </a:xfrm>
            <a:prstGeom prst="rect">
              <a:avLst/>
            </a:prstGeom>
          </p:spPr>
        </p:pic>
        <p:sp>
          <p:nvSpPr>
            <p:cNvPr id="20" name="object 18">
              <a:extLst>
                <a:ext uri="{FF2B5EF4-FFF2-40B4-BE49-F238E27FC236}">
                  <a16:creationId xmlns:a16="http://schemas.microsoft.com/office/drawing/2014/main" id="{2C52320F-1E0A-0524-8ABF-040D42D2D007}"/>
                </a:ext>
              </a:extLst>
            </p:cNvPr>
            <p:cNvSpPr/>
            <p:nvPr/>
          </p:nvSpPr>
          <p:spPr>
            <a:xfrm>
              <a:off x="11204740" y="425348"/>
              <a:ext cx="89535" cy="106680"/>
            </a:xfrm>
            <a:custGeom>
              <a:avLst/>
              <a:gdLst/>
              <a:ahLst/>
              <a:cxnLst/>
              <a:rect l="l" t="t" r="r" b="b"/>
              <a:pathLst>
                <a:path w="89534" h="106679">
                  <a:moveTo>
                    <a:pt x="89522" y="82550"/>
                  </a:moveTo>
                  <a:lnTo>
                    <a:pt x="32867" y="82550"/>
                  </a:lnTo>
                  <a:lnTo>
                    <a:pt x="32867" y="60960"/>
                  </a:lnTo>
                  <a:lnTo>
                    <a:pt x="83934" y="60960"/>
                  </a:lnTo>
                  <a:lnTo>
                    <a:pt x="83934" y="39370"/>
                  </a:lnTo>
                  <a:lnTo>
                    <a:pt x="32867" y="39370"/>
                  </a:lnTo>
                  <a:lnTo>
                    <a:pt x="32867" y="22860"/>
                  </a:lnTo>
                  <a:lnTo>
                    <a:pt x="87922" y="22860"/>
                  </a:lnTo>
                  <a:lnTo>
                    <a:pt x="87922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39370"/>
                  </a:lnTo>
                  <a:lnTo>
                    <a:pt x="0" y="6096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89522" y="106680"/>
                  </a:lnTo>
                  <a:lnTo>
                    <a:pt x="89522" y="82550"/>
                  </a:lnTo>
                  <a:close/>
                </a:path>
              </a:pathLst>
            </a:custGeom>
            <a:solidFill>
              <a:srgbClr val="1D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19">
              <a:extLst>
                <a:ext uri="{FF2B5EF4-FFF2-40B4-BE49-F238E27FC236}">
                  <a16:creationId xmlns:a16="http://schemas.microsoft.com/office/drawing/2014/main" id="{A91A3D28-0317-C10A-8D8D-F7BF21F21E5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25342" y="425345"/>
              <a:ext cx="101549" cy="106184"/>
            </a:xfrm>
            <a:prstGeom prst="rect">
              <a:avLst/>
            </a:prstGeom>
          </p:spPr>
        </p:pic>
        <p:pic>
          <p:nvPicPr>
            <p:cNvPr id="22" name="object 20">
              <a:extLst>
                <a:ext uri="{FF2B5EF4-FFF2-40B4-BE49-F238E27FC236}">
                  <a16:creationId xmlns:a16="http://schemas.microsoft.com/office/drawing/2014/main" id="{A2944729-5770-1D63-A3F3-B6E722BA0880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454407" y="423538"/>
              <a:ext cx="228611" cy="109804"/>
            </a:xfrm>
            <a:prstGeom prst="rect">
              <a:avLst/>
            </a:prstGeom>
          </p:spPr>
        </p:pic>
        <p:sp>
          <p:nvSpPr>
            <p:cNvPr id="23" name="object 21">
              <a:extLst>
                <a:ext uri="{FF2B5EF4-FFF2-40B4-BE49-F238E27FC236}">
                  <a16:creationId xmlns:a16="http://schemas.microsoft.com/office/drawing/2014/main" id="{507C8074-93F1-462A-AF7F-001CD7FC8935}"/>
                </a:ext>
              </a:extLst>
            </p:cNvPr>
            <p:cNvSpPr/>
            <p:nvPr/>
          </p:nvSpPr>
          <p:spPr>
            <a:xfrm>
              <a:off x="10279939" y="581773"/>
              <a:ext cx="1401445" cy="109855"/>
            </a:xfrm>
            <a:custGeom>
              <a:avLst/>
              <a:gdLst/>
              <a:ahLst/>
              <a:cxnLst/>
              <a:rect l="l" t="t" r="r" b="b"/>
              <a:pathLst>
                <a:path w="1401445" h="109854">
                  <a:moveTo>
                    <a:pt x="96329" y="67640"/>
                  </a:moveTo>
                  <a:lnTo>
                    <a:pt x="66192" y="41236"/>
                  </a:lnTo>
                  <a:lnTo>
                    <a:pt x="41935" y="35369"/>
                  </a:lnTo>
                  <a:lnTo>
                    <a:pt x="38265" y="34061"/>
                  </a:lnTo>
                  <a:lnTo>
                    <a:pt x="35128" y="31318"/>
                  </a:lnTo>
                  <a:lnTo>
                    <a:pt x="34328" y="29794"/>
                  </a:lnTo>
                  <a:lnTo>
                    <a:pt x="34328" y="25781"/>
                  </a:lnTo>
                  <a:lnTo>
                    <a:pt x="35306" y="23812"/>
                  </a:lnTo>
                  <a:lnTo>
                    <a:pt x="39166" y="20574"/>
                  </a:lnTo>
                  <a:lnTo>
                    <a:pt x="42037" y="19773"/>
                  </a:lnTo>
                  <a:lnTo>
                    <a:pt x="50482" y="19773"/>
                  </a:lnTo>
                  <a:lnTo>
                    <a:pt x="54127" y="20853"/>
                  </a:lnTo>
                  <a:lnTo>
                    <a:pt x="59385" y="25209"/>
                  </a:lnTo>
                  <a:lnTo>
                    <a:pt x="61099" y="28676"/>
                  </a:lnTo>
                  <a:lnTo>
                    <a:pt x="61925" y="33464"/>
                  </a:lnTo>
                  <a:lnTo>
                    <a:pt x="92862" y="31648"/>
                  </a:lnTo>
                  <a:lnTo>
                    <a:pt x="67043" y="1892"/>
                  </a:lnTo>
                  <a:lnTo>
                    <a:pt x="49098" y="0"/>
                  </a:lnTo>
                  <a:lnTo>
                    <a:pt x="41262" y="254"/>
                  </a:lnTo>
                  <a:lnTo>
                    <a:pt x="5575" y="20459"/>
                  </a:lnTo>
                  <a:lnTo>
                    <a:pt x="3987" y="25615"/>
                  </a:lnTo>
                  <a:lnTo>
                    <a:pt x="3987" y="39370"/>
                  </a:lnTo>
                  <a:lnTo>
                    <a:pt x="44030" y="64465"/>
                  </a:lnTo>
                  <a:lnTo>
                    <a:pt x="52819" y="66395"/>
                  </a:lnTo>
                  <a:lnTo>
                    <a:pt x="58432" y="68440"/>
                  </a:lnTo>
                  <a:lnTo>
                    <a:pt x="63246" y="72783"/>
                  </a:lnTo>
                  <a:lnTo>
                    <a:pt x="64465" y="75247"/>
                  </a:lnTo>
                  <a:lnTo>
                    <a:pt x="64465" y="80899"/>
                  </a:lnTo>
                  <a:lnTo>
                    <a:pt x="63195" y="83451"/>
                  </a:lnTo>
                  <a:lnTo>
                    <a:pt x="58127" y="87845"/>
                  </a:lnTo>
                  <a:lnTo>
                    <a:pt x="54508" y="88938"/>
                  </a:lnTo>
                  <a:lnTo>
                    <a:pt x="43561" y="88938"/>
                  </a:lnTo>
                  <a:lnTo>
                    <a:pt x="38722" y="86791"/>
                  </a:lnTo>
                  <a:lnTo>
                    <a:pt x="33274" y="79844"/>
                  </a:lnTo>
                  <a:lnTo>
                    <a:pt x="31889" y="75971"/>
                  </a:lnTo>
                  <a:lnTo>
                    <a:pt x="31216" y="70904"/>
                  </a:lnTo>
                  <a:lnTo>
                    <a:pt x="0" y="72859"/>
                  </a:lnTo>
                  <a:lnTo>
                    <a:pt x="26403" y="107188"/>
                  </a:lnTo>
                  <a:lnTo>
                    <a:pt x="49326" y="109804"/>
                  </a:lnTo>
                  <a:lnTo>
                    <a:pt x="56705" y="109524"/>
                  </a:lnTo>
                  <a:lnTo>
                    <a:pt x="94449" y="86525"/>
                  </a:lnTo>
                  <a:lnTo>
                    <a:pt x="96329" y="80251"/>
                  </a:lnTo>
                  <a:lnTo>
                    <a:pt x="96329" y="67640"/>
                  </a:lnTo>
                  <a:close/>
                </a:path>
                <a:path w="1401445" h="109854">
                  <a:moveTo>
                    <a:pt x="219036" y="54102"/>
                  </a:moveTo>
                  <a:lnTo>
                    <a:pt x="218135" y="41986"/>
                  </a:lnTo>
                  <a:lnTo>
                    <a:pt x="215442" y="31305"/>
                  </a:lnTo>
                  <a:lnTo>
                    <a:pt x="212305" y="24841"/>
                  </a:lnTo>
                  <a:lnTo>
                    <a:pt x="210959" y="22059"/>
                  </a:lnTo>
                  <a:lnTo>
                    <a:pt x="204685" y="14224"/>
                  </a:lnTo>
                  <a:lnTo>
                    <a:pt x="196761" y="8001"/>
                  </a:lnTo>
                  <a:lnTo>
                    <a:pt x="187312" y="3556"/>
                  </a:lnTo>
                  <a:lnTo>
                    <a:pt x="186220" y="3302"/>
                  </a:lnTo>
                  <a:lnTo>
                    <a:pt x="186220" y="43675"/>
                  </a:lnTo>
                  <a:lnTo>
                    <a:pt x="186156" y="65836"/>
                  </a:lnTo>
                  <a:lnTo>
                    <a:pt x="184289" y="73774"/>
                  </a:lnTo>
                  <a:lnTo>
                    <a:pt x="176555" y="82956"/>
                  </a:lnTo>
                  <a:lnTo>
                    <a:pt x="171107" y="85242"/>
                  </a:lnTo>
                  <a:lnTo>
                    <a:pt x="157200" y="85242"/>
                  </a:lnTo>
                  <a:lnTo>
                    <a:pt x="151777" y="82905"/>
                  </a:lnTo>
                  <a:lnTo>
                    <a:pt x="143802" y="73533"/>
                  </a:lnTo>
                  <a:lnTo>
                    <a:pt x="141820" y="65836"/>
                  </a:lnTo>
                  <a:lnTo>
                    <a:pt x="141820" y="44297"/>
                  </a:lnTo>
                  <a:lnTo>
                    <a:pt x="143814" y="36550"/>
                  </a:lnTo>
                  <a:lnTo>
                    <a:pt x="151841" y="27190"/>
                  </a:lnTo>
                  <a:lnTo>
                    <a:pt x="157149" y="24841"/>
                  </a:lnTo>
                  <a:lnTo>
                    <a:pt x="170662" y="24841"/>
                  </a:lnTo>
                  <a:lnTo>
                    <a:pt x="176136" y="27152"/>
                  </a:lnTo>
                  <a:lnTo>
                    <a:pt x="184200" y="36372"/>
                  </a:lnTo>
                  <a:lnTo>
                    <a:pt x="186220" y="43675"/>
                  </a:lnTo>
                  <a:lnTo>
                    <a:pt x="186220" y="3302"/>
                  </a:lnTo>
                  <a:lnTo>
                    <a:pt x="176326" y="889"/>
                  </a:lnTo>
                  <a:lnTo>
                    <a:pt x="163842" y="0"/>
                  </a:lnTo>
                  <a:lnTo>
                    <a:pt x="151625" y="901"/>
                  </a:lnTo>
                  <a:lnTo>
                    <a:pt x="117157" y="22440"/>
                  </a:lnTo>
                  <a:lnTo>
                    <a:pt x="109029" y="55118"/>
                  </a:lnTo>
                  <a:lnTo>
                    <a:pt x="109474" y="63881"/>
                  </a:lnTo>
                  <a:lnTo>
                    <a:pt x="129806" y="100799"/>
                  </a:lnTo>
                  <a:lnTo>
                    <a:pt x="165150" y="109804"/>
                  </a:lnTo>
                  <a:lnTo>
                    <a:pt x="173621" y="109385"/>
                  </a:lnTo>
                  <a:lnTo>
                    <a:pt x="209283" y="90246"/>
                  </a:lnTo>
                  <a:lnTo>
                    <a:pt x="212382" y="85242"/>
                  </a:lnTo>
                  <a:lnTo>
                    <a:pt x="212763" y="84632"/>
                  </a:lnTo>
                  <a:lnTo>
                    <a:pt x="215506" y="78244"/>
                  </a:lnTo>
                  <a:lnTo>
                    <a:pt x="217462" y="71031"/>
                  </a:lnTo>
                  <a:lnTo>
                    <a:pt x="218643" y="62979"/>
                  </a:lnTo>
                  <a:lnTo>
                    <a:pt x="219036" y="54102"/>
                  </a:lnTo>
                  <a:close/>
                </a:path>
                <a:path w="1401445" h="109854">
                  <a:moveTo>
                    <a:pt x="336435" y="73215"/>
                  </a:moveTo>
                  <a:lnTo>
                    <a:pt x="307682" y="64528"/>
                  </a:lnTo>
                  <a:lnTo>
                    <a:pt x="306235" y="71247"/>
                  </a:lnTo>
                  <a:lnTo>
                    <a:pt x="303898" y="76365"/>
                  </a:lnTo>
                  <a:lnTo>
                    <a:pt x="297472" y="83413"/>
                  </a:lnTo>
                  <a:lnTo>
                    <a:pt x="292735" y="85166"/>
                  </a:lnTo>
                  <a:lnTo>
                    <a:pt x="279984" y="85166"/>
                  </a:lnTo>
                  <a:lnTo>
                    <a:pt x="274967" y="82994"/>
                  </a:lnTo>
                  <a:lnTo>
                    <a:pt x="267817" y="74269"/>
                  </a:lnTo>
                  <a:lnTo>
                    <a:pt x="266039" y="66192"/>
                  </a:lnTo>
                  <a:lnTo>
                    <a:pt x="266039" y="44932"/>
                  </a:lnTo>
                  <a:lnTo>
                    <a:pt x="267525" y="37960"/>
                  </a:lnTo>
                  <a:lnTo>
                    <a:pt x="274485" y="27546"/>
                  </a:lnTo>
                  <a:lnTo>
                    <a:pt x="280187" y="24549"/>
                  </a:lnTo>
                  <a:lnTo>
                    <a:pt x="290893" y="24549"/>
                  </a:lnTo>
                  <a:lnTo>
                    <a:pt x="306438" y="39471"/>
                  </a:lnTo>
                  <a:lnTo>
                    <a:pt x="335419" y="33020"/>
                  </a:lnTo>
                  <a:lnTo>
                    <a:pt x="304749" y="2019"/>
                  </a:lnTo>
                  <a:lnTo>
                    <a:pt x="286829" y="0"/>
                  </a:lnTo>
                  <a:lnTo>
                    <a:pt x="274726" y="876"/>
                  </a:lnTo>
                  <a:lnTo>
                    <a:pt x="241033" y="21983"/>
                  </a:lnTo>
                  <a:lnTo>
                    <a:pt x="233159" y="54648"/>
                  </a:lnTo>
                  <a:lnTo>
                    <a:pt x="233654" y="64084"/>
                  </a:lnTo>
                  <a:lnTo>
                    <a:pt x="254762" y="101777"/>
                  </a:lnTo>
                  <a:lnTo>
                    <a:pt x="288340" y="109791"/>
                  </a:lnTo>
                  <a:lnTo>
                    <a:pt x="297853" y="109791"/>
                  </a:lnTo>
                  <a:lnTo>
                    <a:pt x="331457" y="88023"/>
                  </a:lnTo>
                  <a:lnTo>
                    <a:pt x="336435" y="73215"/>
                  </a:lnTo>
                  <a:close/>
                </a:path>
                <a:path w="1401445" h="109854">
                  <a:moveTo>
                    <a:pt x="386867" y="1790"/>
                  </a:moveTo>
                  <a:lnTo>
                    <a:pt x="353987" y="1790"/>
                  </a:lnTo>
                  <a:lnTo>
                    <a:pt x="353987" y="107975"/>
                  </a:lnTo>
                  <a:lnTo>
                    <a:pt x="386867" y="107975"/>
                  </a:lnTo>
                  <a:lnTo>
                    <a:pt x="386867" y="1790"/>
                  </a:lnTo>
                  <a:close/>
                </a:path>
                <a:path w="1401445" h="109854">
                  <a:moveTo>
                    <a:pt x="515645" y="107975"/>
                  </a:moveTo>
                  <a:lnTo>
                    <a:pt x="509054" y="90449"/>
                  </a:lnTo>
                  <a:lnTo>
                    <a:pt x="500430" y="67487"/>
                  </a:lnTo>
                  <a:lnTo>
                    <a:pt x="486092" y="29324"/>
                  </a:lnTo>
                  <a:lnTo>
                    <a:pt x="475742" y="1790"/>
                  </a:lnTo>
                  <a:lnTo>
                    <a:pt x="469163" y="1790"/>
                  </a:lnTo>
                  <a:lnTo>
                    <a:pt x="469163" y="67487"/>
                  </a:lnTo>
                  <a:lnTo>
                    <a:pt x="445846" y="67487"/>
                  </a:lnTo>
                  <a:lnTo>
                    <a:pt x="457441" y="29324"/>
                  </a:lnTo>
                  <a:lnTo>
                    <a:pt x="469163" y="67487"/>
                  </a:lnTo>
                  <a:lnTo>
                    <a:pt x="469163" y="1790"/>
                  </a:lnTo>
                  <a:lnTo>
                    <a:pt x="439953" y="1790"/>
                  </a:lnTo>
                  <a:lnTo>
                    <a:pt x="400050" y="107975"/>
                  </a:lnTo>
                  <a:lnTo>
                    <a:pt x="433539" y="107975"/>
                  </a:lnTo>
                  <a:lnTo>
                    <a:pt x="438721" y="90449"/>
                  </a:lnTo>
                  <a:lnTo>
                    <a:pt x="475970" y="90449"/>
                  </a:lnTo>
                  <a:lnTo>
                    <a:pt x="481291" y="107975"/>
                  </a:lnTo>
                  <a:lnTo>
                    <a:pt x="515645" y="107975"/>
                  </a:lnTo>
                  <a:close/>
                </a:path>
                <a:path w="1401445" h="109854">
                  <a:moveTo>
                    <a:pt x="610374" y="81838"/>
                  </a:moveTo>
                  <a:lnTo>
                    <a:pt x="559155" y="81838"/>
                  </a:lnTo>
                  <a:lnTo>
                    <a:pt x="559155" y="1803"/>
                  </a:lnTo>
                  <a:lnTo>
                    <a:pt x="526351" y="1803"/>
                  </a:lnTo>
                  <a:lnTo>
                    <a:pt x="526351" y="107988"/>
                  </a:lnTo>
                  <a:lnTo>
                    <a:pt x="610374" y="107988"/>
                  </a:lnTo>
                  <a:lnTo>
                    <a:pt x="610374" y="81838"/>
                  </a:lnTo>
                  <a:close/>
                </a:path>
                <a:path w="1401445" h="109854">
                  <a:moveTo>
                    <a:pt x="765302" y="34391"/>
                  </a:moveTo>
                  <a:lnTo>
                    <a:pt x="738098" y="2336"/>
                  </a:lnTo>
                  <a:lnTo>
                    <a:pt x="733361" y="2044"/>
                  </a:lnTo>
                  <a:lnTo>
                    <a:pt x="733361" y="32004"/>
                  </a:lnTo>
                  <a:lnTo>
                    <a:pt x="733361" y="38760"/>
                  </a:lnTo>
                  <a:lnTo>
                    <a:pt x="732078" y="41579"/>
                  </a:lnTo>
                  <a:lnTo>
                    <a:pt x="726960" y="45974"/>
                  </a:lnTo>
                  <a:lnTo>
                    <a:pt x="722515" y="47066"/>
                  </a:lnTo>
                  <a:lnTo>
                    <a:pt x="708152" y="47066"/>
                  </a:lnTo>
                  <a:lnTo>
                    <a:pt x="708152" y="23380"/>
                  </a:lnTo>
                  <a:lnTo>
                    <a:pt x="723633" y="23380"/>
                  </a:lnTo>
                  <a:lnTo>
                    <a:pt x="727811" y="24549"/>
                  </a:lnTo>
                  <a:lnTo>
                    <a:pt x="732243" y="29171"/>
                  </a:lnTo>
                  <a:lnTo>
                    <a:pt x="733361" y="32004"/>
                  </a:lnTo>
                  <a:lnTo>
                    <a:pt x="733361" y="2044"/>
                  </a:lnTo>
                  <a:lnTo>
                    <a:pt x="729742" y="1803"/>
                  </a:lnTo>
                  <a:lnTo>
                    <a:pt x="675208" y="1803"/>
                  </a:lnTo>
                  <a:lnTo>
                    <a:pt x="675208" y="107975"/>
                  </a:lnTo>
                  <a:lnTo>
                    <a:pt x="708152" y="107975"/>
                  </a:lnTo>
                  <a:lnTo>
                    <a:pt x="708152" y="68580"/>
                  </a:lnTo>
                  <a:lnTo>
                    <a:pt x="726109" y="68580"/>
                  </a:lnTo>
                  <a:lnTo>
                    <a:pt x="762889" y="48717"/>
                  </a:lnTo>
                  <a:lnTo>
                    <a:pt x="764692" y="41998"/>
                  </a:lnTo>
                  <a:lnTo>
                    <a:pt x="765302" y="34391"/>
                  </a:lnTo>
                  <a:close/>
                </a:path>
                <a:path w="1401445" h="109854">
                  <a:moveTo>
                    <a:pt x="887641" y="107975"/>
                  </a:moveTo>
                  <a:lnTo>
                    <a:pt x="871740" y="77216"/>
                  </a:lnTo>
                  <a:lnTo>
                    <a:pt x="870978" y="75666"/>
                  </a:lnTo>
                  <a:lnTo>
                    <a:pt x="869442" y="73456"/>
                  </a:lnTo>
                  <a:lnTo>
                    <a:pt x="864857" y="67767"/>
                  </a:lnTo>
                  <a:lnTo>
                    <a:pt x="863104" y="65900"/>
                  </a:lnTo>
                  <a:lnTo>
                    <a:pt x="861707" y="64884"/>
                  </a:lnTo>
                  <a:lnTo>
                    <a:pt x="860120" y="63728"/>
                  </a:lnTo>
                  <a:lnTo>
                    <a:pt x="857262" y="62420"/>
                  </a:lnTo>
                  <a:lnTo>
                    <a:pt x="853363" y="61112"/>
                  </a:lnTo>
                  <a:lnTo>
                    <a:pt x="858240" y="60007"/>
                  </a:lnTo>
                  <a:lnTo>
                    <a:pt x="862076" y="58597"/>
                  </a:lnTo>
                  <a:lnTo>
                    <a:pt x="869276" y="54254"/>
                  </a:lnTo>
                  <a:lnTo>
                    <a:pt x="872744" y="50787"/>
                  </a:lnTo>
                  <a:lnTo>
                    <a:pt x="876249" y="44818"/>
                  </a:lnTo>
                  <a:lnTo>
                    <a:pt x="877760" y="42252"/>
                  </a:lnTo>
                  <a:lnTo>
                    <a:pt x="879005" y="37172"/>
                  </a:lnTo>
                  <a:lnTo>
                    <a:pt x="878903" y="24155"/>
                  </a:lnTo>
                  <a:lnTo>
                    <a:pt x="878636" y="23241"/>
                  </a:lnTo>
                  <a:lnTo>
                    <a:pt x="877379" y="18783"/>
                  </a:lnTo>
                  <a:lnTo>
                    <a:pt x="870800" y="9359"/>
                  </a:lnTo>
                  <a:lnTo>
                    <a:pt x="866482" y="6146"/>
                  </a:lnTo>
                  <a:lnTo>
                    <a:pt x="855776" y="2667"/>
                  </a:lnTo>
                  <a:lnTo>
                    <a:pt x="848017" y="1790"/>
                  </a:lnTo>
                  <a:lnTo>
                    <a:pt x="846061" y="1790"/>
                  </a:lnTo>
                  <a:lnTo>
                    <a:pt x="846061" y="30454"/>
                  </a:lnTo>
                  <a:lnTo>
                    <a:pt x="846061" y="36195"/>
                  </a:lnTo>
                  <a:lnTo>
                    <a:pt x="845375" y="38252"/>
                  </a:lnTo>
                  <a:lnTo>
                    <a:pt x="842619" y="41821"/>
                  </a:lnTo>
                  <a:lnTo>
                    <a:pt x="840854" y="42938"/>
                  </a:lnTo>
                  <a:lnTo>
                    <a:pt x="838682" y="43370"/>
                  </a:lnTo>
                  <a:lnTo>
                    <a:pt x="834377" y="44335"/>
                  </a:lnTo>
                  <a:lnTo>
                    <a:pt x="831481" y="44818"/>
                  </a:lnTo>
                  <a:lnTo>
                    <a:pt x="816152" y="44818"/>
                  </a:lnTo>
                  <a:lnTo>
                    <a:pt x="816152" y="23241"/>
                  </a:lnTo>
                  <a:lnTo>
                    <a:pt x="836549" y="23241"/>
                  </a:lnTo>
                  <a:lnTo>
                    <a:pt x="840625" y="24155"/>
                  </a:lnTo>
                  <a:lnTo>
                    <a:pt x="844969" y="27825"/>
                  </a:lnTo>
                  <a:lnTo>
                    <a:pt x="846061" y="30454"/>
                  </a:lnTo>
                  <a:lnTo>
                    <a:pt x="846061" y="1790"/>
                  </a:lnTo>
                  <a:lnTo>
                    <a:pt x="783196" y="1790"/>
                  </a:lnTo>
                  <a:lnTo>
                    <a:pt x="783196" y="107975"/>
                  </a:lnTo>
                  <a:lnTo>
                    <a:pt x="816152" y="107975"/>
                  </a:lnTo>
                  <a:lnTo>
                    <a:pt x="816152" y="64884"/>
                  </a:lnTo>
                  <a:lnTo>
                    <a:pt x="822045" y="64884"/>
                  </a:lnTo>
                  <a:lnTo>
                    <a:pt x="833094" y="75666"/>
                  </a:lnTo>
                  <a:lnTo>
                    <a:pt x="850557" y="107975"/>
                  </a:lnTo>
                  <a:lnTo>
                    <a:pt x="887641" y="107975"/>
                  </a:lnTo>
                  <a:close/>
                </a:path>
                <a:path w="1401445" h="109854">
                  <a:moveTo>
                    <a:pt x="932624" y="1790"/>
                  </a:moveTo>
                  <a:lnTo>
                    <a:pt x="899744" y="1790"/>
                  </a:lnTo>
                  <a:lnTo>
                    <a:pt x="899744" y="107975"/>
                  </a:lnTo>
                  <a:lnTo>
                    <a:pt x="932624" y="107975"/>
                  </a:lnTo>
                  <a:lnTo>
                    <a:pt x="932624" y="1790"/>
                  </a:lnTo>
                  <a:close/>
                </a:path>
                <a:path w="1401445" h="109854">
                  <a:moveTo>
                    <a:pt x="1061110" y="1803"/>
                  </a:moveTo>
                  <a:lnTo>
                    <a:pt x="1027811" y="1803"/>
                  </a:lnTo>
                  <a:lnTo>
                    <a:pt x="1004214" y="78219"/>
                  </a:lnTo>
                  <a:lnTo>
                    <a:pt x="980325" y="1803"/>
                  </a:lnTo>
                  <a:lnTo>
                    <a:pt x="946023" y="1803"/>
                  </a:lnTo>
                  <a:lnTo>
                    <a:pt x="986129" y="107988"/>
                  </a:lnTo>
                  <a:lnTo>
                    <a:pt x="1021689" y="107988"/>
                  </a:lnTo>
                  <a:lnTo>
                    <a:pt x="1061110" y="1803"/>
                  </a:lnTo>
                  <a:close/>
                </a:path>
                <a:path w="1401445" h="109854">
                  <a:moveTo>
                    <a:pt x="1168603" y="107975"/>
                  </a:moveTo>
                  <a:lnTo>
                    <a:pt x="1162011" y="90449"/>
                  </a:lnTo>
                  <a:lnTo>
                    <a:pt x="1153388" y="67487"/>
                  </a:lnTo>
                  <a:lnTo>
                    <a:pt x="1139050" y="29324"/>
                  </a:lnTo>
                  <a:lnTo>
                    <a:pt x="1128699" y="1790"/>
                  </a:lnTo>
                  <a:lnTo>
                    <a:pt x="1122121" y="1790"/>
                  </a:lnTo>
                  <a:lnTo>
                    <a:pt x="1122121" y="67487"/>
                  </a:lnTo>
                  <a:lnTo>
                    <a:pt x="1098804" y="67487"/>
                  </a:lnTo>
                  <a:lnTo>
                    <a:pt x="1110399" y="29324"/>
                  </a:lnTo>
                  <a:lnTo>
                    <a:pt x="1122121" y="67487"/>
                  </a:lnTo>
                  <a:lnTo>
                    <a:pt x="1122121" y="1790"/>
                  </a:lnTo>
                  <a:lnTo>
                    <a:pt x="1092911" y="1790"/>
                  </a:lnTo>
                  <a:lnTo>
                    <a:pt x="1053007" y="107975"/>
                  </a:lnTo>
                  <a:lnTo>
                    <a:pt x="1086497" y="107975"/>
                  </a:lnTo>
                  <a:lnTo>
                    <a:pt x="1091679" y="90449"/>
                  </a:lnTo>
                  <a:lnTo>
                    <a:pt x="1128928" y="90449"/>
                  </a:lnTo>
                  <a:lnTo>
                    <a:pt x="1134237" y="107975"/>
                  </a:lnTo>
                  <a:lnTo>
                    <a:pt x="1168603" y="107975"/>
                  </a:lnTo>
                  <a:close/>
                </a:path>
                <a:path w="1401445" h="109854">
                  <a:moveTo>
                    <a:pt x="1277454" y="47282"/>
                  </a:moveTo>
                  <a:lnTo>
                    <a:pt x="1276578" y="40424"/>
                  </a:lnTo>
                  <a:lnTo>
                    <a:pt x="1273111" y="27482"/>
                  </a:lnTo>
                  <a:lnTo>
                    <a:pt x="1272298" y="25844"/>
                  </a:lnTo>
                  <a:lnTo>
                    <a:pt x="1270317" y="21818"/>
                  </a:lnTo>
                  <a:lnTo>
                    <a:pt x="1262583" y="12065"/>
                  </a:lnTo>
                  <a:lnTo>
                    <a:pt x="1257681" y="8318"/>
                  </a:lnTo>
                  <a:lnTo>
                    <a:pt x="1245857" y="3098"/>
                  </a:lnTo>
                  <a:lnTo>
                    <a:pt x="1244498" y="2870"/>
                  </a:lnTo>
                  <a:lnTo>
                    <a:pt x="1244498" y="43929"/>
                  </a:lnTo>
                  <a:lnTo>
                    <a:pt x="1244498" y="63677"/>
                  </a:lnTo>
                  <a:lnTo>
                    <a:pt x="1227455" y="83858"/>
                  </a:lnTo>
                  <a:lnTo>
                    <a:pt x="1212557" y="83858"/>
                  </a:lnTo>
                  <a:lnTo>
                    <a:pt x="1212557" y="25844"/>
                  </a:lnTo>
                  <a:lnTo>
                    <a:pt x="1229245" y="25844"/>
                  </a:lnTo>
                  <a:lnTo>
                    <a:pt x="1235316" y="27927"/>
                  </a:lnTo>
                  <a:lnTo>
                    <a:pt x="1242669" y="36220"/>
                  </a:lnTo>
                  <a:lnTo>
                    <a:pt x="1244498" y="43929"/>
                  </a:lnTo>
                  <a:lnTo>
                    <a:pt x="1244498" y="2870"/>
                  </a:lnTo>
                  <a:lnTo>
                    <a:pt x="1238097" y="1790"/>
                  </a:lnTo>
                  <a:lnTo>
                    <a:pt x="1179753" y="1790"/>
                  </a:lnTo>
                  <a:lnTo>
                    <a:pt x="1179753" y="107975"/>
                  </a:lnTo>
                  <a:lnTo>
                    <a:pt x="1234338" y="107975"/>
                  </a:lnTo>
                  <a:lnTo>
                    <a:pt x="1271003" y="87185"/>
                  </a:lnTo>
                  <a:lnTo>
                    <a:pt x="1277454" y="54521"/>
                  </a:lnTo>
                  <a:lnTo>
                    <a:pt x="1277454" y="47282"/>
                  </a:lnTo>
                  <a:close/>
                </a:path>
                <a:path w="1401445" h="109854">
                  <a:moveTo>
                    <a:pt x="1400873" y="54102"/>
                  </a:moveTo>
                  <a:lnTo>
                    <a:pt x="1399984" y="41986"/>
                  </a:lnTo>
                  <a:lnTo>
                    <a:pt x="1397292" y="31305"/>
                  </a:lnTo>
                  <a:lnTo>
                    <a:pt x="1394155" y="24841"/>
                  </a:lnTo>
                  <a:lnTo>
                    <a:pt x="1392809" y="22059"/>
                  </a:lnTo>
                  <a:lnTo>
                    <a:pt x="1386522" y="14224"/>
                  </a:lnTo>
                  <a:lnTo>
                    <a:pt x="1378597" y="8001"/>
                  </a:lnTo>
                  <a:lnTo>
                    <a:pt x="1369148" y="3556"/>
                  </a:lnTo>
                  <a:lnTo>
                    <a:pt x="1368056" y="3302"/>
                  </a:lnTo>
                  <a:lnTo>
                    <a:pt x="1368056" y="43675"/>
                  </a:lnTo>
                  <a:lnTo>
                    <a:pt x="1367993" y="65836"/>
                  </a:lnTo>
                  <a:lnTo>
                    <a:pt x="1366126" y="73774"/>
                  </a:lnTo>
                  <a:lnTo>
                    <a:pt x="1358392" y="82956"/>
                  </a:lnTo>
                  <a:lnTo>
                    <a:pt x="1352943" y="85242"/>
                  </a:lnTo>
                  <a:lnTo>
                    <a:pt x="1339037" y="85242"/>
                  </a:lnTo>
                  <a:lnTo>
                    <a:pt x="1333614" y="82905"/>
                  </a:lnTo>
                  <a:lnTo>
                    <a:pt x="1325638" y="73533"/>
                  </a:lnTo>
                  <a:lnTo>
                    <a:pt x="1323657" y="65836"/>
                  </a:lnTo>
                  <a:lnTo>
                    <a:pt x="1323657" y="44297"/>
                  </a:lnTo>
                  <a:lnTo>
                    <a:pt x="1325651" y="36550"/>
                  </a:lnTo>
                  <a:lnTo>
                    <a:pt x="1333677" y="27190"/>
                  </a:lnTo>
                  <a:lnTo>
                    <a:pt x="1338986" y="24841"/>
                  </a:lnTo>
                  <a:lnTo>
                    <a:pt x="1352499" y="24841"/>
                  </a:lnTo>
                  <a:lnTo>
                    <a:pt x="1357972" y="27152"/>
                  </a:lnTo>
                  <a:lnTo>
                    <a:pt x="1366037" y="36372"/>
                  </a:lnTo>
                  <a:lnTo>
                    <a:pt x="1368056" y="43675"/>
                  </a:lnTo>
                  <a:lnTo>
                    <a:pt x="1368056" y="3302"/>
                  </a:lnTo>
                  <a:lnTo>
                    <a:pt x="1358176" y="889"/>
                  </a:lnTo>
                  <a:lnTo>
                    <a:pt x="1345679" y="0"/>
                  </a:lnTo>
                  <a:lnTo>
                    <a:pt x="1333474" y="901"/>
                  </a:lnTo>
                  <a:lnTo>
                    <a:pt x="1299006" y="22440"/>
                  </a:lnTo>
                  <a:lnTo>
                    <a:pt x="1290866" y="55118"/>
                  </a:lnTo>
                  <a:lnTo>
                    <a:pt x="1291310" y="63881"/>
                  </a:lnTo>
                  <a:lnTo>
                    <a:pt x="1311643" y="100799"/>
                  </a:lnTo>
                  <a:lnTo>
                    <a:pt x="1346987" y="109804"/>
                  </a:lnTo>
                  <a:lnTo>
                    <a:pt x="1355458" y="109385"/>
                  </a:lnTo>
                  <a:lnTo>
                    <a:pt x="1391132" y="90246"/>
                  </a:lnTo>
                  <a:lnTo>
                    <a:pt x="1400479" y="62979"/>
                  </a:lnTo>
                  <a:lnTo>
                    <a:pt x="1400873" y="54102"/>
                  </a:lnTo>
                  <a:close/>
                </a:path>
              </a:pathLst>
            </a:custGeom>
            <a:solidFill>
              <a:srgbClr val="1D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2">
              <a:extLst>
                <a:ext uri="{FF2B5EF4-FFF2-40B4-BE49-F238E27FC236}">
                  <a16:creationId xmlns:a16="http://schemas.microsoft.com/office/drawing/2014/main" id="{3F9DD1CA-D440-C1BD-B865-0626958F5165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77552" y="794373"/>
              <a:ext cx="1405418" cy="243803"/>
            </a:xfrm>
            <a:prstGeom prst="rect">
              <a:avLst/>
            </a:prstGeom>
          </p:spPr>
        </p:pic>
        <p:sp>
          <p:nvSpPr>
            <p:cNvPr id="28" name="object 23">
              <a:extLst>
                <a:ext uri="{FF2B5EF4-FFF2-40B4-BE49-F238E27FC236}">
                  <a16:creationId xmlns:a16="http://schemas.microsoft.com/office/drawing/2014/main" id="{AAA0496D-AB68-D6B5-E348-1AC2875C5D9E}"/>
                </a:ext>
              </a:extLst>
            </p:cNvPr>
            <p:cNvSpPr/>
            <p:nvPr/>
          </p:nvSpPr>
          <p:spPr>
            <a:xfrm>
              <a:off x="10273487" y="350799"/>
              <a:ext cx="1430020" cy="412750"/>
            </a:xfrm>
            <a:custGeom>
              <a:avLst/>
              <a:gdLst/>
              <a:ahLst/>
              <a:cxnLst/>
              <a:rect l="l" t="t" r="r" b="b"/>
              <a:pathLst>
                <a:path w="1430020" h="412750">
                  <a:moveTo>
                    <a:pt x="257492" y="0"/>
                  </a:moveTo>
                  <a:lnTo>
                    <a:pt x="0" y="0"/>
                  </a:lnTo>
                  <a:lnTo>
                    <a:pt x="0" y="22745"/>
                  </a:lnTo>
                  <a:lnTo>
                    <a:pt x="257492" y="22745"/>
                  </a:lnTo>
                  <a:lnTo>
                    <a:pt x="257492" y="0"/>
                  </a:lnTo>
                  <a:close/>
                </a:path>
                <a:path w="1430020" h="412750">
                  <a:moveTo>
                    <a:pt x="1411605" y="389763"/>
                  </a:moveTo>
                  <a:lnTo>
                    <a:pt x="15735" y="389763"/>
                  </a:lnTo>
                  <a:lnTo>
                    <a:pt x="15735" y="412508"/>
                  </a:lnTo>
                  <a:lnTo>
                    <a:pt x="1411605" y="412508"/>
                  </a:lnTo>
                  <a:lnTo>
                    <a:pt x="1411605" y="389763"/>
                  </a:lnTo>
                  <a:close/>
                </a:path>
                <a:path w="1430020" h="412750">
                  <a:moveTo>
                    <a:pt x="1429562" y="0"/>
                  </a:moveTo>
                  <a:lnTo>
                    <a:pt x="1172070" y="0"/>
                  </a:lnTo>
                  <a:lnTo>
                    <a:pt x="1172070" y="22745"/>
                  </a:lnTo>
                  <a:lnTo>
                    <a:pt x="1429562" y="22745"/>
                  </a:lnTo>
                  <a:lnTo>
                    <a:pt x="1429562" y="0"/>
                  </a:lnTo>
                  <a:close/>
                </a:path>
              </a:pathLst>
            </a:custGeom>
            <a:solidFill>
              <a:srgbClr val="F37D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24">
              <a:extLst>
                <a:ext uri="{FF2B5EF4-FFF2-40B4-BE49-F238E27FC236}">
                  <a16:creationId xmlns:a16="http://schemas.microsoft.com/office/drawing/2014/main" id="{DC7E7649-01F3-DCA8-38F3-39CFF5A96730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080346" y="4143435"/>
              <a:ext cx="1857653" cy="2524551"/>
            </a:xfrm>
            <a:prstGeom prst="rect">
              <a:avLst/>
            </a:prstGeom>
          </p:spPr>
        </p:pic>
        <p:pic>
          <p:nvPicPr>
            <p:cNvPr id="33" name="object 25">
              <a:extLst>
                <a:ext uri="{FF2B5EF4-FFF2-40B4-BE49-F238E27FC236}">
                  <a16:creationId xmlns:a16="http://schemas.microsoft.com/office/drawing/2014/main" id="{DB12EF1B-D4B3-5C5B-79E5-4CCFFF55E6F0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145429" y="2077554"/>
              <a:ext cx="1350727" cy="1282499"/>
            </a:xfrm>
            <a:prstGeom prst="rect">
              <a:avLst/>
            </a:prstGeom>
          </p:spPr>
        </p:pic>
        <p:pic>
          <p:nvPicPr>
            <p:cNvPr id="34" name="object 26">
              <a:extLst>
                <a:ext uri="{FF2B5EF4-FFF2-40B4-BE49-F238E27FC236}">
                  <a16:creationId xmlns:a16="http://schemas.microsoft.com/office/drawing/2014/main" id="{14504CEC-13FA-BEA0-CA21-A7F00685E988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1938000" cy="6731000"/>
            </a:xfrm>
            <a:prstGeom prst="rect">
              <a:avLst/>
            </a:prstGeom>
          </p:spPr>
        </p:pic>
      </p:grpSp>
      <p:sp>
        <p:nvSpPr>
          <p:cNvPr id="36" name="object 27">
            <a:extLst>
              <a:ext uri="{FF2B5EF4-FFF2-40B4-BE49-F238E27FC236}">
                <a16:creationId xmlns:a16="http://schemas.microsoft.com/office/drawing/2014/main" id="{B7E1150A-BB7B-675A-9A7A-78B2286894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017" y="437442"/>
            <a:ext cx="144399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10" dirty="0">
                <a:solidFill>
                  <a:srgbClr val="F17D6B"/>
                </a:solidFill>
              </a:rPr>
              <a:t>Solução</a:t>
            </a:r>
          </a:p>
        </p:txBody>
      </p:sp>
      <p:sp>
        <p:nvSpPr>
          <p:cNvPr id="38" name="object 28">
            <a:extLst>
              <a:ext uri="{FF2B5EF4-FFF2-40B4-BE49-F238E27FC236}">
                <a16:creationId xmlns:a16="http://schemas.microsoft.com/office/drawing/2014/main" id="{D55D3F1A-0EB7-6EC5-8F6E-7678E867DFD6}"/>
              </a:ext>
            </a:extLst>
          </p:cNvPr>
          <p:cNvSpPr txBox="1"/>
          <p:nvPr/>
        </p:nvSpPr>
        <p:spPr>
          <a:xfrm>
            <a:off x="560219" y="3650732"/>
            <a:ext cx="160591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spc="-10" dirty="0">
                <a:solidFill>
                  <a:srgbClr val="F17D6B"/>
                </a:solidFill>
                <a:latin typeface="Arial Narrow"/>
                <a:cs typeface="Arial Narrow"/>
              </a:rPr>
              <a:t>Proposta</a:t>
            </a:r>
            <a:endParaRPr sz="3500" dirty="0">
              <a:latin typeface="Arial Narrow"/>
              <a:cs typeface="Arial Narrow"/>
            </a:endParaRPr>
          </a:p>
        </p:txBody>
      </p:sp>
      <p:sp>
        <p:nvSpPr>
          <p:cNvPr id="40" name="object 30">
            <a:extLst>
              <a:ext uri="{FF2B5EF4-FFF2-40B4-BE49-F238E27FC236}">
                <a16:creationId xmlns:a16="http://schemas.microsoft.com/office/drawing/2014/main" id="{D06FD42E-C1BA-BAB2-B89F-598504B6108B}"/>
              </a:ext>
            </a:extLst>
          </p:cNvPr>
          <p:cNvSpPr/>
          <p:nvPr/>
        </p:nvSpPr>
        <p:spPr>
          <a:xfrm>
            <a:off x="2305050" y="596899"/>
            <a:ext cx="38100" cy="5664200"/>
          </a:xfrm>
          <a:custGeom>
            <a:avLst/>
            <a:gdLst/>
            <a:ahLst/>
            <a:cxnLst/>
            <a:rect l="l" t="t" r="r" b="b"/>
            <a:pathLst>
              <a:path w="38100" h="5664200">
                <a:moveTo>
                  <a:pt x="38100" y="3086100"/>
                </a:moveTo>
                <a:lnTo>
                  <a:pt x="0" y="3086100"/>
                </a:lnTo>
                <a:lnTo>
                  <a:pt x="0" y="5664200"/>
                </a:lnTo>
                <a:lnTo>
                  <a:pt x="38100" y="5664200"/>
                </a:lnTo>
                <a:lnTo>
                  <a:pt x="38100" y="3086100"/>
                </a:lnTo>
                <a:close/>
              </a:path>
              <a:path w="38100" h="5664200">
                <a:moveTo>
                  <a:pt x="38100" y="0"/>
                </a:moveTo>
                <a:lnTo>
                  <a:pt x="0" y="0"/>
                </a:lnTo>
                <a:lnTo>
                  <a:pt x="0" y="2654300"/>
                </a:lnTo>
                <a:lnTo>
                  <a:pt x="38100" y="2654300"/>
                </a:lnTo>
                <a:lnTo>
                  <a:pt x="38100" y="0"/>
                </a:lnTo>
                <a:close/>
              </a:path>
            </a:pathLst>
          </a:custGeom>
          <a:solidFill>
            <a:srgbClr val="6C9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1">
            <a:extLst>
              <a:ext uri="{FF2B5EF4-FFF2-40B4-BE49-F238E27FC236}">
                <a16:creationId xmlns:a16="http://schemas.microsoft.com/office/drawing/2014/main" id="{7751CA95-C9A6-8F18-13AF-8885BD393644}"/>
              </a:ext>
            </a:extLst>
          </p:cNvPr>
          <p:cNvSpPr txBox="1"/>
          <p:nvPr/>
        </p:nvSpPr>
        <p:spPr>
          <a:xfrm>
            <a:off x="2647950" y="462693"/>
            <a:ext cx="6282690" cy="148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3030"/>
              </a:lnSpc>
              <a:spcBef>
                <a:spcPts val="100"/>
              </a:spcBef>
            </a:pP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Instituto</a:t>
            </a:r>
            <a:r>
              <a:rPr sz="2800" b="1" spc="-1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Avon</a:t>
            </a:r>
            <a:r>
              <a:rPr sz="2800" b="1" spc="-3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e</a:t>
            </a:r>
            <a:r>
              <a:rPr sz="2800" b="1" spc="-1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Accor</a:t>
            </a:r>
            <a:r>
              <a:rPr sz="2800" b="1" spc="-3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Hotels</a:t>
            </a:r>
            <a:r>
              <a:rPr sz="2800" b="1" spc="-2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decidiram</a:t>
            </a:r>
            <a:endParaRPr sz="2800" dirty="0">
              <a:latin typeface="Arial Narrow"/>
              <a:cs typeface="Arial Narrow"/>
            </a:endParaRPr>
          </a:p>
          <a:p>
            <a:pPr marL="12700" marR="5080" algn="just">
              <a:lnSpc>
                <a:spcPts val="2700"/>
              </a:lnSpc>
              <a:spcBef>
                <a:spcPts val="309"/>
              </a:spcBef>
            </a:pP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se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unir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na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criação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do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Fundo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de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Investimento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Social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Privado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pelo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fim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das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violências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contra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mulheres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e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meninas.</a:t>
            </a:r>
            <a:endParaRPr sz="2800" dirty="0">
              <a:latin typeface="Arial Narrow"/>
              <a:cs typeface="Arial Narrow"/>
            </a:endParaRPr>
          </a:p>
        </p:txBody>
      </p:sp>
      <p:sp>
        <p:nvSpPr>
          <p:cNvPr id="46" name="object 29">
            <a:extLst>
              <a:ext uri="{FF2B5EF4-FFF2-40B4-BE49-F238E27FC236}">
                <a16:creationId xmlns:a16="http://schemas.microsoft.com/office/drawing/2014/main" id="{6D1EB04D-F79C-1545-3A52-0815EF0BE13E}"/>
              </a:ext>
            </a:extLst>
          </p:cNvPr>
          <p:cNvSpPr txBox="1"/>
          <p:nvPr/>
        </p:nvSpPr>
        <p:spPr>
          <a:xfrm>
            <a:off x="2648397" y="3675794"/>
            <a:ext cx="6548120" cy="78739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466090">
              <a:lnSpc>
                <a:spcPts val="2700"/>
              </a:lnSpc>
              <a:spcBef>
                <a:spcPts val="740"/>
              </a:spcBef>
            </a:pP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União</a:t>
            </a:r>
            <a:r>
              <a:rPr sz="2800" b="1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2800" b="1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colaboração</a:t>
            </a:r>
            <a:r>
              <a:rPr sz="2800" b="1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entre</a:t>
            </a:r>
            <a:r>
              <a:rPr sz="2800" b="1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todos</a:t>
            </a:r>
            <a:r>
              <a:rPr sz="2800" b="1" spc="-1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os</a:t>
            </a:r>
            <a:r>
              <a:rPr sz="2800" b="1" spc="-10" dirty="0">
                <a:solidFill>
                  <a:srgbClr val="1B3866"/>
                </a:solidFill>
                <a:latin typeface="Arial Narrow"/>
                <a:cs typeface="Arial Narrow"/>
              </a:rPr>
              <a:t> setores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da </a:t>
            </a:r>
            <a:r>
              <a:rPr sz="2800" b="1" spc="-10" dirty="0" err="1">
                <a:solidFill>
                  <a:srgbClr val="1B3866"/>
                </a:solidFill>
                <a:latin typeface="Arial Narrow"/>
                <a:cs typeface="Arial Narrow"/>
              </a:rPr>
              <a:t>sociedade</a:t>
            </a:r>
            <a:r>
              <a:rPr sz="2800" b="1" spc="-10" dirty="0">
                <a:solidFill>
                  <a:srgbClr val="1B3866"/>
                </a:solidFill>
                <a:latin typeface="Arial Narrow"/>
                <a:cs typeface="Arial Narrow"/>
              </a:rPr>
              <a:t>:</a:t>
            </a:r>
            <a:endParaRPr lang="pt-BR" sz="2300" dirty="0">
              <a:latin typeface="Arial Narrow"/>
              <a:cs typeface="Arial Narrow"/>
            </a:endParaRPr>
          </a:p>
        </p:txBody>
      </p:sp>
      <p:sp>
        <p:nvSpPr>
          <p:cNvPr id="47" name="object 29">
            <a:extLst>
              <a:ext uri="{FF2B5EF4-FFF2-40B4-BE49-F238E27FC236}">
                <a16:creationId xmlns:a16="http://schemas.microsoft.com/office/drawing/2014/main" id="{7D97D34F-6520-4BCE-EAF1-B7C0A7921BFB}"/>
              </a:ext>
            </a:extLst>
          </p:cNvPr>
          <p:cNvSpPr txBox="1"/>
          <p:nvPr/>
        </p:nvSpPr>
        <p:spPr>
          <a:xfrm>
            <a:off x="2647947" y="4429067"/>
            <a:ext cx="6548120" cy="1864613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575"/>
              </a:spcBef>
            </a:pP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governo,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empresas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sociedade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civil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apoiando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spc="-10" dirty="0">
                <a:solidFill>
                  <a:srgbClr val="1B3866"/>
                </a:solidFill>
                <a:latin typeface="Arial Narrow"/>
                <a:cs typeface="Arial Narrow"/>
              </a:rPr>
              <a:t>serviços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públicos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de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proteção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oferecendo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abrigamento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spc="-10" dirty="0">
                <a:solidFill>
                  <a:srgbClr val="1B3866"/>
                </a:solidFill>
                <a:latin typeface="Arial Narrow"/>
                <a:cs typeface="Arial Narrow"/>
              </a:rPr>
              <a:t>temporário,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suporte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psicológico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jurídico,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além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de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auxílio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material às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mulheres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em</a:t>
            </a:r>
            <a:r>
              <a:rPr lang="pt-BR" sz="23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situação</a:t>
            </a:r>
            <a:r>
              <a:rPr lang="pt-BR" sz="23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de</a:t>
            </a:r>
            <a:r>
              <a:rPr lang="pt-BR" sz="23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violência,</a:t>
            </a:r>
            <a:r>
              <a:rPr lang="pt-BR" sz="23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spc="-10" dirty="0">
                <a:solidFill>
                  <a:srgbClr val="1B3866"/>
                </a:solidFill>
                <a:latin typeface="Arial Narrow"/>
                <a:cs typeface="Arial Narrow"/>
              </a:rPr>
              <a:t>ajudando-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as</a:t>
            </a:r>
            <a:r>
              <a:rPr lang="pt-BR" sz="23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</a:t>
            </a:r>
            <a:r>
              <a:rPr lang="pt-BR" sz="23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spc="-10" dirty="0">
                <a:solidFill>
                  <a:srgbClr val="1B3866"/>
                </a:solidFill>
                <a:latin typeface="Arial Narrow"/>
                <a:cs typeface="Arial Narrow"/>
              </a:rPr>
              <a:t>recomeçar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lang="pt-BR" sz="23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reescrever</a:t>
            </a:r>
            <a:r>
              <a:rPr lang="pt-BR" sz="2300" spc="-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suas</a:t>
            </a:r>
            <a:r>
              <a:rPr lang="pt-BR" sz="2300" spc="-10" dirty="0">
                <a:solidFill>
                  <a:srgbClr val="1B3866"/>
                </a:solidFill>
                <a:latin typeface="Arial Narrow"/>
                <a:cs typeface="Arial Narrow"/>
              </a:rPr>
              <a:t> histórias.</a:t>
            </a:r>
            <a:endParaRPr lang="pt-BR" sz="23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92" y="0"/>
            <a:ext cx="11935015" cy="673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01B9F60D-3763-B8F6-0CB4-1DB70E4329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"/>
          <a:stretch/>
        </p:blipFill>
        <p:spPr>
          <a:xfrm>
            <a:off x="20" y="1258"/>
            <a:ext cx="11937980" cy="67297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m 72" descr="Uma imagem contendo Forma&#10;&#10;Descrição gerada automaticamente">
            <a:extLst>
              <a:ext uri="{FF2B5EF4-FFF2-40B4-BE49-F238E27FC236}">
                <a16:creationId xmlns:a16="http://schemas.microsoft.com/office/drawing/2014/main" id="{300AA363-C7A3-4FAE-9054-48ADE1E0A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7092950" y="850900"/>
            <a:ext cx="2515235" cy="1208023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165735">
              <a:lnSpc>
                <a:spcPts val="2800"/>
              </a:lnSpc>
              <a:spcBef>
                <a:spcPts val="560"/>
              </a:spcBef>
            </a:pPr>
            <a:r>
              <a:rPr lang="pt-BR" sz="2700" b="1" dirty="0">
                <a:solidFill>
                  <a:srgbClr val="FBFADF"/>
                </a:solidFill>
                <a:latin typeface="Arial Narrow"/>
                <a:cs typeface="Arial Narrow"/>
              </a:rPr>
              <a:t>Suporte </a:t>
            </a:r>
            <a:r>
              <a:rPr lang="pt-BR" sz="2700" b="1" spc="-10" dirty="0">
                <a:solidFill>
                  <a:srgbClr val="FBFADF"/>
                </a:solidFill>
                <a:latin typeface="Arial Narrow"/>
                <a:cs typeface="Arial Narrow"/>
              </a:rPr>
              <a:t>Jurídico, </a:t>
            </a:r>
            <a:r>
              <a:rPr lang="pt-BR" sz="2700" b="1" dirty="0">
                <a:solidFill>
                  <a:srgbClr val="FBFADF"/>
                </a:solidFill>
                <a:latin typeface="Arial Narrow"/>
                <a:cs typeface="Arial Narrow"/>
              </a:rPr>
              <a:t>psicológico </a:t>
            </a:r>
            <a:r>
              <a:rPr lang="pt-BR" sz="2700" b="1" spc="-50" dirty="0">
                <a:solidFill>
                  <a:srgbClr val="FBFADF"/>
                </a:solidFill>
                <a:latin typeface="Arial Narrow"/>
                <a:cs typeface="Arial Narrow"/>
              </a:rPr>
              <a:t>e </a:t>
            </a:r>
            <a:r>
              <a:rPr lang="pt-BR" sz="2700" b="1" spc="-10" dirty="0">
                <a:solidFill>
                  <a:srgbClr val="FBFADF"/>
                </a:solidFill>
                <a:latin typeface="Arial Narrow"/>
                <a:cs typeface="Arial Narrow"/>
              </a:rPr>
              <a:t>socioassistencial</a:t>
            </a:r>
            <a:endParaRPr lang="pt-BR" sz="2700" dirty="0">
              <a:latin typeface="Arial Narrow"/>
              <a:cs typeface="Arial Narrow"/>
            </a:endParaRPr>
          </a:p>
        </p:txBody>
      </p:sp>
      <p:sp>
        <p:nvSpPr>
          <p:cNvPr id="69" name="object 69"/>
          <p:cNvSpPr txBox="1">
            <a:spLocks noGrp="1"/>
          </p:cNvSpPr>
          <p:nvPr>
            <p:ph type="title"/>
          </p:nvPr>
        </p:nvSpPr>
        <p:spPr>
          <a:xfrm>
            <a:off x="3538816" y="469900"/>
            <a:ext cx="282003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dirty="0">
                <a:solidFill>
                  <a:srgbClr val="1B3866"/>
                </a:solidFill>
              </a:rPr>
              <a:t>Como </a:t>
            </a:r>
            <a:r>
              <a:rPr sz="3400" spc="-10" dirty="0">
                <a:solidFill>
                  <a:srgbClr val="1B3866"/>
                </a:solidFill>
              </a:rPr>
              <a:t>funciona?</a:t>
            </a:r>
            <a:endParaRPr sz="3400" dirty="0"/>
          </a:p>
        </p:txBody>
      </p:sp>
      <p:sp>
        <p:nvSpPr>
          <p:cNvPr id="74" name="object 32">
            <a:extLst>
              <a:ext uri="{FF2B5EF4-FFF2-40B4-BE49-F238E27FC236}">
                <a16:creationId xmlns:a16="http://schemas.microsoft.com/office/drawing/2014/main" id="{9E206762-3D15-285E-510D-2CA04312DF62}"/>
              </a:ext>
            </a:extLst>
          </p:cNvPr>
          <p:cNvSpPr txBox="1"/>
          <p:nvPr/>
        </p:nvSpPr>
        <p:spPr>
          <a:xfrm>
            <a:off x="7092949" y="1959655"/>
            <a:ext cx="2515235" cy="1177245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93980">
              <a:lnSpc>
                <a:spcPct val="100000"/>
              </a:lnSpc>
              <a:spcBef>
                <a:spcPts val="575"/>
              </a:spcBef>
            </a:pP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para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as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mulheres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acompanhantes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durante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 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período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hospedagem</a:t>
            </a:r>
            <a:endParaRPr sz="17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nos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 err="1">
                <a:solidFill>
                  <a:srgbClr val="FBFADD"/>
                </a:solidFill>
                <a:latin typeface="Arial Narrow"/>
                <a:cs typeface="Arial Narrow"/>
              </a:rPr>
              <a:t>hotéis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75" name="object 32">
            <a:extLst>
              <a:ext uri="{FF2B5EF4-FFF2-40B4-BE49-F238E27FC236}">
                <a16:creationId xmlns:a16="http://schemas.microsoft.com/office/drawing/2014/main" id="{D1F590E1-B5D2-CFB4-C5D5-7719AD8B01DD}"/>
              </a:ext>
            </a:extLst>
          </p:cNvPr>
          <p:cNvSpPr txBox="1"/>
          <p:nvPr/>
        </p:nvSpPr>
        <p:spPr>
          <a:xfrm>
            <a:off x="7092950" y="3212944"/>
            <a:ext cx="2515235" cy="848950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72390">
              <a:lnSpc>
                <a:spcPts val="2800"/>
              </a:lnSpc>
              <a:spcBef>
                <a:spcPts val="1695"/>
              </a:spcBef>
            </a:pPr>
            <a:r>
              <a:rPr lang="pt-BR" sz="2700" b="1" dirty="0">
                <a:solidFill>
                  <a:srgbClr val="FBFADF"/>
                </a:solidFill>
                <a:latin typeface="Arial Narrow"/>
                <a:cs typeface="Arial Narrow"/>
              </a:rPr>
              <a:t>Fortalecimento </a:t>
            </a:r>
            <a:r>
              <a:rPr lang="pt-BR" sz="2700" b="1" spc="-25" dirty="0">
                <a:solidFill>
                  <a:srgbClr val="FBFADF"/>
                </a:solidFill>
                <a:latin typeface="Arial Narrow"/>
                <a:cs typeface="Arial Narrow"/>
              </a:rPr>
              <a:t>de </a:t>
            </a:r>
            <a:r>
              <a:rPr lang="pt-BR" sz="2700" b="1" dirty="0">
                <a:solidFill>
                  <a:srgbClr val="FBFADF"/>
                </a:solidFill>
                <a:latin typeface="Arial Narrow"/>
                <a:cs typeface="Arial Narrow"/>
              </a:rPr>
              <a:t>políticas </a:t>
            </a:r>
            <a:r>
              <a:rPr lang="pt-BR" sz="2700" b="1" spc="-10" dirty="0">
                <a:solidFill>
                  <a:srgbClr val="FBFADF"/>
                </a:solidFill>
                <a:latin typeface="Arial Narrow"/>
                <a:cs typeface="Arial Narrow"/>
              </a:rPr>
              <a:t>públicas</a:t>
            </a:r>
            <a:endParaRPr lang="pt-BR" sz="2700" dirty="0">
              <a:latin typeface="Arial Narrow"/>
              <a:cs typeface="Arial Narrow"/>
            </a:endParaRPr>
          </a:p>
        </p:txBody>
      </p:sp>
      <p:sp>
        <p:nvSpPr>
          <p:cNvPr id="76" name="object 32">
            <a:extLst>
              <a:ext uri="{FF2B5EF4-FFF2-40B4-BE49-F238E27FC236}">
                <a16:creationId xmlns:a16="http://schemas.microsoft.com/office/drawing/2014/main" id="{82ED34FC-41BA-E7C2-E20A-610CD98727BD}"/>
              </a:ext>
            </a:extLst>
          </p:cNvPr>
          <p:cNvSpPr txBox="1"/>
          <p:nvPr/>
        </p:nvSpPr>
        <p:spPr>
          <a:xfrm>
            <a:off x="7092950" y="4046505"/>
            <a:ext cx="2515235" cy="2223686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60"/>
              </a:spcBef>
            </a:pPr>
            <a:r>
              <a:rPr sz="1700" dirty="0" err="1">
                <a:solidFill>
                  <a:srgbClr val="FBFADD"/>
                </a:solidFill>
                <a:latin typeface="Arial Narrow"/>
                <a:cs typeface="Arial Narrow"/>
              </a:rPr>
              <a:t>Fomentar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o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engajamento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compromisso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do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poder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público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com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o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enfrentamento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da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violência,</a:t>
            </a:r>
            <a:r>
              <a:rPr sz="1700" spc="-5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qualificando</a:t>
            </a:r>
            <a:r>
              <a:rPr sz="1700" spc="-5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ampliando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os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serviços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oferecidos,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bem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como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promovendo</a:t>
            </a:r>
            <a:r>
              <a:rPr sz="1700" spc="-4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articulação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entre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os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entes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que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compõem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rede.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77" name="object 31">
            <a:extLst>
              <a:ext uri="{FF2B5EF4-FFF2-40B4-BE49-F238E27FC236}">
                <a16:creationId xmlns:a16="http://schemas.microsoft.com/office/drawing/2014/main" id="{EE0D2889-AF72-9FF1-F377-7BD6CF90C995}"/>
              </a:ext>
            </a:extLst>
          </p:cNvPr>
          <p:cNvSpPr txBox="1"/>
          <p:nvPr/>
        </p:nvSpPr>
        <p:spPr>
          <a:xfrm>
            <a:off x="692149" y="4560634"/>
            <a:ext cx="2160905" cy="1700466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64769">
              <a:lnSpc>
                <a:spcPct val="100000"/>
              </a:lnSpc>
              <a:spcBef>
                <a:spcPts val="760"/>
              </a:spcBef>
            </a:pPr>
            <a:r>
              <a:rPr sz="1700" dirty="0" err="1">
                <a:solidFill>
                  <a:srgbClr val="FBFADD"/>
                </a:solidFill>
                <a:latin typeface="Arial Narrow"/>
                <a:cs typeface="Arial Narrow"/>
              </a:rPr>
              <a:t>Atendimento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às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necessidades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básicas</a:t>
            </a:r>
            <a:r>
              <a:rPr sz="1700" spc="-4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imediatas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mulheres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em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situação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violência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para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diminuir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vulnerabilidade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econômica</a:t>
            </a:r>
            <a:r>
              <a:rPr sz="1700" spc="-4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extrema.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78" name="object 31">
            <a:extLst>
              <a:ext uri="{FF2B5EF4-FFF2-40B4-BE49-F238E27FC236}">
                <a16:creationId xmlns:a16="http://schemas.microsoft.com/office/drawing/2014/main" id="{9EED9780-3FE7-AE2D-E690-360AD00AFF70}"/>
              </a:ext>
            </a:extLst>
          </p:cNvPr>
          <p:cNvSpPr txBox="1"/>
          <p:nvPr/>
        </p:nvSpPr>
        <p:spPr>
          <a:xfrm>
            <a:off x="692147" y="3737505"/>
            <a:ext cx="2160905" cy="848950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1017905">
              <a:lnSpc>
                <a:spcPts val="2800"/>
              </a:lnSpc>
              <a:spcBef>
                <a:spcPts val="560"/>
              </a:spcBef>
            </a:pPr>
            <a:r>
              <a:rPr lang="pt-BR" sz="2700" b="1" spc="-10" dirty="0">
                <a:solidFill>
                  <a:srgbClr val="FBFADF"/>
                </a:solidFill>
                <a:latin typeface="Arial Narrow"/>
                <a:cs typeface="Arial Narrow"/>
              </a:rPr>
              <a:t>Auxílio Material</a:t>
            </a:r>
            <a:endParaRPr lang="pt-BR" sz="2700" dirty="0">
              <a:latin typeface="Arial Narrow"/>
              <a:cs typeface="Arial Narrow"/>
            </a:endParaRPr>
          </a:p>
        </p:txBody>
      </p:sp>
      <p:sp>
        <p:nvSpPr>
          <p:cNvPr id="79" name="object 31">
            <a:extLst>
              <a:ext uri="{FF2B5EF4-FFF2-40B4-BE49-F238E27FC236}">
                <a16:creationId xmlns:a16="http://schemas.microsoft.com/office/drawing/2014/main" id="{37F4C6D5-3EDC-063A-F012-454E50737D24}"/>
              </a:ext>
            </a:extLst>
          </p:cNvPr>
          <p:cNvSpPr txBox="1"/>
          <p:nvPr/>
        </p:nvSpPr>
        <p:spPr>
          <a:xfrm>
            <a:off x="711200" y="774700"/>
            <a:ext cx="2160905" cy="546303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2700" b="1" spc="-10" dirty="0" err="1">
                <a:solidFill>
                  <a:srgbClr val="FBFADD"/>
                </a:solidFill>
                <a:latin typeface="Arial Narrow"/>
                <a:cs typeface="Arial Narrow"/>
              </a:rPr>
              <a:t>Abr</a:t>
            </a:r>
            <a:r>
              <a:rPr lang="pt-BR" sz="2700" b="1" spc="-10" dirty="0" err="1">
                <a:solidFill>
                  <a:srgbClr val="FBFADD"/>
                </a:solidFill>
                <a:latin typeface="Arial Narrow"/>
                <a:cs typeface="Arial Narrow"/>
              </a:rPr>
              <a:t>i</a:t>
            </a:r>
            <a:r>
              <a:rPr sz="2700" b="1" spc="-10" dirty="0" err="1">
                <a:solidFill>
                  <a:srgbClr val="FBFADD"/>
                </a:solidFill>
                <a:latin typeface="Arial Narrow"/>
                <a:cs typeface="Arial Narrow"/>
              </a:rPr>
              <a:t>gamento</a:t>
            </a:r>
            <a:endParaRPr sz="2700" dirty="0">
              <a:latin typeface="Arial Narrow"/>
              <a:cs typeface="Arial Narrow"/>
            </a:endParaRPr>
          </a:p>
        </p:txBody>
      </p:sp>
      <p:sp>
        <p:nvSpPr>
          <p:cNvPr id="80" name="object 31">
            <a:extLst>
              <a:ext uri="{FF2B5EF4-FFF2-40B4-BE49-F238E27FC236}">
                <a16:creationId xmlns:a16="http://schemas.microsoft.com/office/drawing/2014/main" id="{DE00F014-4AA6-31E6-09AC-EF176A694239}"/>
              </a:ext>
            </a:extLst>
          </p:cNvPr>
          <p:cNvSpPr txBox="1"/>
          <p:nvPr/>
        </p:nvSpPr>
        <p:spPr>
          <a:xfrm>
            <a:off x="692148" y="1308100"/>
            <a:ext cx="2160905" cy="1992853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575"/>
              </a:spcBef>
            </a:pPr>
            <a:r>
              <a:rPr sz="1700" dirty="0" err="1">
                <a:solidFill>
                  <a:srgbClr val="FBFADD"/>
                </a:solidFill>
                <a:latin typeface="Arial Narrow"/>
                <a:cs typeface="Arial Narrow"/>
              </a:rPr>
              <a:t>Acolhimento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alternativo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em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hotéis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para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mulheres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dependentes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em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situação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violência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apoio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financeiro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para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melhoria</a:t>
            </a:r>
            <a:r>
              <a:rPr sz="1700" spc="50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casas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passagem.</a:t>
            </a:r>
            <a:endParaRPr sz="1700" dirty="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</a:pPr>
            <a:endParaRPr sz="19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m 33" descr="Mapa&#10;&#10;Descrição gerada automaticamente">
            <a:extLst>
              <a:ext uri="{FF2B5EF4-FFF2-40B4-BE49-F238E27FC236}">
                <a16:creationId xmlns:a16="http://schemas.microsoft.com/office/drawing/2014/main" id="{7E06A928-16C4-8251-2B46-8DE554CB1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681112" y="1898585"/>
            <a:ext cx="1752600" cy="5001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35"/>
              </a:lnSpc>
              <a:spcBef>
                <a:spcPts val="100"/>
              </a:spcBef>
            </a:pPr>
            <a:r>
              <a:rPr sz="3200" b="1" spc="-20" dirty="0">
                <a:solidFill>
                  <a:srgbClr val="22386B"/>
                </a:solidFill>
                <a:latin typeface="Arial Narrow"/>
                <a:cs typeface="Arial Narrow"/>
              </a:rPr>
              <a:t>1871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1123" y="3901049"/>
            <a:ext cx="5816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25" dirty="0">
                <a:solidFill>
                  <a:srgbClr val="22386B"/>
                </a:solidFill>
                <a:latin typeface="Arial Narrow"/>
                <a:cs typeface="Arial Narrow"/>
              </a:rPr>
              <a:t>301</a:t>
            </a:r>
            <a:endParaRPr sz="3200" dirty="0">
              <a:latin typeface="Arial Narrow"/>
              <a:cs typeface="Arial Narrow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691405" y="469900"/>
            <a:ext cx="10555188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1B3866"/>
                </a:solidFill>
              </a:rPr>
              <a:t>Crescimento</a:t>
            </a:r>
            <a:r>
              <a:rPr sz="3500" spc="-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da nossa</a:t>
            </a:r>
            <a:r>
              <a:rPr sz="3500" spc="-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rede de</a:t>
            </a:r>
            <a:r>
              <a:rPr sz="3500" spc="-5" dirty="0">
                <a:solidFill>
                  <a:srgbClr val="1B3866"/>
                </a:solidFill>
              </a:rPr>
              <a:t> </a:t>
            </a:r>
            <a:r>
              <a:rPr lang="pt-BR" sz="3500" spc="-5" dirty="0" err="1">
                <a:solidFill>
                  <a:srgbClr val="1B3866"/>
                </a:solidFill>
              </a:rPr>
              <a:t>jan</a:t>
            </a:r>
            <a:r>
              <a:rPr lang="pt-BR" sz="3500" spc="-5" dirty="0">
                <a:solidFill>
                  <a:srgbClr val="1B3866"/>
                </a:solidFill>
              </a:rPr>
              <a:t>/</a:t>
            </a:r>
            <a:r>
              <a:rPr sz="3500" dirty="0">
                <a:solidFill>
                  <a:srgbClr val="1B3866"/>
                </a:solidFill>
              </a:rPr>
              <a:t>2020</a:t>
            </a:r>
            <a:r>
              <a:rPr sz="3500" spc="-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a</a:t>
            </a:r>
            <a:r>
              <a:rPr sz="3500" spc="-5" dirty="0">
                <a:solidFill>
                  <a:srgbClr val="1B3866"/>
                </a:solidFill>
              </a:rPr>
              <a:t> </a:t>
            </a:r>
            <a:r>
              <a:rPr lang="pt-BR" sz="3500" spc="-5" dirty="0">
                <a:solidFill>
                  <a:srgbClr val="1B3866"/>
                </a:solidFill>
              </a:rPr>
              <a:t>out/</a:t>
            </a:r>
            <a:r>
              <a:rPr sz="3500" spc="-20" dirty="0">
                <a:solidFill>
                  <a:srgbClr val="1B3866"/>
                </a:solidFill>
              </a:rPr>
              <a:t>2022</a:t>
            </a:r>
            <a:r>
              <a:rPr lang="pt-BR" sz="3500" spc="-20" dirty="0">
                <a:solidFill>
                  <a:srgbClr val="1B3866"/>
                </a:solidFill>
              </a:rPr>
              <a:t>.</a:t>
            </a:r>
            <a:endParaRPr sz="3500" dirty="0"/>
          </a:p>
        </p:txBody>
      </p:sp>
      <p:sp>
        <p:nvSpPr>
          <p:cNvPr id="32" name="object 32"/>
          <p:cNvSpPr txBox="1"/>
          <p:nvPr/>
        </p:nvSpPr>
        <p:spPr>
          <a:xfrm>
            <a:off x="681112" y="3919908"/>
            <a:ext cx="3889375" cy="777777"/>
          </a:xfrm>
          <a:prstGeom prst="rect">
            <a:avLst/>
          </a:prstGeom>
        </p:spPr>
        <p:txBody>
          <a:bodyPr vert="horz" wrap="square" lIns="0" tIns="282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25"/>
              </a:spcBef>
            </a:pP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municípios</a:t>
            </a:r>
            <a:r>
              <a:rPr sz="20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em</a:t>
            </a:r>
            <a:r>
              <a:rPr sz="2000" spc="36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4800" b="1" baseline="-1736" dirty="0">
                <a:solidFill>
                  <a:srgbClr val="22386B"/>
                </a:solidFill>
                <a:latin typeface="Arial Narrow"/>
                <a:cs typeface="Arial Narrow"/>
              </a:rPr>
              <a:t>22</a:t>
            </a:r>
            <a:r>
              <a:rPr sz="4800" b="1" spc="-30" baseline="-1736" dirty="0">
                <a:solidFill>
                  <a:srgbClr val="22386B"/>
                </a:solidFill>
                <a:latin typeface="Arial Narrow"/>
                <a:cs typeface="Arial Narrow"/>
              </a:rPr>
              <a:t> </a:t>
            </a:r>
            <a:r>
              <a:rPr sz="3000" spc="-15" baseline="-2777" dirty="0" err="1">
                <a:solidFill>
                  <a:srgbClr val="FBFADD"/>
                </a:solidFill>
                <a:latin typeface="Arial Narrow"/>
                <a:cs typeface="Arial Narrow"/>
              </a:rPr>
              <a:t>estados</a:t>
            </a:r>
            <a:r>
              <a:rPr lang="pt-BR" sz="3000" spc="-15" baseline="-2777" dirty="0">
                <a:solidFill>
                  <a:srgbClr val="FBFADD"/>
                </a:solidFill>
                <a:latin typeface="Arial Narrow"/>
                <a:cs typeface="Arial Narrow"/>
              </a:rPr>
              <a:t>;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5" name="object 28">
            <a:extLst>
              <a:ext uri="{FF2B5EF4-FFF2-40B4-BE49-F238E27FC236}">
                <a16:creationId xmlns:a16="http://schemas.microsoft.com/office/drawing/2014/main" id="{63918706-2B81-370E-0005-A26C134241A5}"/>
              </a:ext>
            </a:extLst>
          </p:cNvPr>
          <p:cNvSpPr txBox="1"/>
          <p:nvPr/>
        </p:nvSpPr>
        <p:spPr>
          <a:xfrm>
            <a:off x="691405" y="2393285"/>
            <a:ext cx="17526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60"/>
              </a:spcBef>
            </a:pPr>
            <a:r>
              <a:rPr sz="2000" dirty="0" err="1">
                <a:solidFill>
                  <a:srgbClr val="FBFADD"/>
                </a:solidFill>
                <a:latin typeface="Arial Narrow"/>
                <a:cs typeface="Arial Narrow"/>
              </a:rPr>
              <a:t>agentes</a:t>
            </a:r>
            <a:r>
              <a:rPr sz="20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das</a:t>
            </a:r>
            <a:r>
              <a:rPr sz="20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redes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2000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enfrentamento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impactados</a:t>
            </a:r>
            <a:r>
              <a:rPr sz="2000" spc="-4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spc="-20" dirty="0" err="1">
                <a:solidFill>
                  <a:srgbClr val="FBFADD"/>
                </a:solidFill>
                <a:latin typeface="Arial Narrow"/>
                <a:cs typeface="Arial Narrow"/>
              </a:rPr>
              <a:t>pelo</a:t>
            </a:r>
            <a:r>
              <a:rPr sz="20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spc="-10" dirty="0" err="1">
                <a:solidFill>
                  <a:srgbClr val="FBFADD"/>
                </a:solidFill>
                <a:latin typeface="Arial Narrow"/>
                <a:cs typeface="Arial Narrow"/>
              </a:rPr>
              <a:t>programa</a:t>
            </a:r>
            <a:r>
              <a:rPr lang="pt-BR" sz="2000" spc="-10" dirty="0">
                <a:solidFill>
                  <a:srgbClr val="FBFADD"/>
                </a:solidFill>
                <a:latin typeface="Arial Narrow"/>
                <a:cs typeface="Arial Narrow"/>
              </a:rPr>
              <a:t>;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6" name="object 32">
            <a:extLst>
              <a:ext uri="{FF2B5EF4-FFF2-40B4-BE49-F238E27FC236}">
                <a16:creationId xmlns:a16="http://schemas.microsoft.com/office/drawing/2014/main" id="{297D839C-2CC6-67EA-6495-32B4EE3CFCC8}"/>
              </a:ext>
            </a:extLst>
          </p:cNvPr>
          <p:cNvSpPr txBox="1"/>
          <p:nvPr/>
        </p:nvSpPr>
        <p:spPr>
          <a:xfrm>
            <a:off x="681112" y="4729841"/>
            <a:ext cx="3889375" cy="1622752"/>
          </a:xfrm>
          <a:prstGeom prst="rect">
            <a:avLst/>
          </a:prstGeom>
        </p:spPr>
        <p:txBody>
          <a:bodyPr vert="horz" wrap="square" lIns="0" tIns="282575" rIns="0" bIns="0" rtlCol="0">
            <a:spAutoFit/>
          </a:bodyPr>
          <a:lstStyle/>
          <a:p>
            <a:pPr marL="15240" marR="5080">
              <a:lnSpc>
                <a:spcPct val="91600"/>
              </a:lnSpc>
              <a:spcBef>
                <a:spcPts val="2450"/>
              </a:spcBef>
            </a:pPr>
            <a:r>
              <a:rPr sz="3200" b="1" spc="-10" dirty="0">
                <a:solidFill>
                  <a:srgbClr val="22386B"/>
                </a:solidFill>
                <a:latin typeface="Arial Narrow"/>
                <a:cs typeface="Arial Narrow"/>
              </a:rPr>
              <a:t>07</a:t>
            </a:r>
            <a:r>
              <a:rPr sz="3200" b="1" spc="-345" dirty="0">
                <a:solidFill>
                  <a:srgbClr val="22386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estados</a:t>
            </a:r>
            <a:r>
              <a:rPr sz="20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com</a:t>
            </a:r>
            <a:r>
              <a:rPr sz="20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acordos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 cooperação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assinados</a:t>
            </a:r>
            <a:r>
              <a:rPr sz="20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–</a:t>
            </a:r>
            <a:r>
              <a:rPr sz="20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02</a:t>
            </a:r>
            <a:r>
              <a:rPr sz="20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consórcios:</a:t>
            </a:r>
            <a:endParaRPr sz="2000" dirty="0">
              <a:latin typeface="Arial Narrow"/>
              <a:cs typeface="Arial Narrow"/>
            </a:endParaRPr>
          </a:p>
          <a:p>
            <a:pPr marL="15240" marR="1111885">
              <a:lnSpc>
                <a:spcPct val="100800"/>
              </a:lnSpc>
            </a:pP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AL,</a:t>
            </a:r>
            <a:r>
              <a:rPr sz="2000" spc="-9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AM,</a:t>
            </a:r>
            <a:r>
              <a:rPr sz="2000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BA, GO,</a:t>
            </a:r>
            <a:r>
              <a:rPr sz="2000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MS,</a:t>
            </a:r>
            <a:r>
              <a:rPr sz="2000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PE, </a:t>
            </a:r>
            <a:r>
              <a:rPr sz="2000" spc="-25" dirty="0">
                <a:solidFill>
                  <a:srgbClr val="FBFADD"/>
                </a:solidFill>
                <a:latin typeface="Arial Narrow"/>
                <a:cs typeface="Arial Narrow"/>
              </a:rPr>
              <a:t>RS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ABC, 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CONDEMAT</a:t>
            </a:r>
            <a:r>
              <a:rPr lang="pt-BR" sz="2000" spc="-10" dirty="0">
                <a:solidFill>
                  <a:srgbClr val="FBFADD"/>
                </a:solidFill>
                <a:latin typeface="Arial Narrow"/>
                <a:cs typeface="Arial Narrow"/>
              </a:rPr>
              <a:t>.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2" name="object 28">
            <a:extLst>
              <a:ext uri="{FF2B5EF4-FFF2-40B4-BE49-F238E27FC236}">
                <a16:creationId xmlns:a16="http://schemas.microsoft.com/office/drawing/2014/main" id="{E2800115-84D1-BB72-A615-613A84E13712}"/>
              </a:ext>
            </a:extLst>
          </p:cNvPr>
          <p:cNvSpPr txBox="1"/>
          <p:nvPr/>
        </p:nvSpPr>
        <p:spPr>
          <a:xfrm>
            <a:off x="6135687" y="6206994"/>
            <a:ext cx="26047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Última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atualização:</a:t>
            </a:r>
            <a:r>
              <a:rPr sz="1500" spc="-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Outubro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de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spc="-10" dirty="0">
                <a:solidFill>
                  <a:srgbClr val="FBFADF"/>
                </a:solidFill>
                <a:latin typeface="Arial Narrow"/>
                <a:cs typeface="Arial Narrow"/>
              </a:rPr>
              <a:t>2022.</a:t>
            </a:r>
            <a:endParaRPr sz="15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m 34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D1B89806-7CA5-0416-B0CB-148242182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939776" cy="6732000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691405" y="469900"/>
            <a:ext cx="8858995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3300" dirty="0">
                <a:solidFill>
                  <a:srgbClr val="1B3866"/>
                </a:solidFill>
              </a:rPr>
              <a:t>Conheça o impacto do projeto de</a:t>
            </a:r>
            <a:r>
              <a:rPr lang="pt-BR" sz="3300" spc="-10" dirty="0">
                <a:solidFill>
                  <a:srgbClr val="1B3866"/>
                </a:solidFill>
              </a:rPr>
              <a:t> </a:t>
            </a:r>
            <a:r>
              <a:rPr lang="pt-BR" sz="3300" spc="-10" dirty="0" err="1">
                <a:solidFill>
                  <a:srgbClr val="1B3866"/>
                </a:solidFill>
              </a:rPr>
              <a:t>jan</a:t>
            </a:r>
            <a:r>
              <a:rPr lang="pt-BR" sz="3300" spc="-10" dirty="0">
                <a:solidFill>
                  <a:srgbClr val="1B3866"/>
                </a:solidFill>
              </a:rPr>
              <a:t>/</a:t>
            </a:r>
            <a:r>
              <a:rPr lang="pt-BR" sz="3300" dirty="0">
                <a:solidFill>
                  <a:srgbClr val="1B3866"/>
                </a:solidFill>
              </a:rPr>
              <a:t>2020</a:t>
            </a:r>
            <a:r>
              <a:rPr lang="pt-BR" sz="3300" spc="-15" dirty="0">
                <a:solidFill>
                  <a:srgbClr val="1B3866"/>
                </a:solidFill>
              </a:rPr>
              <a:t> </a:t>
            </a:r>
            <a:r>
              <a:rPr lang="pt-BR" sz="3300" dirty="0">
                <a:solidFill>
                  <a:srgbClr val="1B3866"/>
                </a:solidFill>
              </a:rPr>
              <a:t>a</a:t>
            </a:r>
            <a:r>
              <a:rPr lang="pt-BR" sz="3300" spc="-10" dirty="0">
                <a:solidFill>
                  <a:srgbClr val="1B3866"/>
                </a:solidFill>
              </a:rPr>
              <a:t> out/</a:t>
            </a:r>
            <a:r>
              <a:rPr lang="pt-BR" sz="3300" spc="-20" dirty="0">
                <a:solidFill>
                  <a:srgbClr val="1B3866"/>
                </a:solidFill>
              </a:rPr>
              <a:t>2022. Os números crescem a cada dia:</a:t>
            </a:r>
            <a:endParaRPr lang="pt-BR" sz="3300" dirty="0"/>
          </a:p>
        </p:txBody>
      </p:sp>
      <p:sp>
        <p:nvSpPr>
          <p:cNvPr id="33" name="object 33"/>
          <p:cNvSpPr txBox="1"/>
          <p:nvPr/>
        </p:nvSpPr>
        <p:spPr>
          <a:xfrm>
            <a:off x="690500" y="1460500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lang="pt-BR" sz="3150" b="1" dirty="0">
                <a:solidFill>
                  <a:srgbClr val="1D3663"/>
                </a:solidFill>
                <a:latin typeface="Arial Narrow"/>
                <a:cs typeface="Arial Narrow"/>
              </a:rPr>
              <a:t>2145</a:t>
            </a:r>
            <a:r>
              <a:rPr lang="pt-BR" sz="3150" b="1" spc="-1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diárias de hotéis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doadas;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36" name="object 33">
            <a:extLst>
              <a:ext uri="{FF2B5EF4-FFF2-40B4-BE49-F238E27FC236}">
                <a16:creationId xmlns:a16="http://schemas.microsoft.com/office/drawing/2014/main" id="{23586BF5-602D-9B9C-2A93-F9A27B5C73A9}"/>
              </a:ext>
            </a:extLst>
          </p:cNvPr>
          <p:cNvSpPr txBox="1"/>
          <p:nvPr/>
        </p:nvSpPr>
        <p:spPr>
          <a:xfrm>
            <a:off x="690500" y="2070100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lang="pt-BR" sz="3150" b="1" spc="-25" dirty="0">
                <a:solidFill>
                  <a:srgbClr val="1D3663"/>
                </a:solidFill>
                <a:latin typeface="Arial Narrow"/>
                <a:cs typeface="Arial Narrow"/>
              </a:rPr>
              <a:t>196</a:t>
            </a:r>
            <a:r>
              <a:rPr lang="pt-BR" sz="3150" b="1" spc="-254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mulheres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+</a:t>
            </a:r>
            <a:r>
              <a:rPr lang="pt-BR" sz="3150" spc="2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3150" b="1" dirty="0">
                <a:solidFill>
                  <a:srgbClr val="1D3663"/>
                </a:solidFill>
                <a:latin typeface="Arial Narrow"/>
                <a:cs typeface="Arial Narrow"/>
              </a:rPr>
              <a:t>241</a:t>
            </a:r>
            <a:r>
              <a:rPr lang="pt-BR" sz="3150" b="1" spc="3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acompanhantes</a:t>
            </a:r>
            <a:r>
              <a:rPr lang="pt-BR" sz="1950" spc="2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hospedados</a:t>
            </a:r>
            <a:r>
              <a:rPr lang="pt-BR" sz="1950" spc="2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nas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rede</a:t>
            </a:r>
            <a:r>
              <a:rPr lang="pt-BR" sz="1950" spc="-7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Accor;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37" name="object 33">
            <a:extLst>
              <a:ext uri="{FF2B5EF4-FFF2-40B4-BE49-F238E27FC236}">
                <a16:creationId xmlns:a16="http://schemas.microsoft.com/office/drawing/2014/main" id="{B2658A23-61CA-28A3-E805-CFA73F386288}"/>
              </a:ext>
            </a:extLst>
          </p:cNvPr>
          <p:cNvSpPr txBox="1"/>
          <p:nvPr/>
        </p:nvSpPr>
        <p:spPr>
          <a:xfrm>
            <a:off x="690500" y="2725301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lang="pt-BR" sz="3150" b="1" dirty="0">
                <a:solidFill>
                  <a:srgbClr val="1D3663"/>
                </a:solidFill>
                <a:latin typeface="Arial Narrow"/>
                <a:cs typeface="Arial Narrow"/>
              </a:rPr>
              <a:t>225</a:t>
            </a:r>
            <a:r>
              <a:rPr lang="pt-BR" sz="3150" b="1" spc="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outros</a:t>
            </a:r>
            <a:r>
              <a:rPr lang="pt-BR" sz="1950" spc="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atendimentos</a:t>
            </a:r>
            <a:r>
              <a:rPr lang="pt-BR" sz="1950" spc="1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aos</a:t>
            </a:r>
            <a:r>
              <a:rPr lang="pt-BR" sz="1950" spc="1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municípios;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38" name="object 33">
            <a:extLst>
              <a:ext uri="{FF2B5EF4-FFF2-40B4-BE49-F238E27FC236}">
                <a16:creationId xmlns:a16="http://schemas.microsoft.com/office/drawing/2014/main" id="{ECFDC2CF-3D75-3777-5D64-C984FAD97E3A}"/>
              </a:ext>
            </a:extLst>
          </p:cNvPr>
          <p:cNvSpPr txBox="1"/>
          <p:nvPr/>
        </p:nvSpPr>
        <p:spPr>
          <a:xfrm>
            <a:off x="690500" y="3384419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lang="pt-BR" sz="3150" b="1" dirty="0">
                <a:solidFill>
                  <a:srgbClr val="1D3663"/>
                </a:solidFill>
                <a:latin typeface="Arial Narrow"/>
                <a:cs typeface="Arial Narrow"/>
              </a:rPr>
              <a:t>R$210</a:t>
            </a:r>
            <a:r>
              <a:rPr lang="pt-BR" sz="315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3150" b="1" spc="-20" dirty="0">
                <a:solidFill>
                  <a:srgbClr val="1D3663"/>
                </a:solidFill>
                <a:latin typeface="Arial Narrow"/>
                <a:cs typeface="Arial Narrow"/>
              </a:rPr>
              <a:t>mil</a:t>
            </a:r>
            <a:r>
              <a:rPr lang="pt-BR" sz="3150" b="1" spc="-27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doados</a:t>
            </a:r>
            <a:r>
              <a:rPr lang="pt-BR" sz="1950" spc="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em</a:t>
            </a:r>
            <a:r>
              <a:rPr lang="pt-BR" sz="1950" spc="1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cartões</a:t>
            </a:r>
            <a:r>
              <a:rPr lang="pt-BR" sz="1950" spc="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alimentação;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39" name="object 33">
            <a:extLst>
              <a:ext uri="{FF2B5EF4-FFF2-40B4-BE49-F238E27FC236}">
                <a16:creationId xmlns:a16="http://schemas.microsoft.com/office/drawing/2014/main" id="{AFBD96D9-E780-9D7E-F9AC-77E0732F0B0E}"/>
              </a:ext>
            </a:extLst>
          </p:cNvPr>
          <p:cNvSpPr txBox="1"/>
          <p:nvPr/>
        </p:nvSpPr>
        <p:spPr>
          <a:xfrm>
            <a:off x="690499" y="3992278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lang="pt-BR" sz="3150" b="1" spc="-20" dirty="0">
                <a:solidFill>
                  <a:srgbClr val="1D3663"/>
                </a:solidFill>
                <a:latin typeface="Arial Narrow"/>
                <a:cs typeface="Arial Narrow"/>
              </a:rPr>
              <a:t>7</a:t>
            </a:r>
            <a:r>
              <a:rPr lang="pt-BR" sz="3150" b="1" spc="-25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casas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abrigo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apoiadas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em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seis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estados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–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R$800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20" dirty="0">
                <a:solidFill>
                  <a:srgbClr val="FBFADF"/>
                </a:solidFill>
                <a:latin typeface="Arial Narrow"/>
                <a:cs typeface="Arial Narrow"/>
              </a:rPr>
              <a:t>mil;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40" name="object 33">
            <a:extLst>
              <a:ext uri="{FF2B5EF4-FFF2-40B4-BE49-F238E27FC236}">
                <a16:creationId xmlns:a16="http://schemas.microsoft.com/office/drawing/2014/main" id="{ECB709AD-808A-8B6F-FEC7-216AC5DF3BAA}"/>
              </a:ext>
            </a:extLst>
          </p:cNvPr>
          <p:cNvSpPr txBox="1"/>
          <p:nvPr/>
        </p:nvSpPr>
        <p:spPr>
          <a:xfrm>
            <a:off x="690499" y="4660900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lang="pt-BR" sz="3150" b="1" spc="-25" dirty="0">
                <a:solidFill>
                  <a:srgbClr val="1D3663"/>
                </a:solidFill>
                <a:latin typeface="Arial Narrow"/>
                <a:cs typeface="Arial Narrow"/>
              </a:rPr>
              <a:t>6491</a:t>
            </a:r>
            <a:r>
              <a:rPr lang="pt-BR" sz="3150" b="1" spc="-25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mulheres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atendidas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pelas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atividades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oferecidas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nas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casas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apoiadas;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41" name="object 33">
            <a:extLst>
              <a:ext uri="{FF2B5EF4-FFF2-40B4-BE49-F238E27FC236}">
                <a16:creationId xmlns:a16="http://schemas.microsoft.com/office/drawing/2014/main" id="{1E42E3F9-231C-B9E5-4F8D-762F558D61C2}"/>
              </a:ext>
            </a:extLst>
          </p:cNvPr>
          <p:cNvSpPr txBox="1"/>
          <p:nvPr/>
        </p:nvSpPr>
        <p:spPr>
          <a:xfrm>
            <a:off x="690498" y="5285604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lang="pt-BR" sz="3150" b="1" spc="-25" dirty="0">
                <a:solidFill>
                  <a:srgbClr val="1D3663"/>
                </a:solidFill>
                <a:latin typeface="Arial Narrow"/>
                <a:cs typeface="Arial Narrow"/>
              </a:rPr>
              <a:t>650</a:t>
            </a:r>
            <a:r>
              <a:rPr lang="pt-BR" sz="3150" b="1" spc="-24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beneficiárias</a:t>
            </a:r>
            <a:r>
              <a:rPr lang="pt-BR" sz="1950" spc="4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e</a:t>
            </a:r>
            <a:r>
              <a:rPr lang="pt-BR" sz="1950" spc="3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dependentes</a:t>
            </a:r>
            <a:r>
              <a:rPr lang="pt-BR" sz="1950" spc="4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receberam</a:t>
            </a:r>
            <a:r>
              <a:rPr lang="pt-BR" sz="1950" spc="3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auxílio</a:t>
            </a:r>
            <a:r>
              <a:rPr lang="pt-BR" sz="1950" spc="4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alimentação.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8" name="object 28">
            <a:extLst>
              <a:ext uri="{FF2B5EF4-FFF2-40B4-BE49-F238E27FC236}">
                <a16:creationId xmlns:a16="http://schemas.microsoft.com/office/drawing/2014/main" id="{336B933E-D9C1-1978-E233-3C660AB15015}"/>
              </a:ext>
            </a:extLst>
          </p:cNvPr>
          <p:cNvSpPr txBox="1"/>
          <p:nvPr/>
        </p:nvSpPr>
        <p:spPr>
          <a:xfrm>
            <a:off x="690498" y="6206994"/>
            <a:ext cx="26047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Última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atualização:</a:t>
            </a:r>
            <a:r>
              <a:rPr sz="1500" spc="-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Outubro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de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spc="-10" dirty="0">
                <a:solidFill>
                  <a:srgbClr val="FBFADF"/>
                </a:solidFill>
                <a:latin typeface="Arial Narrow"/>
                <a:cs typeface="Arial Narrow"/>
              </a:rPr>
              <a:t>2022.</a:t>
            </a:r>
            <a:endParaRPr sz="15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m 3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A730A64-9F03-D0C6-7116-8BE0712B9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691405" y="448183"/>
            <a:ext cx="10555188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1B3866"/>
                </a:solidFill>
              </a:rPr>
              <a:t>Vencemos</a:t>
            </a:r>
            <a:r>
              <a:rPr sz="3500" spc="-6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o</a:t>
            </a:r>
            <a:r>
              <a:rPr sz="3500" spc="-4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Prêmio</a:t>
            </a:r>
            <a:r>
              <a:rPr sz="3500" spc="-50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ECO</a:t>
            </a:r>
            <a:r>
              <a:rPr sz="3500" spc="-45" dirty="0">
                <a:solidFill>
                  <a:srgbClr val="1B3866"/>
                </a:solidFill>
              </a:rPr>
              <a:t> </a:t>
            </a:r>
            <a:r>
              <a:rPr sz="3500" spc="-20" dirty="0">
                <a:solidFill>
                  <a:srgbClr val="1B3866"/>
                </a:solidFill>
              </a:rPr>
              <a:t>2022</a:t>
            </a:r>
            <a:endParaRPr sz="3000" dirty="0"/>
          </a:p>
        </p:txBody>
      </p:sp>
      <p:grpSp>
        <p:nvGrpSpPr>
          <p:cNvPr id="24" name="object 24"/>
          <p:cNvGrpSpPr/>
          <p:nvPr/>
        </p:nvGrpSpPr>
        <p:grpSpPr>
          <a:xfrm>
            <a:off x="806450" y="2072652"/>
            <a:ext cx="3060700" cy="3934460"/>
            <a:chOff x="806450" y="2072652"/>
            <a:chExt cx="3060700" cy="3934460"/>
          </a:xfrm>
        </p:grpSpPr>
        <p:sp>
          <p:nvSpPr>
            <p:cNvPr id="25" name="object 25"/>
            <p:cNvSpPr/>
            <p:nvPr/>
          </p:nvSpPr>
          <p:spPr>
            <a:xfrm>
              <a:off x="1530350" y="5359400"/>
              <a:ext cx="2336800" cy="647700"/>
            </a:xfrm>
            <a:custGeom>
              <a:avLst/>
              <a:gdLst/>
              <a:ahLst/>
              <a:cxnLst/>
              <a:rect l="l" t="t" r="r" b="b"/>
              <a:pathLst>
                <a:path w="2336800" h="647700">
                  <a:moveTo>
                    <a:pt x="233680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2336800" y="647700"/>
                  </a:lnTo>
                  <a:lnTo>
                    <a:pt x="2336800" y="0"/>
                  </a:lnTo>
                  <a:close/>
                </a:path>
              </a:pathLst>
            </a:custGeom>
            <a:solidFill>
              <a:srgbClr val="F375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6450" y="2072652"/>
              <a:ext cx="2899410" cy="3741697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4156760" y="2093785"/>
            <a:ext cx="5158740" cy="3913504"/>
            <a:chOff x="4156760" y="2093785"/>
            <a:chExt cx="5158740" cy="3913504"/>
          </a:xfrm>
        </p:grpSpPr>
        <p:sp>
          <p:nvSpPr>
            <p:cNvPr id="28" name="object 28"/>
            <p:cNvSpPr/>
            <p:nvPr/>
          </p:nvSpPr>
          <p:spPr>
            <a:xfrm>
              <a:off x="5759449" y="5359400"/>
              <a:ext cx="3556000" cy="647700"/>
            </a:xfrm>
            <a:custGeom>
              <a:avLst/>
              <a:gdLst/>
              <a:ahLst/>
              <a:cxnLst/>
              <a:rect l="l" t="t" r="r" b="b"/>
              <a:pathLst>
                <a:path w="3556000" h="647700">
                  <a:moveTo>
                    <a:pt x="355600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3556000" y="647700"/>
                  </a:lnTo>
                  <a:lnTo>
                    <a:pt x="3556000" y="0"/>
                  </a:lnTo>
                  <a:close/>
                </a:path>
              </a:pathLst>
            </a:custGeom>
            <a:solidFill>
              <a:srgbClr val="F375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56760" y="2093785"/>
              <a:ext cx="4980889" cy="3726853"/>
            </a:xfrm>
            <a:prstGeom prst="rect">
              <a:avLst/>
            </a:prstGeom>
          </p:spPr>
        </p:pic>
      </p:grpSp>
      <p:sp>
        <p:nvSpPr>
          <p:cNvPr id="34" name="object 23">
            <a:extLst>
              <a:ext uri="{FF2B5EF4-FFF2-40B4-BE49-F238E27FC236}">
                <a16:creationId xmlns:a16="http://schemas.microsoft.com/office/drawing/2014/main" id="{B6637287-656C-E1F0-85D4-C563245CB30F}"/>
              </a:ext>
            </a:extLst>
          </p:cNvPr>
          <p:cNvSpPr txBox="1">
            <a:spLocks/>
          </p:cNvSpPr>
          <p:nvPr/>
        </p:nvSpPr>
        <p:spPr>
          <a:xfrm>
            <a:off x="691405" y="978763"/>
            <a:ext cx="10555188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1" i="0">
                <a:solidFill>
                  <a:srgbClr val="FBFADD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 marL="15875">
              <a:spcBef>
                <a:spcPts val="30"/>
              </a:spcBef>
            </a:pPr>
            <a:r>
              <a:rPr lang="pt-BR" sz="3000" dirty="0">
                <a:solidFill>
                  <a:srgbClr val="F37567"/>
                </a:solidFill>
              </a:rPr>
              <a:t>“Práticas</a:t>
            </a:r>
            <a:r>
              <a:rPr lang="pt-BR" sz="3000" spc="-15" dirty="0">
                <a:solidFill>
                  <a:srgbClr val="F37567"/>
                </a:solidFill>
              </a:rPr>
              <a:t> </a:t>
            </a:r>
            <a:r>
              <a:rPr lang="pt-BR" sz="3000" dirty="0">
                <a:solidFill>
                  <a:srgbClr val="F37567"/>
                </a:solidFill>
              </a:rPr>
              <a:t>de</a:t>
            </a:r>
            <a:r>
              <a:rPr lang="pt-BR" sz="3000" spc="-5" dirty="0">
                <a:solidFill>
                  <a:srgbClr val="F37567"/>
                </a:solidFill>
              </a:rPr>
              <a:t> </a:t>
            </a:r>
            <a:r>
              <a:rPr lang="pt-BR" sz="3000" dirty="0">
                <a:solidFill>
                  <a:srgbClr val="F37567"/>
                </a:solidFill>
              </a:rPr>
              <a:t>Sustentabilidade</a:t>
            </a:r>
            <a:r>
              <a:rPr lang="pt-BR" sz="3000" spc="-10" dirty="0">
                <a:solidFill>
                  <a:srgbClr val="F37567"/>
                </a:solidFill>
              </a:rPr>
              <a:t> </a:t>
            </a:r>
            <a:r>
              <a:rPr lang="pt-BR" sz="3000" dirty="0">
                <a:solidFill>
                  <a:srgbClr val="F37567"/>
                </a:solidFill>
              </a:rPr>
              <a:t>em</a:t>
            </a:r>
            <a:r>
              <a:rPr lang="pt-BR" sz="3000" spc="-10" dirty="0">
                <a:solidFill>
                  <a:srgbClr val="F37567"/>
                </a:solidFill>
              </a:rPr>
              <a:t> </a:t>
            </a:r>
            <a:r>
              <a:rPr lang="pt-BR" sz="3000" dirty="0">
                <a:solidFill>
                  <a:srgbClr val="F37567"/>
                </a:solidFill>
              </a:rPr>
              <a:t>Produtos</a:t>
            </a:r>
            <a:r>
              <a:rPr lang="pt-BR" sz="3000" spc="-10" dirty="0">
                <a:solidFill>
                  <a:srgbClr val="F37567"/>
                </a:solidFill>
              </a:rPr>
              <a:t> </a:t>
            </a:r>
            <a:r>
              <a:rPr lang="pt-BR" sz="3000" dirty="0">
                <a:solidFill>
                  <a:srgbClr val="F37567"/>
                </a:solidFill>
              </a:rPr>
              <a:t>e</a:t>
            </a:r>
            <a:r>
              <a:rPr lang="pt-BR" sz="3000" spc="-10" dirty="0">
                <a:solidFill>
                  <a:srgbClr val="F37567"/>
                </a:solidFill>
              </a:rPr>
              <a:t> Serviços”</a:t>
            </a:r>
            <a:endParaRPr lang="pt-BR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CB77890E-2CA1-4D0E-3F44-55635BF8C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8" y="-500"/>
            <a:ext cx="11939776" cy="673200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571500" y="1943100"/>
            <a:ext cx="2336800" cy="647700"/>
          </a:xfrm>
          <a:custGeom>
            <a:avLst/>
            <a:gdLst/>
            <a:ahLst/>
            <a:cxnLst/>
            <a:rect l="l" t="t" r="r" b="b"/>
            <a:pathLst>
              <a:path w="2336800" h="647700">
                <a:moveTo>
                  <a:pt x="2336800" y="0"/>
                </a:moveTo>
                <a:lnTo>
                  <a:pt x="0" y="0"/>
                </a:lnTo>
                <a:lnTo>
                  <a:pt x="0" y="647700"/>
                </a:lnTo>
                <a:lnTo>
                  <a:pt x="2336800" y="647700"/>
                </a:lnTo>
                <a:lnTo>
                  <a:pt x="2336800" y="0"/>
                </a:lnTo>
                <a:close/>
              </a:path>
            </a:pathLst>
          </a:custGeom>
          <a:solidFill>
            <a:srgbClr val="F3756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7234" y="2083265"/>
            <a:ext cx="8830945" cy="3825875"/>
            <a:chOff x="707234" y="2083265"/>
            <a:chExt cx="8830945" cy="3825875"/>
          </a:xfrm>
        </p:grpSpPr>
        <p:sp>
          <p:nvSpPr>
            <p:cNvPr id="4" name="object 4"/>
            <p:cNvSpPr/>
            <p:nvPr/>
          </p:nvSpPr>
          <p:spPr>
            <a:xfrm>
              <a:off x="5981700" y="5080000"/>
              <a:ext cx="3556000" cy="647700"/>
            </a:xfrm>
            <a:custGeom>
              <a:avLst/>
              <a:gdLst/>
              <a:ahLst/>
              <a:cxnLst/>
              <a:rect l="l" t="t" r="r" b="b"/>
              <a:pathLst>
                <a:path w="3556000" h="647700">
                  <a:moveTo>
                    <a:pt x="355600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3556000" y="647700"/>
                  </a:lnTo>
                  <a:lnTo>
                    <a:pt x="3556000" y="0"/>
                  </a:lnTo>
                  <a:close/>
                </a:path>
              </a:pathLst>
            </a:custGeom>
            <a:solidFill>
              <a:srgbClr val="F375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7234" y="2083265"/>
              <a:ext cx="2874165" cy="382579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81400" y="2539987"/>
              <a:ext cx="5792495" cy="302440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91405" y="466705"/>
            <a:ext cx="10555188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1B3866"/>
                </a:solidFill>
              </a:rPr>
              <a:t>Vencemos</a:t>
            </a:r>
            <a:r>
              <a:rPr sz="3500" spc="-8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o</a:t>
            </a:r>
            <a:r>
              <a:rPr sz="3500" spc="-65" dirty="0">
                <a:solidFill>
                  <a:srgbClr val="1B3866"/>
                </a:solidFill>
              </a:rPr>
              <a:t> </a:t>
            </a:r>
            <a:r>
              <a:rPr sz="3500" dirty="0" err="1">
                <a:solidFill>
                  <a:srgbClr val="1B3866"/>
                </a:solidFill>
              </a:rPr>
              <a:t>Prêmio</a:t>
            </a:r>
            <a:r>
              <a:rPr sz="3500" spc="-165" dirty="0">
                <a:solidFill>
                  <a:srgbClr val="1B3866"/>
                </a:solidFill>
              </a:rPr>
              <a:t> </a:t>
            </a:r>
            <a:r>
              <a:rPr sz="3500" spc="-10" dirty="0">
                <a:solidFill>
                  <a:srgbClr val="1B3866"/>
                </a:solidFill>
              </a:rPr>
              <a:t>ABVED</a:t>
            </a:r>
            <a:endParaRPr sz="3000" dirty="0"/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2B3F9E2D-9E4D-150F-460B-82F2E0FCB997}"/>
              </a:ext>
            </a:extLst>
          </p:cNvPr>
          <p:cNvSpPr txBox="1">
            <a:spLocks/>
          </p:cNvSpPr>
          <p:nvPr/>
        </p:nvSpPr>
        <p:spPr>
          <a:xfrm>
            <a:off x="691405" y="1001406"/>
            <a:ext cx="10555188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1" i="0">
                <a:solidFill>
                  <a:srgbClr val="FBFADD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 marL="15875">
              <a:spcBef>
                <a:spcPts val="30"/>
              </a:spcBef>
            </a:pPr>
            <a:r>
              <a:rPr lang="pt-BR" sz="3000" dirty="0">
                <a:solidFill>
                  <a:srgbClr val="F37567"/>
                </a:solidFill>
              </a:rPr>
              <a:t>Reconhecimento </a:t>
            </a:r>
            <a:r>
              <a:rPr lang="pt-BR" sz="3000" spc="-10" dirty="0">
                <a:solidFill>
                  <a:srgbClr val="F37567"/>
                </a:solidFill>
              </a:rPr>
              <a:t>Nacional</a:t>
            </a:r>
            <a:endParaRPr lang="pt-BR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B7065C35-170F-3E4C-2AE2-4008786E5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8002" cy="6731000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691405" y="429659"/>
            <a:ext cx="10555188" cy="582211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3500" dirty="0">
                <a:solidFill>
                  <a:srgbClr val="1B3866"/>
                </a:solidFill>
              </a:rPr>
              <a:t>Gestão</a:t>
            </a:r>
            <a:r>
              <a:rPr sz="3500" spc="-30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do</a:t>
            </a:r>
            <a:r>
              <a:rPr sz="3500" spc="-10" dirty="0">
                <a:solidFill>
                  <a:srgbClr val="1B3866"/>
                </a:solidFill>
              </a:rPr>
              <a:t> Fundo</a:t>
            </a:r>
            <a:endParaRPr sz="2500" dirty="0"/>
          </a:p>
        </p:txBody>
      </p:sp>
      <p:sp>
        <p:nvSpPr>
          <p:cNvPr id="26" name="object 26"/>
          <p:cNvSpPr txBox="1"/>
          <p:nvPr/>
        </p:nvSpPr>
        <p:spPr>
          <a:xfrm>
            <a:off x="839237" y="3714192"/>
            <a:ext cx="1668145" cy="209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Desde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2003,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o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Instituto</a:t>
            </a:r>
            <a:r>
              <a:rPr sz="1700" spc="-7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Avon</a:t>
            </a:r>
            <a:r>
              <a:rPr sz="1700" spc="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apoia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desenvolve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ações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para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atenção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ao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câncer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de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mama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o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enfrentamento</a:t>
            </a:r>
            <a:r>
              <a:rPr sz="1700" spc="-6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às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violências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contra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mulheres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meninas.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19058" y="3714192"/>
            <a:ext cx="1678939" cy="209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Desde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sua</a:t>
            </a:r>
            <a:r>
              <a:rPr sz="1700" spc="50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fundação,</a:t>
            </a:r>
            <a:r>
              <a:rPr sz="17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há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50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anos,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</a:t>
            </a:r>
            <a:r>
              <a:rPr sz="1700" spc="-8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Accor</a:t>
            </a:r>
            <a:r>
              <a:rPr sz="1700" spc="-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está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presente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em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mais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de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5000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hotéis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em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110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países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tem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uma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atuação</a:t>
            </a:r>
            <a:r>
              <a:rPr sz="17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consistente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na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área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social.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69394" y="3714192"/>
            <a:ext cx="1442720" cy="183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O</a:t>
            </a:r>
            <a:r>
              <a:rPr sz="1700" spc="-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Bem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Querer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Mulher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faz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o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acompanhamento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psicossocial</a:t>
            </a:r>
            <a:r>
              <a:rPr sz="1700" spc="-5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das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mulheres</a:t>
            </a:r>
            <a:r>
              <a:rPr sz="1700" spc="-4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que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navegam</a:t>
            </a:r>
            <a:r>
              <a:rPr sz="17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no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programa.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68537" y="3714192"/>
            <a:ext cx="1255395" cy="1579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O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IDIS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é</a:t>
            </a:r>
            <a:endParaRPr sz="1700" dirty="0">
              <a:latin typeface="Arial Narrow"/>
              <a:cs typeface="Arial Narrow"/>
            </a:endParaRPr>
          </a:p>
          <a:p>
            <a:pPr marL="12065" marR="5080" algn="ctr">
              <a:lnSpc>
                <a:spcPct val="100000"/>
              </a:lnSpc>
            </a:pP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responsável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pela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gestão programática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do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fundo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e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monitoramento.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08119" y="3714192"/>
            <a:ext cx="1039494" cy="183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SITAWI</a:t>
            </a:r>
            <a:endParaRPr sz="1700" dirty="0">
              <a:latin typeface="Arial Narrow"/>
              <a:cs typeface="Arial Narrow"/>
            </a:endParaRPr>
          </a:p>
          <a:p>
            <a:pPr marL="12700" marR="5080" indent="-635" algn="ctr">
              <a:lnSpc>
                <a:spcPct val="100000"/>
              </a:lnSpc>
            </a:pP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finanças</a:t>
            </a:r>
            <a:r>
              <a:rPr sz="17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do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bem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é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responsável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pela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gestão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financeira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do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fundo.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48" name="object 24">
            <a:extLst>
              <a:ext uri="{FF2B5EF4-FFF2-40B4-BE49-F238E27FC236}">
                <a16:creationId xmlns:a16="http://schemas.microsoft.com/office/drawing/2014/main" id="{2D2BD460-D7ED-D015-36A1-770371ABE0A7}"/>
              </a:ext>
            </a:extLst>
          </p:cNvPr>
          <p:cNvSpPr txBox="1">
            <a:spLocks/>
          </p:cNvSpPr>
          <p:nvPr/>
        </p:nvSpPr>
        <p:spPr>
          <a:xfrm>
            <a:off x="691405" y="995270"/>
            <a:ext cx="10555188" cy="42832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>
            <a:lvl1pPr>
              <a:defRPr sz="4100" b="1" i="0">
                <a:solidFill>
                  <a:srgbClr val="FBFADD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 marL="15875">
              <a:spcBef>
                <a:spcPts val="175"/>
              </a:spcBef>
            </a:pPr>
            <a:r>
              <a:rPr lang="pt-BR" sz="2500" dirty="0">
                <a:solidFill>
                  <a:srgbClr val="F37567"/>
                </a:solidFill>
              </a:rPr>
              <a:t>Expertise,</a:t>
            </a:r>
            <a:r>
              <a:rPr lang="pt-BR" sz="2500" spc="-10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comprometimento</a:t>
            </a:r>
            <a:r>
              <a:rPr lang="pt-BR" sz="2500" spc="-15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e</a:t>
            </a:r>
            <a:r>
              <a:rPr lang="pt-BR" sz="2500" spc="-15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transparência</a:t>
            </a:r>
            <a:r>
              <a:rPr lang="pt-BR" sz="2500" spc="-10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na</a:t>
            </a:r>
            <a:r>
              <a:rPr lang="pt-BR" sz="2500" spc="-10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prestação</a:t>
            </a:r>
            <a:r>
              <a:rPr lang="pt-BR" sz="2500" spc="-10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de</a:t>
            </a:r>
            <a:r>
              <a:rPr lang="pt-BR" sz="2500" spc="-10" dirty="0">
                <a:solidFill>
                  <a:srgbClr val="F37567"/>
                </a:solidFill>
              </a:rPr>
              <a:t> contas</a:t>
            </a:r>
            <a:endParaRPr lang="pt-BR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m 33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8127D295-585B-4D3B-DEA6-85720E944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278437" y="4064000"/>
            <a:ext cx="4165600" cy="2184400"/>
          </a:xfrm>
          <a:custGeom>
            <a:avLst/>
            <a:gdLst/>
            <a:ahLst/>
            <a:cxnLst/>
            <a:rect l="l" t="t" r="r" b="b"/>
            <a:pathLst>
              <a:path w="4165600" h="2184400">
                <a:moveTo>
                  <a:pt x="4165600" y="0"/>
                </a:moveTo>
                <a:lnTo>
                  <a:pt x="0" y="0"/>
                </a:lnTo>
                <a:lnTo>
                  <a:pt x="0" y="2184400"/>
                </a:lnTo>
                <a:lnTo>
                  <a:pt x="4165600" y="2184400"/>
                </a:lnTo>
                <a:lnTo>
                  <a:pt x="4165600" y="0"/>
                </a:lnTo>
                <a:close/>
              </a:path>
            </a:pathLst>
          </a:custGeom>
          <a:solidFill>
            <a:srgbClr val="1B38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1405" y="452003"/>
            <a:ext cx="267271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1B3866"/>
                </a:solidFill>
              </a:rPr>
              <a:t>Visão</a:t>
            </a:r>
            <a:r>
              <a:rPr sz="3500" spc="-40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de</a:t>
            </a:r>
            <a:r>
              <a:rPr sz="3500" spc="-30" dirty="0">
                <a:solidFill>
                  <a:srgbClr val="1B3866"/>
                </a:solidFill>
              </a:rPr>
              <a:t> </a:t>
            </a:r>
            <a:r>
              <a:rPr sz="3500" spc="-10" dirty="0">
                <a:solidFill>
                  <a:srgbClr val="1B3866"/>
                </a:solidFill>
              </a:rPr>
              <a:t>futuro</a:t>
            </a:r>
            <a:endParaRPr sz="3500" dirty="0"/>
          </a:p>
        </p:txBody>
      </p:sp>
      <p:sp>
        <p:nvSpPr>
          <p:cNvPr id="26" name="object 26"/>
          <p:cNvSpPr txBox="1"/>
          <p:nvPr/>
        </p:nvSpPr>
        <p:spPr>
          <a:xfrm>
            <a:off x="687983" y="1206500"/>
            <a:ext cx="4218940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Ampliar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e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aprimorar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a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rede</a:t>
            </a:r>
            <a:r>
              <a:rPr sz="21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pública</a:t>
            </a:r>
            <a:r>
              <a:rPr sz="21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spc="-25" dirty="0">
                <a:solidFill>
                  <a:srgbClr val="F37567"/>
                </a:solidFill>
                <a:latin typeface="Arial Narrow"/>
                <a:cs typeface="Arial Narrow"/>
              </a:rPr>
              <a:t>de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abrigamento</a:t>
            </a:r>
            <a:r>
              <a:rPr sz="21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e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proteção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às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mulheres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spc="-25" dirty="0">
                <a:solidFill>
                  <a:srgbClr val="F37567"/>
                </a:solidFill>
                <a:latin typeface="Arial Narrow"/>
                <a:cs typeface="Arial Narrow"/>
              </a:rPr>
              <a:t>em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situação</a:t>
            </a:r>
            <a:r>
              <a:rPr sz="21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de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violência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em</a:t>
            </a:r>
            <a:r>
              <a:rPr sz="21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todo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o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Brasil,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possibilitando que possam recomeçar </a:t>
            </a:r>
            <a:r>
              <a:rPr sz="2100" b="1" spc="-50" dirty="0">
                <a:solidFill>
                  <a:srgbClr val="F37567"/>
                </a:solidFill>
                <a:latin typeface="Arial Narrow"/>
                <a:cs typeface="Arial Narrow"/>
              </a:rPr>
              <a:t>e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reescrever</a:t>
            </a:r>
            <a:r>
              <a:rPr sz="21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 err="1">
                <a:solidFill>
                  <a:srgbClr val="F37567"/>
                </a:solidFill>
                <a:latin typeface="Arial Narrow"/>
                <a:cs typeface="Arial Narrow"/>
              </a:rPr>
              <a:t>suas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hist</a:t>
            </a:r>
            <a:r>
              <a:rPr lang="pt-BR"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ó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rias.</a:t>
            </a:r>
            <a:endParaRPr sz="2100" dirty="0">
              <a:latin typeface="Arial Narrow"/>
              <a:cs typeface="Arial Narrow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46737" y="4267374"/>
            <a:ext cx="3526790" cy="177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Metodologia</a:t>
            </a:r>
            <a:r>
              <a:rPr sz="2300" b="1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para</a:t>
            </a:r>
            <a:r>
              <a:rPr sz="2300" b="1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redes</a:t>
            </a:r>
            <a:r>
              <a:rPr sz="2300" b="1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spc="-10" dirty="0">
                <a:solidFill>
                  <a:srgbClr val="FBFADD"/>
                </a:solidFill>
                <a:latin typeface="Arial Narrow"/>
                <a:cs typeface="Arial Narrow"/>
              </a:rPr>
              <a:t>locais,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no mapeamento</a:t>
            </a:r>
            <a:r>
              <a:rPr sz="2300" b="1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de gargalos </a:t>
            </a:r>
            <a:r>
              <a:rPr sz="2300" b="1" spc="-50" dirty="0">
                <a:solidFill>
                  <a:srgbClr val="FBFADD"/>
                </a:solidFill>
                <a:latin typeface="Arial Narrow"/>
                <a:cs typeface="Arial Narrow"/>
              </a:rPr>
              <a:t>e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desenvolvimento de </a:t>
            </a:r>
            <a:r>
              <a:rPr sz="2300" b="1" spc="-10" dirty="0">
                <a:solidFill>
                  <a:srgbClr val="FBFADD"/>
                </a:solidFill>
                <a:latin typeface="Arial Narrow"/>
                <a:cs typeface="Arial Narrow"/>
              </a:rPr>
              <a:t>fluxos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para o funcionamento </a:t>
            </a:r>
            <a:r>
              <a:rPr sz="2300" b="1" spc="-25" dirty="0">
                <a:solidFill>
                  <a:srgbClr val="FBFADD"/>
                </a:solidFill>
                <a:latin typeface="Arial Narrow"/>
                <a:cs typeface="Arial Narrow"/>
              </a:rPr>
              <a:t>das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políticas </a:t>
            </a:r>
            <a:r>
              <a:rPr sz="2300" b="1" spc="-10" dirty="0">
                <a:solidFill>
                  <a:srgbClr val="FBFADD"/>
                </a:solidFill>
                <a:latin typeface="Arial Narrow"/>
                <a:cs typeface="Arial Narrow"/>
              </a:rPr>
              <a:t>públicas.</a:t>
            </a:r>
            <a:endParaRPr sz="2300" dirty="0">
              <a:latin typeface="Arial Narrow"/>
              <a:cs typeface="Arial Narrow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268096" y="692898"/>
            <a:ext cx="5314950" cy="5314950"/>
            <a:chOff x="2268096" y="692898"/>
            <a:chExt cx="5314950" cy="5314950"/>
          </a:xfrm>
        </p:grpSpPr>
        <p:sp>
          <p:nvSpPr>
            <p:cNvPr id="29" name="object 29"/>
            <p:cNvSpPr/>
            <p:nvPr/>
          </p:nvSpPr>
          <p:spPr>
            <a:xfrm>
              <a:off x="2306196" y="1203669"/>
              <a:ext cx="4765675" cy="4765675"/>
            </a:xfrm>
            <a:custGeom>
              <a:avLst/>
              <a:gdLst/>
              <a:ahLst/>
              <a:cxnLst/>
              <a:rect l="l" t="t" r="r" b="b"/>
              <a:pathLst>
                <a:path w="4765675" h="4765675">
                  <a:moveTo>
                    <a:pt x="0" y="4765675"/>
                  </a:moveTo>
                  <a:lnTo>
                    <a:pt x="4765675" y="0"/>
                  </a:lnTo>
                </a:path>
              </a:pathLst>
            </a:custGeom>
            <a:ln w="76200">
              <a:solidFill>
                <a:srgbClr val="F375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790146" y="692898"/>
              <a:ext cx="793115" cy="793115"/>
            </a:xfrm>
            <a:custGeom>
              <a:avLst/>
              <a:gdLst/>
              <a:ahLst/>
              <a:cxnLst/>
              <a:rect l="l" t="t" r="r" b="b"/>
              <a:pathLst>
                <a:path w="793115" h="793115">
                  <a:moveTo>
                    <a:pt x="792492" y="0"/>
                  </a:moveTo>
                  <a:lnTo>
                    <a:pt x="0" y="457504"/>
                  </a:lnTo>
                  <a:lnTo>
                    <a:pt x="334987" y="792505"/>
                  </a:lnTo>
                  <a:lnTo>
                    <a:pt x="792492" y="0"/>
                  </a:lnTo>
                  <a:close/>
                </a:path>
              </a:pathLst>
            </a:custGeom>
            <a:solidFill>
              <a:srgbClr val="F375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032333" y="3894391"/>
            <a:ext cx="1797050" cy="60080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484"/>
              </a:spcBef>
            </a:pPr>
            <a:r>
              <a:rPr sz="3500" b="1" spc="-20" dirty="0">
                <a:solidFill>
                  <a:srgbClr val="1B3866"/>
                </a:solidFill>
                <a:latin typeface="Arial Narrow"/>
                <a:cs typeface="Arial Narrow"/>
              </a:rPr>
              <a:t>2020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42381" y="1682672"/>
            <a:ext cx="2330450" cy="538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25575">
              <a:lnSpc>
                <a:spcPts val="4090"/>
              </a:lnSpc>
              <a:spcBef>
                <a:spcPts val="100"/>
              </a:spcBef>
            </a:pPr>
            <a:r>
              <a:rPr sz="3500" b="1" spc="-20" dirty="0">
                <a:solidFill>
                  <a:srgbClr val="1B3866"/>
                </a:solidFill>
                <a:latin typeface="Arial Narrow"/>
                <a:cs typeface="Arial Narrow"/>
              </a:rPr>
              <a:t>2022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5" name="object 32">
            <a:extLst>
              <a:ext uri="{FF2B5EF4-FFF2-40B4-BE49-F238E27FC236}">
                <a16:creationId xmlns:a16="http://schemas.microsoft.com/office/drawing/2014/main" id="{874A45E8-DF58-6E61-CD51-30C9CE475722}"/>
              </a:ext>
            </a:extLst>
          </p:cNvPr>
          <p:cNvSpPr txBox="1"/>
          <p:nvPr/>
        </p:nvSpPr>
        <p:spPr>
          <a:xfrm>
            <a:off x="6242381" y="2217011"/>
            <a:ext cx="2330450" cy="923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90"/>
              </a:lnSpc>
            </a:pP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Fundo de </a:t>
            </a:r>
            <a:r>
              <a:rPr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Investimento</a:t>
            </a:r>
            <a:endParaRPr sz="2000" dirty="0">
              <a:latin typeface="Arial Narrow"/>
              <a:cs typeface="Arial Narrow"/>
            </a:endParaRPr>
          </a:p>
          <a:p>
            <a:pPr marL="12700" marR="5080">
              <a:lnSpc>
                <a:spcPct val="100000"/>
              </a:lnSpc>
            </a:pP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Social</a:t>
            </a:r>
            <a:r>
              <a:rPr sz="2000" b="1" spc="-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Privado se</a:t>
            </a:r>
            <a:r>
              <a:rPr sz="2000" b="1" spc="-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000" b="1" spc="-10" dirty="0" err="1">
                <a:solidFill>
                  <a:srgbClr val="1B3866"/>
                </a:solidFill>
                <a:latin typeface="Arial Narrow"/>
                <a:cs typeface="Arial Narrow"/>
              </a:rPr>
              <a:t>torna</a:t>
            </a:r>
            <a:r>
              <a:rPr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000" b="1" spc="-10" dirty="0" err="1">
                <a:solidFill>
                  <a:srgbClr val="1B3866"/>
                </a:solidFill>
                <a:latin typeface="Arial Narrow"/>
                <a:cs typeface="Arial Narrow"/>
              </a:rPr>
              <a:t>permanente</a:t>
            </a:r>
            <a:r>
              <a:rPr lang="pt-BR"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.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6" name="object 31">
            <a:extLst>
              <a:ext uri="{FF2B5EF4-FFF2-40B4-BE49-F238E27FC236}">
                <a16:creationId xmlns:a16="http://schemas.microsoft.com/office/drawing/2014/main" id="{FB240D1E-8CBC-09A3-0CEA-02981C0D3D64}"/>
              </a:ext>
            </a:extLst>
          </p:cNvPr>
          <p:cNvSpPr txBox="1"/>
          <p:nvPr/>
        </p:nvSpPr>
        <p:spPr>
          <a:xfrm>
            <a:off x="1032333" y="4459536"/>
            <a:ext cx="1797050" cy="98552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220"/>
              </a:spcBef>
            </a:pPr>
            <a:r>
              <a:rPr sz="2000" b="1" dirty="0" err="1">
                <a:solidFill>
                  <a:srgbClr val="1B3866"/>
                </a:solidFill>
                <a:latin typeface="Arial Narrow"/>
                <a:cs typeface="Arial Narrow"/>
              </a:rPr>
              <a:t>Criação</a:t>
            </a: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 do </a:t>
            </a:r>
            <a:r>
              <a:rPr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Fundo </a:t>
            </a: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de </a:t>
            </a:r>
            <a:r>
              <a:rPr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investimento </a:t>
            </a: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Social </a:t>
            </a:r>
            <a:r>
              <a:rPr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Privado</a:t>
            </a:r>
            <a:r>
              <a:rPr lang="pt-BR"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.</a:t>
            </a:r>
            <a:endParaRPr sz="20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4E3C58E9-002C-4493-528B-BD9C01D13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939776" cy="673200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2146300"/>
            <a:ext cx="114300" cy="11430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3166532"/>
            <a:ext cx="114300" cy="11430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2667000"/>
            <a:ext cx="114300" cy="11430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3678766"/>
            <a:ext cx="114300" cy="11430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5080000"/>
            <a:ext cx="114300" cy="11430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4559300"/>
            <a:ext cx="114300" cy="114300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818517" y="1858008"/>
            <a:ext cx="5911850" cy="525144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Iniciativa</a:t>
            </a:r>
            <a:r>
              <a:rPr sz="2600" b="1" spc="-5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inovadora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;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539750" y="584200"/>
            <a:ext cx="7658100" cy="863600"/>
          </a:xfrm>
          <a:prstGeom prst="rect">
            <a:avLst/>
          </a:prstGeom>
          <a:solidFill>
            <a:srgbClr val="1B3866"/>
          </a:solidFill>
        </p:spPr>
        <p:txBody>
          <a:bodyPr vert="horz" wrap="square" lIns="0" tIns="78740" rIns="0" bIns="0" rtlCol="0">
            <a:spAutoFit/>
          </a:bodyPr>
          <a:lstStyle/>
          <a:p>
            <a:pPr marL="392430">
              <a:lnSpc>
                <a:spcPct val="100000"/>
              </a:lnSpc>
              <a:spcBef>
                <a:spcPts val="620"/>
              </a:spcBef>
            </a:pPr>
            <a:r>
              <a:rPr dirty="0"/>
              <a:t>Por</a:t>
            </a:r>
            <a:r>
              <a:rPr spc="-10" dirty="0"/>
              <a:t> </a:t>
            </a:r>
            <a:r>
              <a:rPr dirty="0"/>
              <a:t>que</a:t>
            </a:r>
            <a:r>
              <a:rPr spc="-5" dirty="0"/>
              <a:t> </a:t>
            </a:r>
            <a:r>
              <a:rPr dirty="0"/>
              <a:t>investir</a:t>
            </a:r>
            <a:r>
              <a:rPr spc="-15" dirty="0"/>
              <a:t> </a:t>
            </a:r>
            <a:r>
              <a:rPr dirty="0"/>
              <a:t>no</a:t>
            </a:r>
            <a:r>
              <a:rPr spc="-5" dirty="0"/>
              <a:t> </a:t>
            </a:r>
            <a:r>
              <a:rPr dirty="0"/>
              <a:t>Fundo</a:t>
            </a:r>
            <a:r>
              <a:rPr spc="-5" dirty="0"/>
              <a:t> </a:t>
            </a:r>
            <a:r>
              <a:rPr spc="-20" dirty="0"/>
              <a:t>ISP?</a:t>
            </a:r>
          </a:p>
        </p:txBody>
      </p:sp>
      <p:sp>
        <p:nvSpPr>
          <p:cNvPr id="37" name="object 32">
            <a:extLst>
              <a:ext uri="{FF2B5EF4-FFF2-40B4-BE49-F238E27FC236}">
                <a16:creationId xmlns:a16="http://schemas.microsoft.com/office/drawing/2014/main" id="{E90141FC-B7AD-4E3C-0472-3D694B6C18C7}"/>
              </a:ext>
            </a:extLst>
          </p:cNvPr>
          <p:cNvSpPr txBox="1"/>
          <p:nvPr/>
        </p:nvSpPr>
        <p:spPr>
          <a:xfrm>
            <a:off x="818516" y="2273300"/>
            <a:ext cx="6217283" cy="584006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1751964">
              <a:lnSpc>
                <a:spcPts val="4000"/>
              </a:lnSpc>
              <a:spcBef>
                <a:spcPts val="280"/>
              </a:spcBef>
            </a:pP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Incidência</a:t>
            </a:r>
            <a:r>
              <a:rPr sz="2600" b="1" spc="-2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em</a:t>
            </a:r>
            <a:r>
              <a:rPr sz="26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políticas</a:t>
            </a:r>
            <a:r>
              <a:rPr sz="26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públicas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;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38" name="object 32">
            <a:extLst>
              <a:ext uri="{FF2B5EF4-FFF2-40B4-BE49-F238E27FC236}">
                <a16:creationId xmlns:a16="http://schemas.microsoft.com/office/drawing/2014/main" id="{CE9704B2-9F62-9208-E7AC-F6D1FE57A8E3}"/>
              </a:ext>
            </a:extLst>
          </p:cNvPr>
          <p:cNvSpPr txBox="1"/>
          <p:nvPr/>
        </p:nvSpPr>
        <p:spPr>
          <a:xfrm>
            <a:off x="818517" y="2781300"/>
            <a:ext cx="5911850" cy="584006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1751964">
              <a:lnSpc>
                <a:spcPts val="4000"/>
              </a:lnSpc>
              <a:spcBef>
                <a:spcPts val="280"/>
              </a:spcBef>
            </a:pP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Abrangência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nacional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;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39" name="object 32">
            <a:extLst>
              <a:ext uri="{FF2B5EF4-FFF2-40B4-BE49-F238E27FC236}">
                <a16:creationId xmlns:a16="http://schemas.microsoft.com/office/drawing/2014/main" id="{F8A2330F-5989-B1C6-F8BE-B41D6250EB2A}"/>
              </a:ext>
            </a:extLst>
          </p:cNvPr>
          <p:cNvSpPr txBox="1"/>
          <p:nvPr/>
        </p:nvSpPr>
        <p:spPr>
          <a:xfrm>
            <a:off x="818517" y="3393258"/>
            <a:ext cx="5911850" cy="894476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593090">
              <a:lnSpc>
                <a:spcPts val="3000"/>
              </a:lnSpc>
              <a:spcBef>
                <a:spcPts val="800"/>
              </a:spcBef>
            </a:pP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Apoio</a:t>
            </a:r>
            <a:r>
              <a:rPr sz="26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técnico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e</a:t>
            </a:r>
            <a:r>
              <a:rPr sz="26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jurídico</a:t>
            </a:r>
            <a:r>
              <a:rPr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de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especialistas,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monitoramento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e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avaliação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;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40" name="object 32">
            <a:extLst>
              <a:ext uri="{FF2B5EF4-FFF2-40B4-BE49-F238E27FC236}">
                <a16:creationId xmlns:a16="http://schemas.microsoft.com/office/drawing/2014/main" id="{A4C454F5-11D7-A8A2-0221-4AC2BD386971}"/>
              </a:ext>
            </a:extLst>
          </p:cNvPr>
          <p:cNvSpPr txBox="1"/>
          <p:nvPr/>
        </p:nvSpPr>
        <p:spPr>
          <a:xfrm>
            <a:off x="818516" y="4267089"/>
            <a:ext cx="6076317" cy="525144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  <a:tabLst>
                <a:tab pos="5748020" algn="l"/>
              </a:tabLst>
            </a:pP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Accountability</a:t>
            </a:r>
            <a:r>
              <a:rPr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dos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serviços</a:t>
            </a:r>
            <a:r>
              <a:rPr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e</a:t>
            </a:r>
            <a:r>
              <a:rPr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da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rede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públi</a:t>
            </a:r>
            <a:r>
              <a:rPr lang="pt-BR"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ca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;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41" name="object 32">
            <a:extLst>
              <a:ext uri="{FF2B5EF4-FFF2-40B4-BE49-F238E27FC236}">
                <a16:creationId xmlns:a16="http://schemas.microsoft.com/office/drawing/2014/main" id="{A8B20872-4EBB-2BF2-5F4C-48F6BDBA74B9}"/>
              </a:ext>
            </a:extLst>
          </p:cNvPr>
          <p:cNvSpPr txBox="1"/>
          <p:nvPr/>
        </p:nvSpPr>
        <p:spPr>
          <a:xfrm>
            <a:off x="818517" y="4815993"/>
            <a:ext cx="5911850" cy="894476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1014730">
              <a:lnSpc>
                <a:spcPts val="3000"/>
              </a:lnSpc>
              <a:spcBef>
                <a:spcPts val="1075"/>
              </a:spcBef>
            </a:pP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Respostas</a:t>
            </a:r>
            <a:r>
              <a:rPr sz="2600" b="1" spc="-3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customizadas</a:t>
            </a:r>
            <a:r>
              <a:rPr sz="2600" b="1" spc="-3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focadas</a:t>
            </a:r>
            <a:r>
              <a:rPr sz="2600" b="1" spc="-25" dirty="0">
                <a:solidFill>
                  <a:srgbClr val="F37567"/>
                </a:solidFill>
                <a:latin typeface="Arial Narrow"/>
                <a:cs typeface="Arial Narrow"/>
              </a:rPr>
              <a:t> nas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necessidades das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vítimas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.</a:t>
            </a:r>
            <a:endParaRPr sz="26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m 44" descr="Desenho de uma pessoa&#10;&#10;Descrição gerada automaticamente com confiança média">
            <a:extLst>
              <a:ext uri="{FF2B5EF4-FFF2-40B4-BE49-F238E27FC236}">
                <a16:creationId xmlns:a16="http://schemas.microsoft.com/office/drawing/2014/main" id="{D395AAC5-E944-22F2-4B3B-57AC747FD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1D87744F-D803-25E9-9601-DF2E5085E41B}"/>
              </a:ext>
            </a:extLst>
          </p:cNvPr>
          <p:cNvSpPr/>
          <p:nvPr/>
        </p:nvSpPr>
        <p:spPr>
          <a:xfrm>
            <a:off x="546201" y="584200"/>
            <a:ext cx="7658100" cy="863600"/>
          </a:xfrm>
          <a:prstGeom prst="rect">
            <a:avLst/>
          </a:prstGeom>
          <a:solidFill>
            <a:srgbClr val="1A3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2057400"/>
            <a:ext cx="114300" cy="1143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3191932"/>
            <a:ext cx="114300" cy="1143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4351866"/>
            <a:ext cx="114300" cy="1143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794197" y="1901769"/>
            <a:ext cx="6962140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83335">
              <a:lnSpc>
                <a:spcPct val="100000"/>
              </a:lnSpc>
              <a:spcBef>
                <a:spcPts val="100"/>
              </a:spcBef>
            </a:pPr>
            <a:r>
              <a:rPr dirty="0"/>
              <a:t>Queremos</a:t>
            </a:r>
            <a:r>
              <a:rPr spc="-30" dirty="0"/>
              <a:t> </a:t>
            </a:r>
            <a:r>
              <a:rPr dirty="0"/>
              <a:t>ampliar</a:t>
            </a:r>
            <a:r>
              <a:rPr spc="-20" dirty="0"/>
              <a:t> </a:t>
            </a:r>
            <a:r>
              <a:rPr dirty="0"/>
              <a:t>nossa</a:t>
            </a:r>
            <a:r>
              <a:rPr spc="-15" dirty="0"/>
              <a:t> </a:t>
            </a:r>
            <a:r>
              <a:rPr dirty="0"/>
              <a:t>presença</a:t>
            </a:r>
            <a:r>
              <a:rPr spc="-15" dirty="0"/>
              <a:t> </a:t>
            </a:r>
            <a:r>
              <a:rPr dirty="0"/>
              <a:t>em</a:t>
            </a:r>
            <a:r>
              <a:rPr spc="-15" dirty="0"/>
              <a:t> </a:t>
            </a:r>
            <a:r>
              <a:rPr spc="-20" dirty="0"/>
              <a:t>mais </a:t>
            </a:r>
            <a:r>
              <a:rPr dirty="0"/>
              <a:t>4</a:t>
            </a:r>
            <a:r>
              <a:rPr spc="-20" dirty="0"/>
              <a:t> </a:t>
            </a:r>
            <a:r>
              <a:rPr dirty="0"/>
              <a:t>estados</a:t>
            </a:r>
            <a:r>
              <a:rPr spc="-20" dirty="0"/>
              <a:t> </a:t>
            </a:r>
            <a:r>
              <a:rPr dirty="0"/>
              <a:t>até</a:t>
            </a:r>
            <a:r>
              <a:rPr spc="-15" dirty="0"/>
              <a:t> </a:t>
            </a:r>
            <a:r>
              <a:rPr spc="-10" dirty="0"/>
              <a:t>2024;</a:t>
            </a:r>
            <a:endParaRPr spc="-20" dirty="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5507566"/>
            <a:ext cx="114300" cy="114300"/>
          </a:xfrm>
          <a:prstGeom prst="rect">
            <a:avLst/>
          </a:prstGeom>
        </p:spPr>
      </p:pic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691405" y="608470"/>
            <a:ext cx="7512896" cy="687292"/>
          </a:xfrm>
          <a:prstGeom prst="rect">
            <a:avLst/>
          </a:prstGeom>
        </p:spPr>
        <p:txBody>
          <a:bodyPr vert="horz" wrap="square" lIns="0" tIns="55805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dirty="0"/>
              <a:t>Como</a:t>
            </a:r>
            <a:r>
              <a:rPr spc="-10" dirty="0"/>
              <a:t> </a:t>
            </a:r>
            <a:r>
              <a:rPr dirty="0"/>
              <a:t>queremos</a:t>
            </a:r>
            <a:r>
              <a:rPr spc="-10" dirty="0"/>
              <a:t> </a:t>
            </a:r>
            <a:r>
              <a:rPr dirty="0"/>
              <a:t>chegar</a:t>
            </a:r>
            <a:r>
              <a:rPr spc="-10" dirty="0"/>
              <a:t> </a:t>
            </a:r>
            <a:r>
              <a:rPr spc="-25" dirty="0"/>
              <a:t>lá?</a:t>
            </a:r>
          </a:p>
        </p:txBody>
      </p:sp>
      <p:sp>
        <p:nvSpPr>
          <p:cNvPr id="46" name="object 6">
            <a:extLst>
              <a:ext uri="{FF2B5EF4-FFF2-40B4-BE49-F238E27FC236}">
                <a16:creationId xmlns:a16="http://schemas.microsoft.com/office/drawing/2014/main" id="{0C985208-4884-EDE7-D430-516E8938B0B9}"/>
              </a:ext>
            </a:extLst>
          </p:cNvPr>
          <p:cNvSpPr txBox="1">
            <a:spLocks/>
          </p:cNvSpPr>
          <p:nvPr/>
        </p:nvSpPr>
        <p:spPr>
          <a:xfrm>
            <a:off x="794197" y="3018892"/>
            <a:ext cx="6962140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2600" b="1" i="0">
                <a:solidFill>
                  <a:srgbClr val="FBFADD"/>
                </a:solidFill>
                <a:latin typeface="Arial Narrow"/>
                <a:ea typeface="+mn-ea"/>
                <a:cs typeface="Arial Narrow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>
              <a:spcBef>
                <a:spcPts val="2590"/>
              </a:spcBef>
            </a:pPr>
            <a:r>
              <a:rPr lang="pt-BR" dirty="0"/>
              <a:t>Queremos</a:t>
            </a:r>
            <a:r>
              <a:rPr lang="pt-BR" spc="-30" dirty="0"/>
              <a:t> </a:t>
            </a:r>
            <a:r>
              <a:rPr lang="pt-BR" dirty="0"/>
              <a:t>consolidar</a:t>
            </a:r>
            <a:r>
              <a:rPr lang="pt-BR" spc="-20" dirty="0"/>
              <a:t> </a:t>
            </a:r>
            <a:r>
              <a:rPr lang="pt-BR" dirty="0"/>
              <a:t>nossa</a:t>
            </a:r>
            <a:r>
              <a:rPr lang="pt-BR" spc="-15" dirty="0"/>
              <a:t> </a:t>
            </a:r>
            <a:r>
              <a:rPr lang="pt-BR" dirty="0"/>
              <a:t>presença</a:t>
            </a:r>
            <a:r>
              <a:rPr lang="pt-BR" spc="-15" dirty="0"/>
              <a:t> </a:t>
            </a:r>
            <a:r>
              <a:rPr lang="pt-BR" dirty="0"/>
              <a:t>nos</a:t>
            </a:r>
            <a:r>
              <a:rPr lang="pt-BR" spc="-15" dirty="0"/>
              <a:t> </a:t>
            </a:r>
            <a:r>
              <a:rPr lang="pt-BR" dirty="0"/>
              <a:t>20</a:t>
            </a:r>
            <a:r>
              <a:rPr lang="pt-BR" spc="-15" dirty="0"/>
              <a:t> </a:t>
            </a:r>
            <a:r>
              <a:rPr lang="pt-BR" spc="-10" dirty="0"/>
              <a:t>estados </a:t>
            </a:r>
            <a:r>
              <a:rPr lang="pt-BR" dirty="0"/>
              <a:t>ativos</a:t>
            </a:r>
            <a:r>
              <a:rPr lang="pt-BR" spc="-20" dirty="0"/>
              <a:t> </a:t>
            </a:r>
            <a:r>
              <a:rPr lang="pt-BR" dirty="0"/>
              <a:t>até</a:t>
            </a:r>
            <a:r>
              <a:rPr lang="pt-BR" spc="-15" dirty="0"/>
              <a:t> </a:t>
            </a:r>
            <a:r>
              <a:rPr lang="pt-BR" dirty="0"/>
              <a:t>o</a:t>
            </a:r>
            <a:r>
              <a:rPr lang="pt-BR" spc="-10" dirty="0"/>
              <a:t> momento;</a:t>
            </a:r>
            <a:endParaRPr lang="pt-BR" spc="-20" dirty="0"/>
          </a:p>
        </p:txBody>
      </p:sp>
      <p:sp>
        <p:nvSpPr>
          <p:cNvPr id="47" name="object 6">
            <a:extLst>
              <a:ext uri="{FF2B5EF4-FFF2-40B4-BE49-F238E27FC236}">
                <a16:creationId xmlns:a16="http://schemas.microsoft.com/office/drawing/2014/main" id="{1BC50E96-8E68-11DF-C7E4-183209DB76D2}"/>
              </a:ext>
            </a:extLst>
          </p:cNvPr>
          <p:cNvSpPr txBox="1">
            <a:spLocks/>
          </p:cNvSpPr>
          <p:nvPr/>
        </p:nvSpPr>
        <p:spPr>
          <a:xfrm>
            <a:off x="794197" y="4201267"/>
            <a:ext cx="6962140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2600" b="1" i="0">
                <a:solidFill>
                  <a:srgbClr val="FBFADD"/>
                </a:solidFill>
                <a:latin typeface="Arial Narrow"/>
                <a:ea typeface="+mn-ea"/>
                <a:cs typeface="Arial Narrow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289560"/>
            <a:r>
              <a:rPr lang="pt-BR" dirty="0"/>
              <a:t>Para</a:t>
            </a:r>
            <a:r>
              <a:rPr lang="pt-BR" spc="-5" dirty="0"/>
              <a:t> </a:t>
            </a:r>
            <a:r>
              <a:rPr lang="pt-BR" dirty="0"/>
              <a:t>garantir</a:t>
            </a:r>
            <a:r>
              <a:rPr lang="pt-BR" spc="-5" dirty="0"/>
              <a:t> </a:t>
            </a:r>
            <a:r>
              <a:rPr lang="pt-BR" dirty="0"/>
              <a:t>o pleno</a:t>
            </a:r>
            <a:r>
              <a:rPr lang="pt-BR" spc="-5" dirty="0"/>
              <a:t> </a:t>
            </a:r>
            <a:r>
              <a:rPr lang="pt-BR" dirty="0"/>
              <a:t>funcionamento das</a:t>
            </a:r>
            <a:r>
              <a:rPr lang="pt-BR" spc="-5" dirty="0"/>
              <a:t> </a:t>
            </a:r>
            <a:r>
              <a:rPr lang="pt-BR" dirty="0"/>
              <a:t>ações</a:t>
            </a:r>
            <a:r>
              <a:rPr lang="pt-BR" spc="-5" dirty="0"/>
              <a:t> </a:t>
            </a:r>
            <a:r>
              <a:rPr lang="pt-BR" spc="-25" dirty="0"/>
              <a:t>são </a:t>
            </a:r>
            <a:r>
              <a:rPr lang="pt-BR" dirty="0"/>
              <a:t>necessários</a:t>
            </a:r>
            <a:r>
              <a:rPr lang="pt-BR" spc="-5" dirty="0"/>
              <a:t> </a:t>
            </a:r>
            <a:r>
              <a:rPr lang="pt-BR" dirty="0"/>
              <a:t>por ano</a:t>
            </a:r>
            <a:r>
              <a:rPr lang="pt-BR" spc="-10" dirty="0"/>
              <a:t> </a:t>
            </a:r>
            <a:r>
              <a:rPr lang="pt-BR" dirty="0" err="1"/>
              <a:t>R</a:t>
            </a:r>
            <a:r>
              <a:rPr lang="pt-BR" dirty="0"/>
              <a:t>$ 2</a:t>
            </a:r>
            <a:r>
              <a:rPr lang="pt-BR" spc="-5" dirty="0"/>
              <a:t> </a:t>
            </a:r>
            <a:r>
              <a:rPr lang="pt-BR" spc="-25" dirty="0"/>
              <a:t>MM;</a:t>
            </a:r>
            <a:endParaRPr lang="pt-BR" spc="-20" dirty="0"/>
          </a:p>
        </p:txBody>
      </p:sp>
      <p:sp>
        <p:nvSpPr>
          <p:cNvPr id="48" name="object 6">
            <a:extLst>
              <a:ext uri="{FF2B5EF4-FFF2-40B4-BE49-F238E27FC236}">
                <a16:creationId xmlns:a16="http://schemas.microsoft.com/office/drawing/2014/main" id="{BF85EF88-8375-F017-A3B4-3653D98F2A84}"/>
              </a:ext>
            </a:extLst>
          </p:cNvPr>
          <p:cNvSpPr txBox="1">
            <a:spLocks/>
          </p:cNvSpPr>
          <p:nvPr/>
        </p:nvSpPr>
        <p:spPr>
          <a:xfrm>
            <a:off x="794197" y="5386206"/>
            <a:ext cx="6962140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2600" b="1" i="0">
                <a:solidFill>
                  <a:srgbClr val="FBFADD"/>
                </a:solidFill>
                <a:latin typeface="Arial Narrow"/>
                <a:ea typeface="+mn-ea"/>
                <a:cs typeface="Arial Narrow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/>
            <a:r>
              <a:rPr lang="pt-BR" dirty="0"/>
              <a:t>Queremos</a:t>
            </a:r>
            <a:r>
              <a:rPr lang="pt-BR" spc="-15" dirty="0"/>
              <a:t> </a:t>
            </a:r>
            <a:r>
              <a:rPr lang="pt-BR" dirty="0"/>
              <a:t>arrecadar</a:t>
            </a:r>
            <a:r>
              <a:rPr lang="pt-BR" spc="-15" dirty="0"/>
              <a:t> </a:t>
            </a:r>
            <a:r>
              <a:rPr lang="pt-BR" dirty="0" err="1"/>
              <a:t>R</a:t>
            </a:r>
            <a:r>
              <a:rPr lang="pt-BR" dirty="0"/>
              <a:t>$</a:t>
            </a:r>
            <a:r>
              <a:rPr lang="pt-BR" spc="-10" dirty="0"/>
              <a:t> </a:t>
            </a:r>
            <a:r>
              <a:rPr lang="pt-BR" dirty="0"/>
              <a:t>6</a:t>
            </a:r>
            <a:r>
              <a:rPr lang="pt-BR" spc="-15" dirty="0"/>
              <a:t> </a:t>
            </a:r>
            <a:r>
              <a:rPr lang="pt-BR" dirty="0"/>
              <a:t>MM</a:t>
            </a:r>
            <a:r>
              <a:rPr lang="pt-BR" spc="-15" dirty="0"/>
              <a:t> </a:t>
            </a:r>
            <a:r>
              <a:rPr lang="pt-BR" dirty="0"/>
              <a:t>nos</a:t>
            </a:r>
            <a:r>
              <a:rPr lang="pt-BR" spc="-10" dirty="0"/>
              <a:t> </a:t>
            </a:r>
            <a:r>
              <a:rPr lang="pt-BR" dirty="0"/>
              <a:t>próximos</a:t>
            </a:r>
            <a:r>
              <a:rPr lang="pt-BR" spc="-10" dirty="0"/>
              <a:t> </a:t>
            </a:r>
            <a:r>
              <a:rPr lang="pt-BR" dirty="0"/>
              <a:t>2</a:t>
            </a:r>
            <a:r>
              <a:rPr lang="pt-BR" spc="-15" dirty="0"/>
              <a:t> </a:t>
            </a:r>
            <a:r>
              <a:rPr lang="pt-BR" spc="-20" dirty="0"/>
              <a:t>anos.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m 31" descr="Desenho de um cachorro&#10;&#10;Descrição gerada automaticamente com confiança média">
            <a:extLst>
              <a:ext uri="{FF2B5EF4-FFF2-40B4-BE49-F238E27FC236}">
                <a16:creationId xmlns:a16="http://schemas.microsoft.com/office/drawing/2014/main" id="{0F0AA9DE-E336-3FE6-0219-9D0B915EE9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539750" y="584200"/>
            <a:ext cx="7658100" cy="863600"/>
          </a:xfrm>
          <a:prstGeom prst="rect">
            <a:avLst/>
          </a:prstGeom>
          <a:solidFill>
            <a:srgbClr val="1B3866"/>
          </a:solidFill>
        </p:spPr>
        <p:txBody>
          <a:bodyPr vert="horz" wrap="square" lIns="0" tIns="92710" rIns="0" bIns="0" rtlCol="0">
            <a:spAutoFit/>
          </a:bodyPr>
          <a:lstStyle/>
          <a:p>
            <a:pPr marL="305435">
              <a:lnSpc>
                <a:spcPct val="100000"/>
              </a:lnSpc>
              <a:spcBef>
                <a:spcPts val="730"/>
              </a:spcBef>
            </a:pPr>
            <a:r>
              <a:rPr spc="-10" dirty="0"/>
              <a:t>Obrigada!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819177" y="1669492"/>
            <a:ext cx="4194175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">
              <a:lnSpc>
                <a:spcPts val="3695"/>
              </a:lnSpc>
              <a:spcBef>
                <a:spcPts val="100"/>
              </a:spcBef>
            </a:pPr>
            <a:r>
              <a:rPr sz="3100" b="1" dirty="0">
                <a:solidFill>
                  <a:srgbClr val="FBFADD"/>
                </a:solidFill>
                <a:latin typeface="Arial Narrow"/>
                <a:cs typeface="Arial Narrow"/>
              </a:rPr>
              <a:t>Dúvidas, </a:t>
            </a:r>
            <a:r>
              <a:rPr sz="3100" b="1" spc="-10" dirty="0" err="1">
                <a:solidFill>
                  <a:srgbClr val="FBFADD"/>
                </a:solidFill>
                <a:latin typeface="Arial Narrow"/>
                <a:cs typeface="Arial Narrow"/>
              </a:rPr>
              <a:t>contate</a:t>
            </a:r>
            <a:r>
              <a:rPr sz="3100" b="1" spc="-10" dirty="0">
                <a:solidFill>
                  <a:srgbClr val="FBFADD"/>
                </a:solidFill>
                <a:latin typeface="Arial Narrow"/>
                <a:cs typeface="Arial Narrow"/>
              </a:rPr>
              <a:t>:</a:t>
            </a:r>
            <a:endParaRPr sz="3100" dirty="0">
              <a:latin typeface="Arial Narrow"/>
              <a:cs typeface="Arial Narrow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987550" y="3771900"/>
            <a:ext cx="4749800" cy="2057400"/>
            <a:chOff x="1987550" y="3771900"/>
            <a:chExt cx="4749800" cy="2057400"/>
          </a:xfrm>
        </p:grpSpPr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6450" y="3860800"/>
              <a:ext cx="4572000" cy="187959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032000" y="3816350"/>
              <a:ext cx="4660900" cy="1968500"/>
            </a:xfrm>
            <a:custGeom>
              <a:avLst/>
              <a:gdLst/>
              <a:ahLst/>
              <a:cxnLst/>
              <a:rect l="l" t="t" r="r" b="b"/>
              <a:pathLst>
                <a:path w="4660900" h="1968500">
                  <a:moveTo>
                    <a:pt x="356603" y="0"/>
                  </a:moveTo>
                  <a:lnTo>
                    <a:pt x="4660900" y="0"/>
                  </a:lnTo>
                  <a:lnTo>
                    <a:pt x="4660900" y="1611896"/>
                  </a:lnTo>
                  <a:lnTo>
                    <a:pt x="4653686" y="1682826"/>
                  </a:lnTo>
                  <a:lnTo>
                    <a:pt x="4632820" y="1750047"/>
                  </a:lnTo>
                  <a:lnTo>
                    <a:pt x="4599266" y="1811743"/>
                  </a:lnTo>
                  <a:lnTo>
                    <a:pt x="4556264" y="1863864"/>
                  </a:lnTo>
                  <a:lnTo>
                    <a:pt x="4504143" y="1906866"/>
                  </a:lnTo>
                  <a:lnTo>
                    <a:pt x="4442447" y="1940420"/>
                  </a:lnTo>
                  <a:lnTo>
                    <a:pt x="4375226" y="1961286"/>
                  </a:lnTo>
                  <a:lnTo>
                    <a:pt x="4304296" y="1968500"/>
                  </a:lnTo>
                  <a:lnTo>
                    <a:pt x="0" y="1968500"/>
                  </a:lnTo>
                  <a:lnTo>
                    <a:pt x="0" y="356603"/>
                  </a:lnTo>
                  <a:lnTo>
                    <a:pt x="1790" y="321208"/>
                  </a:lnTo>
                  <a:lnTo>
                    <a:pt x="16040" y="251358"/>
                  </a:lnTo>
                  <a:lnTo>
                    <a:pt x="43154" y="187159"/>
                  </a:lnTo>
                  <a:lnTo>
                    <a:pt x="104635" y="104635"/>
                  </a:lnTo>
                  <a:lnTo>
                    <a:pt x="156756" y="61633"/>
                  </a:lnTo>
                  <a:lnTo>
                    <a:pt x="218452" y="28079"/>
                  </a:lnTo>
                  <a:lnTo>
                    <a:pt x="285673" y="7213"/>
                  </a:lnTo>
                  <a:lnTo>
                    <a:pt x="356603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27">
            <a:extLst>
              <a:ext uri="{FF2B5EF4-FFF2-40B4-BE49-F238E27FC236}">
                <a16:creationId xmlns:a16="http://schemas.microsoft.com/office/drawing/2014/main" id="{B799E5F5-8DEB-DFC3-1C83-5B70E5A6C39C}"/>
              </a:ext>
            </a:extLst>
          </p:cNvPr>
          <p:cNvSpPr txBox="1"/>
          <p:nvPr/>
        </p:nvSpPr>
        <p:spPr>
          <a:xfrm>
            <a:off x="819176" y="2144761"/>
            <a:ext cx="4194175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>
              <a:lnSpc>
                <a:spcPts val="3695"/>
              </a:lnSpc>
            </a:pPr>
            <a:r>
              <a:rPr sz="3100" spc="-10" dirty="0">
                <a:solidFill>
                  <a:srgbClr val="FAF9DC"/>
                </a:solidFill>
                <a:latin typeface="Arial Narrow"/>
                <a:cs typeface="Arial Narrow"/>
                <a:hlinkClick r:id="rId5"/>
              </a:rPr>
              <a:t>renata.rodovalho@avon.com</a:t>
            </a:r>
            <a:endParaRPr sz="3100" dirty="0">
              <a:latin typeface="Arial Narrow"/>
              <a:cs typeface="Arial Narrow"/>
            </a:endParaRPr>
          </a:p>
        </p:txBody>
      </p:sp>
      <p:sp>
        <p:nvSpPr>
          <p:cNvPr id="34" name="object 27">
            <a:extLst>
              <a:ext uri="{FF2B5EF4-FFF2-40B4-BE49-F238E27FC236}">
                <a16:creationId xmlns:a16="http://schemas.microsoft.com/office/drawing/2014/main" id="{A55B80A8-02DB-5236-3B38-E670DBE66B99}"/>
              </a:ext>
            </a:extLst>
          </p:cNvPr>
          <p:cNvSpPr txBox="1"/>
          <p:nvPr/>
        </p:nvSpPr>
        <p:spPr>
          <a:xfrm>
            <a:off x="806476" y="2922908"/>
            <a:ext cx="4194175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">
              <a:lnSpc>
                <a:spcPts val="3695"/>
              </a:lnSpc>
              <a:spcBef>
                <a:spcPts val="100"/>
              </a:spcBef>
            </a:pPr>
            <a:r>
              <a:rPr sz="3100" b="1" dirty="0">
                <a:solidFill>
                  <a:srgbClr val="1B3866"/>
                </a:solidFill>
                <a:latin typeface="Arial Narrow"/>
                <a:cs typeface="Arial Narrow"/>
              </a:rPr>
              <a:t>Site: </a:t>
            </a:r>
            <a:r>
              <a:rPr sz="3100" b="1" spc="-10" dirty="0">
                <a:solidFill>
                  <a:srgbClr val="1B3866"/>
                </a:solidFill>
                <a:latin typeface="Arial Narrow"/>
                <a:cs typeface="Arial Narrow"/>
              </a:rPr>
              <a:t>fundoisp.com.br</a:t>
            </a:r>
            <a:endParaRPr sz="31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AF9D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779</Words>
  <Application>Microsoft Office PowerPoint</Application>
  <PresentationFormat>Personalizar</PresentationFormat>
  <Paragraphs>79</Paragraphs>
  <Slides>15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8" baseType="lpstr">
      <vt:lpstr>Arial Narrow</vt:lpstr>
      <vt:lpstr>Calibri</vt:lpstr>
      <vt:lpstr>Office Theme</vt:lpstr>
      <vt:lpstr>Apresentação do PowerPoint</vt:lpstr>
      <vt:lpstr>Os números da violência contra a mulher no Brasil já eram elevados, mas a pandemia tornou essa SITUAÇÃO ALARMANTE e as consequências se  estendem até hoje.</vt:lpstr>
      <vt:lpstr>1 em cada 4 mulheres brasileiras (24,4% = equivalente a 17 milhões de mulheres) acima de 16 anos afirma ter sofrido algum tipo de violência ou agressão em 2020 (últimos 12 meses), durante a pandemia de covid-19;</vt:lpstr>
      <vt:lpstr>Solução</vt:lpstr>
      <vt:lpstr>Apresentação do PowerPoint</vt:lpstr>
      <vt:lpstr>Como funciona?</vt:lpstr>
      <vt:lpstr>Crescimento da nossa rede de jan/2020 a out/2022.</vt:lpstr>
      <vt:lpstr>Conheça o impacto do projeto de jan/2020 a out/2022. Os números crescem a cada dia:</vt:lpstr>
      <vt:lpstr>Vencemos o Prêmio ECO 2022</vt:lpstr>
      <vt:lpstr>Vencemos o Prêmio ABVED</vt:lpstr>
      <vt:lpstr>Gestão do Fundo</vt:lpstr>
      <vt:lpstr>Visão de futuro</vt:lpstr>
      <vt:lpstr>Por que investir no Fundo ISP?</vt:lpstr>
      <vt:lpstr>Como queremos chegar lá?</vt:lpstr>
      <vt:lpstr>Obrigada!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FundoISP_Apresentacao_V03_SemTeoria</dc:title>
  <cp:lastModifiedBy>Giuliana Borges/SPO/BR</cp:lastModifiedBy>
  <cp:revision>5</cp:revision>
  <dcterms:created xsi:type="dcterms:W3CDTF">2022-10-28T14:15:58Z</dcterms:created>
  <dcterms:modified xsi:type="dcterms:W3CDTF">2022-12-08T11:41:16Z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2022-10-28T00:00:00Z</vt:filetime>
  </property>
  <property fmtid="{D5CDD505-2E9C-101B-9397-08002B2CF9AE}" pid="3" name="Creator">
    <vt:lpwstr>Adobe Illustrator 26.5 (Macintosh)</vt:lpwstr>
  </property>
  <property fmtid="{D5CDD505-2E9C-101B-9397-08002B2CF9AE}" pid="4" name="CreatorVersion">
    <vt:lpwstr>21.0.0</vt:lpwstr>
  </property>
  <property fmtid="{D5CDD505-2E9C-101B-9397-08002B2CF9AE}" pid="5" name="GTS_PDFXConformance">
    <vt:lpwstr>PDF/X-1a:2001</vt:lpwstr>
  </property>
  <property fmtid="{D5CDD505-2E9C-101B-9397-08002B2CF9AE}" pid="6" name="GTS_PDFXVersion">
    <vt:lpwstr>PDF/X-1:2001</vt:lpwstr>
  </property>
  <property fmtid="{D5CDD505-2E9C-101B-9397-08002B2CF9AE}" pid="7" name="LastSaved">
    <vt:filetime>2022-10-28T00:00:00Z</vt:filetime>
  </property>
  <property fmtid="{D5CDD505-2E9C-101B-9397-08002B2CF9AE}" pid="8" name="Producer">
    <vt:lpwstr>Adobe PDF library 16.07</vt:lpwstr>
  </property>
</Properties>
</file>