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1938000" cy="6731000"/>
  <p:notesSz cx="11938000" cy="6731000"/>
  <p:custDataLst>
    <p:tags r:id="rId18"/>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38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76"/>
    <p:restoredTop sz="85155" autoAdjust="0"/>
  </p:normalViewPr>
  <p:slideViewPr>
    <p:cSldViewPr>
      <p:cViewPr varScale="1">
        <p:scale>
          <a:sx n="97" d="100"/>
          <a:sy n="97" d="100"/>
        </p:scale>
        <p:origin x="1326" y="84"/>
      </p:cViewPr>
      <p:guideLst>
        <p:guide orient="horz" pos="2880"/>
        <p:guide pos="2160"/>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5173663" cy="33813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6762750" y="0"/>
            <a:ext cx="5172075" cy="338138"/>
          </a:xfrm>
          <a:prstGeom prst="rect">
            <a:avLst/>
          </a:prstGeom>
        </p:spPr>
        <p:txBody>
          <a:bodyPr vert="horz" lIns="91440" tIns="45720" rIns="91440" bIns="45720" rtlCol="0"/>
          <a:lstStyle>
            <a:lvl1pPr algn="r">
              <a:defRPr sz="1200"/>
            </a:lvl1pPr>
          </a:lstStyle>
          <a:p>
            <a:fld id="{CAC43B65-F14F-6748-928E-78FCCCEF0E47}" type="datetimeFigureOut">
              <a:rPr lang="pt-BR" smtClean="0"/>
              <a:t>09/12/2022</a:t>
            </a:fld>
            <a:endParaRPr lang="pt-BR" dirty="0"/>
          </a:p>
        </p:txBody>
      </p:sp>
      <p:sp>
        <p:nvSpPr>
          <p:cNvPr id="4" name="Espaço Reservado para Imagem de Slide 3"/>
          <p:cNvSpPr>
            <a:spLocks noGrp="1" noRot="1" noChangeAspect="1"/>
          </p:cNvSpPr>
          <p:nvPr>
            <p:ph type="sldImg" idx="2"/>
          </p:nvPr>
        </p:nvSpPr>
        <p:spPr>
          <a:xfrm>
            <a:off x="3954463" y="841375"/>
            <a:ext cx="4029075" cy="2271713"/>
          </a:xfrm>
          <a:prstGeom prst="rect">
            <a:avLst/>
          </a:prstGeom>
          <a:noFill/>
          <a:ln w="12700">
            <a:solidFill>
              <a:prstClr val="black"/>
            </a:solidFill>
          </a:ln>
        </p:spPr>
      </p:sp>
      <p:sp>
        <p:nvSpPr>
          <p:cNvPr id="5" name="Espaço Reservado para Anotações 4"/>
          <p:cNvSpPr>
            <a:spLocks noGrp="1"/>
          </p:cNvSpPr>
          <p:nvPr>
            <p:ph type="body" sz="quarter" idx="3"/>
          </p:nvPr>
        </p:nvSpPr>
        <p:spPr>
          <a:xfrm>
            <a:off x="1193800" y="3240088"/>
            <a:ext cx="9550400" cy="2649537"/>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6392863"/>
            <a:ext cx="5173663" cy="338137"/>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6762750" y="6392863"/>
            <a:ext cx="5172075" cy="338137"/>
          </a:xfrm>
          <a:prstGeom prst="rect">
            <a:avLst/>
          </a:prstGeom>
        </p:spPr>
        <p:txBody>
          <a:bodyPr vert="horz" lIns="91440" tIns="45720" rIns="91440" bIns="45720" rtlCol="0" anchor="b"/>
          <a:lstStyle>
            <a:lvl1pPr algn="r">
              <a:defRPr sz="1200"/>
            </a:lvl1pPr>
          </a:lstStyle>
          <a:p>
            <a:fld id="{B46A9625-A7BB-BD41-8BBD-84A1E56C40CA}" type="slidenum">
              <a:rPr lang="pt-BR" smtClean="0"/>
              <a:t>‹nº›</a:t>
            </a:fld>
            <a:endParaRPr lang="pt-BR" dirty="0"/>
          </a:p>
        </p:txBody>
      </p:sp>
    </p:spTree>
    <p:extLst>
      <p:ext uri="{BB962C8B-B14F-4D97-AF65-F5344CB8AC3E}">
        <p14:creationId xmlns:p14="http://schemas.microsoft.com/office/powerpoint/2010/main" val="4269395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noProof="0" dirty="0" smtClean="0"/>
              <a:t>PRIVATE SOCIAL INVESTMENT FUND</a:t>
            </a:r>
          </a:p>
          <a:p>
            <a:r>
              <a:rPr lang="en-US" noProof="0" dirty="0" smtClean="0"/>
              <a:t>to end violence against women and girls</a:t>
            </a:r>
            <a:endParaRPr lang="en-US" noProof="0" dirty="0"/>
          </a:p>
        </p:txBody>
      </p:sp>
      <p:sp>
        <p:nvSpPr>
          <p:cNvPr id="4" name="Espaço Reservado para Número de Slide 3"/>
          <p:cNvSpPr>
            <a:spLocks noGrp="1"/>
          </p:cNvSpPr>
          <p:nvPr>
            <p:ph type="sldNum" sz="quarter" idx="5"/>
          </p:nvPr>
        </p:nvSpPr>
        <p:spPr/>
        <p:txBody>
          <a:bodyPr/>
          <a:lstStyle/>
          <a:p>
            <a:fld id="{B46A9625-A7BB-BD41-8BBD-84A1E56C40CA}" type="slidenum">
              <a:rPr lang="pt-BR" smtClean="0"/>
              <a:t>1</a:t>
            </a:fld>
            <a:endParaRPr lang="pt-BR" dirty="0"/>
          </a:p>
        </p:txBody>
      </p:sp>
    </p:spTree>
    <p:extLst>
      <p:ext uri="{BB962C8B-B14F-4D97-AF65-F5344CB8AC3E}">
        <p14:creationId xmlns:p14="http://schemas.microsoft.com/office/powerpoint/2010/main" val="4261639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46A9625-A7BB-BD41-8BBD-84A1E56C40CA}" type="slidenum">
              <a:rPr lang="pt-BR" smtClean="0"/>
              <a:t>9</a:t>
            </a:fld>
            <a:endParaRPr lang="pt-BR" dirty="0"/>
          </a:p>
        </p:txBody>
      </p:sp>
    </p:spTree>
    <p:extLst>
      <p:ext uri="{BB962C8B-B14F-4D97-AF65-F5344CB8AC3E}">
        <p14:creationId xmlns:p14="http://schemas.microsoft.com/office/powerpoint/2010/main" val="3714336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46A9625-A7BB-BD41-8BBD-84A1E56C40CA}" type="slidenum">
              <a:rPr lang="pt-BR" smtClean="0"/>
              <a:t>15</a:t>
            </a:fld>
            <a:endParaRPr lang="pt-BR" dirty="0"/>
          </a:p>
        </p:txBody>
      </p:sp>
    </p:spTree>
    <p:extLst>
      <p:ext uri="{BB962C8B-B14F-4D97-AF65-F5344CB8AC3E}">
        <p14:creationId xmlns:p14="http://schemas.microsoft.com/office/powerpoint/2010/main" val="2582316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95350" y="2086610"/>
            <a:ext cx="10147300" cy="1413510"/>
          </a:xfrm>
          <a:prstGeom prst="rect">
            <a:avLst/>
          </a:prstGeom>
        </p:spPr>
        <p:txBody>
          <a:bodyPr wrap="square" lIns="0" tIns="0" rIns="0" bIns="0">
            <a:spAutoFit/>
          </a:bodyPr>
          <a:lstStyle>
            <a:lvl1pPr>
              <a:defRPr sz="4100" b="1" i="0">
                <a:solidFill>
                  <a:srgbClr val="FBFADD"/>
                </a:solidFill>
                <a:latin typeface="Arial Narrow"/>
                <a:cs typeface="Arial Narrow"/>
              </a:defRPr>
            </a:lvl1pPr>
          </a:lstStyle>
          <a:p>
            <a:endParaRPr/>
          </a:p>
        </p:txBody>
      </p:sp>
      <p:sp>
        <p:nvSpPr>
          <p:cNvPr id="3" name="Holder 3"/>
          <p:cNvSpPr>
            <a:spLocks noGrp="1"/>
          </p:cNvSpPr>
          <p:nvPr>
            <p:ph type="subTitle" idx="4"/>
          </p:nvPr>
        </p:nvSpPr>
        <p:spPr>
          <a:xfrm>
            <a:off x="1790700" y="3769360"/>
            <a:ext cx="8356600" cy="1682750"/>
          </a:xfrm>
          <a:prstGeom prst="rect">
            <a:avLst/>
          </a:prstGeom>
        </p:spPr>
        <p:txBody>
          <a:bodyPr wrap="square" lIns="0" tIns="0" rIns="0" bIns="0">
            <a:spAutoFit/>
          </a:bodyPr>
          <a:lstStyle>
            <a:lvl1pPr>
              <a:defRPr sz="2600" b="1" i="0">
                <a:solidFill>
                  <a:srgbClr val="FBFADD"/>
                </a:solidFill>
                <a:latin typeface="Arial Narrow"/>
                <a:cs typeface="Arial Narrow"/>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100" b="1" i="0">
                <a:solidFill>
                  <a:srgbClr val="FBFADD"/>
                </a:solidFill>
                <a:latin typeface="Arial Narrow"/>
                <a:cs typeface="Arial Narrow"/>
              </a:defRPr>
            </a:lvl1pPr>
          </a:lstStyle>
          <a:p>
            <a:endParaRPr/>
          </a:p>
        </p:txBody>
      </p:sp>
      <p:sp>
        <p:nvSpPr>
          <p:cNvPr id="3" name="Holder 3"/>
          <p:cNvSpPr>
            <a:spLocks noGrp="1"/>
          </p:cNvSpPr>
          <p:nvPr>
            <p:ph type="body" idx="1"/>
          </p:nvPr>
        </p:nvSpPr>
        <p:spPr/>
        <p:txBody>
          <a:bodyPr lIns="0" tIns="0" rIns="0" bIns="0"/>
          <a:lstStyle>
            <a:lvl1pPr>
              <a:defRPr sz="2600" b="1" i="0">
                <a:solidFill>
                  <a:srgbClr val="FBFADD"/>
                </a:solidFill>
                <a:latin typeface="Arial Narrow"/>
                <a:cs typeface="Arial Narrow"/>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100" b="1" i="0">
                <a:solidFill>
                  <a:srgbClr val="FBFADD"/>
                </a:solidFill>
                <a:latin typeface="Arial Narrow"/>
                <a:cs typeface="Arial Narrow"/>
              </a:defRPr>
            </a:lvl1pPr>
          </a:lstStyle>
          <a:p>
            <a:endParaRPr/>
          </a:p>
        </p:txBody>
      </p:sp>
      <p:sp>
        <p:nvSpPr>
          <p:cNvPr id="3" name="Holder 3"/>
          <p:cNvSpPr>
            <a:spLocks noGrp="1"/>
          </p:cNvSpPr>
          <p:nvPr>
            <p:ph sz="half" idx="2"/>
          </p:nvPr>
        </p:nvSpPr>
        <p:spPr>
          <a:xfrm>
            <a:off x="596900" y="1548130"/>
            <a:ext cx="5193030" cy="444246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148070" y="1548130"/>
            <a:ext cx="5193030" cy="444246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12/9/2022</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988550" cy="6731000"/>
          </a:xfrm>
          <a:custGeom>
            <a:avLst/>
            <a:gdLst/>
            <a:ahLst/>
            <a:cxnLst/>
            <a:rect l="l" t="t" r="r" b="b"/>
            <a:pathLst>
              <a:path w="9988550" h="6731000">
                <a:moveTo>
                  <a:pt x="0" y="6731000"/>
                </a:moveTo>
                <a:lnTo>
                  <a:pt x="9988550" y="6731000"/>
                </a:lnTo>
                <a:lnTo>
                  <a:pt x="9988550" y="0"/>
                </a:lnTo>
                <a:lnTo>
                  <a:pt x="0" y="0"/>
                </a:lnTo>
                <a:lnTo>
                  <a:pt x="0" y="6731000"/>
                </a:lnTo>
                <a:close/>
              </a:path>
            </a:pathLst>
          </a:custGeom>
          <a:solidFill>
            <a:srgbClr val="FBFADD"/>
          </a:solid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4100" b="1" i="0">
                <a:solidFill>
                  <a:srgbClr val="FBFADD"/>
                </a:solidFill>
                <a:latin typeface="Arial Narrow"/>
                <a:cs typeface="Arial Narrow"/>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12/9/2022</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12/9/2022</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91405" y="608470"/>
            <a:ext cx="10555188" cy="1020444"/>
          </a:xfrm>
          <a:prstGeom prst="rect">
            <a:avLst/>
          </a:prstGeom>
        </p:spPr>
        <p:txBody>
          <a:bodyPr wrap="square" lIns="0" tIns="0" rIns="0" bIns="0">
            <a:spAutoFit/>
          </a:bodyPr>
          <a:lstStyle>
            <a:lvl1pPr>
              <a:defRPr sz="4100" b="1" i="0">
                <a:solidFill>
                  <a:srgbClr val="FBFADD"/>
                </a:solidFill>
                <a:latin typeface="Arial Narrow"/>
                <a:cs typeface="Arial Narrow"/>
              </a:defRPr>
            </a:lvl1pPr>
          </a:lstStyle>
          <a:p>
            <a:endParaRPr/>
          </a:p>
        </p:txBody>
      </p:sp>
      <p:sp>
        <p:nvSpPr>
          <p:cNvPr id="3" name="Holder 3"/>
          <p:cNvSpPr>
            <a:spLocks noGrp="1"/>
          </p:cNvSpPr>
          <p:nvPr>
            <p:ph type="body" idx="1"/>
          </p:nvPr>
        </p:nvSpPr>
        <p:spPr>
          <a:xfrm>
            <a:off x="794197" y="1901769"/>
            <a:ext cx="6962140" cy="3846829"/>
          </a:xfrm>
          <a:prstGeom prst="rect">
            <a:avLst/>
          </a:prstGeom>
        </p:spPr>
        <p:txBody>
          <a:bodyPr wrap="square" lIns="0" tIns="0" rIns="0" bIns="0">
            <a:spAutoFit/>
          </a:bodyPr>
          <a:lstStyle>
            <a:lvl1pPr>
              <a:defRPr sz="2600" b="1" i="0">
                <a:solidFill>
                  <a:srgbClr val="FBFADD"/>
                </a:solidFill>
                <a:latin typeface="Arial Narrow"/>
                <a:cs typeface="Arial Narrow"/>
              </a:defRPr>
            </a:lvl1pPr>
          </a:lstStyle>
          <a:p>
            <a:endParaRPr/>
          </a:p>
        </p:txBody>
      </p:sp>
      <p:sp>
        <p:nvSpPr>
          <p:cNvPr id="4" name="Holder 4"/>
          <p:cNvSpPr>
            <a:spLocks noGrp="1"/>
          </p:cNvSpPr>
          <p:nvPr>
            <p:ph type="ftr" sz="quarter" idx="5"/>
          </p:nvPr>
        </p:nvSpPr>
        <p:spPr>
          <a:xfrm>
            <a:off x="4058920" y="6259830"/>
            <a:ext cx="3820160" cy="33655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596900" y="6259830"/>
            <a:ext cx="2745740" cy="3365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12/9/2022</a:t>
            </a:fld>
            <a:endParaRPr lang="en-US" dirty="0"/>
          </a:p>
        </p:txBody>
      </p:sp>
      <p:sp>
        <p:nvSpPr>
          <p:cNvPr id="6" name="Holder 6"/>
          <p:cNvSpPr>
            <a:spLocks noGrp="1"/>
          </p:cNvSpPr>
          <p:nvPr>
            <p:ph type="sldNum" sz="quarter" idx="7"/>
          </p:nvPr>
        </p:nvSpPr>
        <p:spPr>
          <a:xfrm>
            <a:off x="8595360" y="6259830"/>
            <a:ext cx="2745740" cy="3365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6"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4.jpeg"/><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renata.rodovalho@avon.com" TargetMode="Externa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492" y="0"/>
            <a:ext cx="11935015" cy="673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73" name="Imagem 72" descr="Uma imagem contendo Calendário&#10;&#10;Descrição gerada automaticamente">
            <a:extLst>
              <a:ext uri="{FF2B5EF4-FFF2-40B4-BE49-F238E27FC236}">
                <a16:creationId xmlns:a16="http://schemas.microsoft.com/office/drawing/2014/main" xmlns="" id="{FF94D58B-103F-76F8-50FF-33866360BC8E}"/>
              </a:ext>
            </a:extLst>
          </p:cNvPr>
          <p:cNvPicPr>
            <a:picLocks noChangeAspect="1"/>
          </p:cNvPicPr>
          <p:nvPr/>
        </p:nvPicPr>
        <p:blipFill>
          <a:blip r:embed="rId3">
            <a:extLst>
              <a:ext uri="{28A0092B-C50C-407E-A947-70E740481C1C}">
                <a14:useLocalDpi xmlns:a14="http://schemas.microsoft.com/office/drawing/2010/main" val="0"/>
              </a:ext>
            </a:extLst>
          </a:blip>
          <a:srcRect b="226"/>
          <a:stretch>
            <a:fillRect/>
          </a:stretch>
        </p:blipFill>
        <p:spPr>
          <a:xfrm>
            <a:off x="20" y="1258"/>
            <a:ext cx="11937980" cy="6729742"/>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 name="Imagem 57" descr="Logotipo&#10;&#10;Descrição gerada automaticamente">
            <a:extLst>
              <a:ext uri="{FF2B5EF4-FFF2-40B4-BE49-F238E27FC236}">
                <a16:creationId xmlns:a16="http://schemas.microsoft.com/office/drawing/2014/main" xmlns="" id="{900C131D-8F72-65C4-EDE6-6881CD8A4A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37600" cy="6730773"/>
          </a:xfrm>
          <a:prstGeom prst="rect">
            <a:avLst/>
          </a:prstGeom>
        </p:spPr>
      </p:pic>
      <p:sp>
        <p:nvSpPr>
          <p:cNvPr id="17" name="object 17"/>
          <p:cNvSpPr txBox="1">
            <a:spLocks noGrp="1"/>
          </p:cNvSpPr>
          <p:nvPr>
            <p:ph type="title"/>
          </p:nvPr>
        </p:nvSpPr>
        <p:spPr>
          <a:xfrm>
            <a:off x="1340294" y="1526406"/>
            <a:ext cx="5319822" cy="3750247"/>
          </a:xfrm>
          <a:prstGeom prst="rect">
            <a:avLst/>
          </a:prstGeom>
        </p:spPr>
        <p:txBody>
          <a:bodyPr vert="horz" wrap="square" lIns="0" tIns="12700" rIns="0" bIns="0" rtlCol="0">
            <a:spAutoFit/>
          </a:bodyPr>
          <a:lstStyle/>
          <a:p>
            <a:pPr marL="12700" marR="5080">
              <a:lnSpc>
                <a:spcPct val="100000"/>
              </a:lnSpc>
              <a:spcBef>
                <a:spcPts val="100"/>
              </a:spcBef>
              <a:tabLst>
                <a:tab pos="3962400" algn="l"/>
                <a:tab pos="4123690" algn="l"/>
              </a:tabLst>
            </a:pPr>
            <a:r>
              <a:rPr lang="en-US" sz="3500" b="0" i="0" u="none" strike="noStrike" cap="none" baseline="0" dirty="0" smtClean="0">
                <a:solidFill>
                  <a:srgbClr val="FBFADD"/>
                </a:solidFill>
                <a:effectLst/>
                <a:uFillTx/>
              </a:rPr>
              <a:t>When it comes to violence against women in Brazil, the numbers were already high, but the pandemic made this SITUATION ALARMING and the consequences </a:t>
            </a:r>
            <a:r>
              <a:rPr lang="en-US" sz="3500" dirty="0" smtClean="0"/>
              <a:t/>
            </a:r>
            <a:br>
              <a:rPr lang="en-US" sz="3500" dirty="0" smtClean="0"/>
            </a:br>
            <a:r>
              <a:rPr lang="en-US" sz="3500" b="0" i="0" u="none" strike="noStrike" cap="none" baseline="0" dirty="0" smtClean="0">
                <a:solidFill>
                  <a:srgbClr val="FBFADD"/>
                </a:solidFill>
                <a:effectLst/>
                <a:uFillTx/>
              </a:rPr>
              <a:t>have lasted to this day.</a:t>
            </a:r>
            <a:endParaRPr lang="en-US" sz="3500" b="0" i="0" u="none" strike="noStrike" cap="none" baseline="0" dirty="0">
              <a:solidFill>
                <a:srgbClr val="FBFADD"/>
              </a:solidFill>
              <a:effectLst/>
              <a:uFillTx/>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 name="Imagem 37" descr="Forma&#10;&#10;Descrição gerada automaticamente">
            <a:extLst>
              <a:ext uri="{FF2B5EF4-FFF2-40B4-BE49-F238E27FC236}">
                <a16:creationId xmlns:a16="http://schemas.microsoft.com/office/drawing/2014/main" xmlns="" id="{E86942A5-E33D-CCA5-6E34-1AF31FE1F6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39776" cy="6732000"/>
          </a:xfrm>
          <a:prstGeom prst="rect">
            <a:avLst/>
          </a:prstGeom>
        </p:spPr>
      </p:pic>
      <p:sp>
        <p:nvSpPr>
          <p:cNvPr id="31" name="object 31"/>
          <p:cNvSpPr txBox="1">
            <a:spLocks noGrp="1"/>
          </p:cNvSpPr>
          <p:nvPr>
            <p:ph type="title"/>
          </p:nvPr>
        </p:nvSpPr>
        <p:spPr>
          <a:xfrm>
            <a:off x="1438215" y="1590029"/>
            <a:ext cx="7370188" cy="1416195"/>
          </a:xfrm>
          <a:prstGeom prst="rect">
            <a:avLst/>
          </a:prstGeom>
        </p:spPr>
        <p:txBody>
          <a:bodyPr vert="horz" wrap="square" lIns="0" tIns="12700" rIns="0" bIns="0" rtlCol="0">
            <a:spAutoFit/>
          </a:bodyPr>
          <a:lstStyle/>
          <a:p>
            <a:pPr marL="12700" algn="just">
              <a:lnSpc>
                <a:spcPct val="100000"/>
              </a:lnSpc>
              <a:spcBef>
                <a:spcPts val="100"/>
              </a:spcBef>
            </a:pPr>
            <a:r>
              <a:rPr lang="en-US" sz="2300" b="1" i="0" u="none" strike="noStrike" cap="none" baseline="0" dirty="0">
                <a:solidFill>
                  <a:srgbClr val="FBFADD"/>
                </a:solidFill>
                <a:effectLst/>
                <a:uFillTx/>
                <a:latin typeface="Arial Narrow"/>
              </a:rPr>
              <a:t>1 in every 4 women in Brazil (24.4% = equal to</a:t>
            </a:r>
          </a:p>
          <a:p>
            <a:pPr marL="12700" marR="5080" algn="just">
              <a:lnSpc>
                <a:spcPct val="100000"/>
              </a:lnSpc>
            </a:pPr>
            <a:r>
              <a:rPr lang="en-US" sz="2300" b="1" i="0" u="none" strike="noStrike" cap="none" baseline="0" dirty="0">
                <a:solidFill>
                  <a:srgbClr val="FBFADD"/>
                </a:solidFill>
                <a:effectLst/>
                <a:uFillTx/>
                <a:latin typeface="Arial Narrow"/>
              </a:rPr>
              <a:t>17 million women) </a:t>
            </a:r>
            <a:r>
              <a:rPr lang="en-US" sz="2300" b="0" i="0" u="none" strike="noStrike" cap="none" baseline="0" dirty="0">
                <a:solidFill>
                  <a:srgbClr val="FBFADD"/>
                </a:solidFill>
                <a:effectLst/>
                <a:uFillTx/>
                <a:latin typeface="Arial Narrow"/>
              </a:rPr>
              <a:t>over the age of 16 say that they suffered some kind of violence or aggression in 2020 (last 12 months), during the covid-19 pandemic;</a:t>
            </a:r>
          </a:p>
        </p:txBody>
      </p:sp>
      <p:pic>
        <p:nvPicPr>
          <p:cNvPr id="32" name="object 32"/>
          <p:cNvPicPr/>
          <p:nvPr/>
        </p:nvPicPr>
        <p:blipFill>
          <a:blip r:embed="rId3"/>
          <a:stretch>
            <a:fillRect/>
          </a:stretch>
        </p:blipFill>
        <p:spPr>
          <a:xfrm>
            <a:off x="1212850" y="1734841"/>
            <a:ext cx="114300" cy="114300"/>
          </a:xfrm>
          <a:prstGeom prst="rect">
            <a:avLst/>
          </a:prstGeom>
        </p:spPr>
      </p:pic>
      <p:pic>
        <p:nvPicPr>
          <p:cNvPr id="33" name="object 33"/>
          <p:cNvPicPr/>
          <p:nvPr/>
        </p:nvPicPr>
        <p:blipFill>
          <a:blip r:embed="rId3"/>
          <a:stretch>
            <a:fillRect/>
          </a:stretch>
        </p:blipFill>
        <p:spPr>
          <a:xfrm>
            <a:off x="1212850" y="3609149"/>
            <a:ext cx="114300" cy="114300"/>
          </a:xfrm>
          <a:prstGeom prst="rect">
            <a:avLst/>
          </a:prstGeom>
        </p:spPr>
      </p:pic>
      <p:sp>
        <p:nvSpPr>
          <p:cNvPr id="34" name="object 34"/>
          <p:cNvSpPr txBox="1"/>
          <p:nvPr/>
        </p:nvSpPr>
        <p:spPr>
          <a:xfrm>
            <a:off x="1441897" y="3451640"/>
            <a:ext cx="7593931" cy="1065324"/>
          </a:xfrm>
          <a:prstGeom prst="rect">
            <a:avLst/>
          </a:prstGeom>
        </p:spPr>
        <p:txBody>
          <a:bodyPr vert="horz" wrap="square" lIns="0" tIns="12700" rIns="0" bIns="0" rtlCol="0">
            <a:spAutoFit/>
          </a:bodyPr>
          <a:lstStyle/>
          <a:p>
            <a:pPr marL="12700" marR="5080">
              <a:lnSpc>
                <a:spcPct val="100000"/>
              </a:lnSpc>
              <a:spcBef>
                <a:spcPts val="100"/>
              </a:spcBef>
            </a:pPr>
            <a:r>
              <a:rPr lang="en-US" sz="2300" b="1" i="0" u="none" strike="noStrike" cap="none" baseline="0" dirty="0">
                <a:solidFill>
                  <a:srgbClr val="FBFADD"/>
                </a:solidFill>
                <a:effectLst/>
                <a:uFillTx/>
                <a:latin typeface="Arial Narrow"/>
              </a:rPr>
              <a:t>5 in every 10 Brazilians (51.1%) </a:t>
            </a:r>
            <a:r>
              <a:rPr lang="en-US" sz="2300" b="0" i="0" u="none" strike="noStrike" cap="none" baseline="0" dirty="0">
                <a:solidFill>
                  <a:srgbClr val="FBFADD"/>
                </a:solidFill>
                <a:effectLst/>
                <a:uFillTx/>
                <a:latin typeface="Arial Narrow"/>
              </a:rPr>
              <a:t>say that they've witnessed a woman being subjected to some sort of violence in their neighborhood or community during this time;</a:t>
            </a:r>
          </a:p>
        </p:txBody>
      </p:sp>
      <p:pic>
        <p:nvPicPr>
          <p:cNvPr id="35" name="object 35"/>
          <p:cNvPicPr/>
          <p:nvPr/>
        </p:nvPicPr>
        <p:blipFill>
          <a:blip r:embed="rId3"/>
          <a:stretch>
            <a:fillRect/>
          </a:stretch>
        </p:blipFill>
        <p:spPr>
          <a:xfrm>
            <a:off x="1212850" y="4791308"/>
            <a:ext cx="114300" cy="114300"/>
          </a:xfrm>
          <a:prstGeom prst="rect">
            <a:avLst/>
          </a:prstGeom>
        </p:spPr>
      </p:pic>
      <p:sp>
        <p:nvSpPr>
          <p:cNvPr id="36" name="object 36"/>
          <p:cNvSpPr txBox="1"/>
          <p:nvPr/>
        </p:nvSpPr>
        <p:spPr>
          <a:xfrm>
            <a:off x="1206041" y="6107273"/>
            <a:ext cx="4381959" cy="289823"/>
          </a:xfrm>
          <a:prstGeom prst="rect">
            <a:avLst/>
          </a:prstGeom>
        </p:spPr>
        <p:txBody>
          <a:bodyPr vert="horz" wrap="square" lIns="0" tIns="12700" rIns="0" bIns="0" rtlCol="0">
            <a:spAutoFit/>
          </a:bodyPr>
          <a:lstStyle/>
          <a:p>
            <a:pPr marL="12700">
              <a:lnSpc>
                <a:spcPct val="100000"/>
              </a:lnSpc>
              <a:spcBef>
                <a:spcPts val="100"/>
              </a:spcBef>
            </a:pPr>
            <a:r>
              <a:rPr lang="en-US" sz="1800" b="0" i="0" u="none" strike="noStrike" cap="none" baseline="0" dirty="0">
                <a:solidFill>
                  <a:srgbClr val="FBFADD"/>
                </a:solidFill>
                <a:effectLst/>
                <a:uFillTx/>
                <a:latin typeface="Arial Narrow"/>
              </a:rPr>
              <a:t>Source: Visible and Invisible Survey - FBSP/ 2021</a:t>
            </a:r>
          </a:p>
        </p:txBody>
      </p:sp>
      <p:sp>
        <p:nvSpPr>
          <p:cNvPr id="39" name="object 34">
            <a:extLst>
              <a:ext uri="{FF2B5EF4-FFF2-40B4-BE49-F238E27FC236}">
                <a16:creationId xmlns:a16="http://schemas.microsoft.com/office/drawing/2014/main" xmlns="" id="{BF87AC58-3444-E44C-91D1-B557CEF94994}"/>
              </a:ext>
            </a:extLst>
          </p:cNvPr>
          <p:cNvSpPr txBox="1"/>
          <p:nvPr/>
        </p:nvSpPr>
        <p:spPr>
          <a:xfrm>
            <a:off x="1441896" y="4665074"/>
            <a:ext cx="7593931" cy="363583"/>
          </a:xfrm>
          <a:prstGeom prst="rect">
            <a:avLst/>
          </a:prstGeom>
        </p:spPr>
        <p:txBody>
          <a:bodyPr vert="horz" wrap="square" lIns="0" tIns="12700" rIns="0" bIns="0" rtlCol="0">
            <a:spAutoFit/>
          </a:bodyPr>
          <a:lstStyle/>
          <a:p>
            <a:pPr marL="12700">
              <a:lnSpc>
                <a:spcPct val="100000"/>
              </a:lnSpc>
            </a:pPr>
            <a:r>
              <a:rPr lang="en-US" sz="2300" b="1" i="0" u="none" strike="noStrike" cap="none" baseline="0" dirty="0">
                <a:solidFill>
                  <a:srgbClr val="FBFADD"/>
                </a:solidFill>
                <a:effectLst/>
                <a:uFillTx/>
                <a:latin typeface="Arial Narrow"/>
              </a:rPr>
              <a:t>8 women physically </a:t>
            </a:r>
            <a:r>
              <a:rPr lang="en-US" sz="2300" b="0" i="0" u="none" strike="noStrike" cap="none" baseline="0" dirty="0">
                <a:solidFill>
                  <a:srgbClr val="FBFADD"/>
                </a:solidFill>
                <a:effectLst/>
                <a:uFillTx/>
                <a:latin typeface="Arial Narrow"/>
              </a:rPr>
              <a:t>assaulted each minute.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xmlns="" id="{CF25116A-9412-4CED-A9CA-ABD09DBE020A}"/>
              </a:ext>
            </a:extLst>
          </p:cNvPr>
          <p:cNvSpPr/>
          <p:nvPr/>
        </p:nvSpPr>
        <p:spPr>
          <a:xfrm>
            <a:off x="0" y="0"/>
            <a:ext cx="11938000" cy="6731000"/>
          </a:xfrm>
          <a:custGeom>
            <a:avLst/>
            <a:gdLst/>
            <a:ahLst/>
            <a:cxnLst/>
            <a:rect l="l" t="t" r="r" b="b"/>
            <a:pathLst>
              <a:path w="11938000" h="6731000">
                <a:moveTo>
                  <a:pt x="11938000" y="0"/>
                </a:moveTo>
                <a:lnTo>
                  <a:pt x="0" y="0"/>
                </a:lnTo>
                <a:lnTo>
                  <a:pt x="0" y="6731000"/>
                </a:lnTo>
                <a:lnTo>
                  <a:pt x="11938000" y="6731000"/>
                </a:lnTo>
                <a:lnTo>
                  <a:pt x="11938000" y="0"/>
                </a:lnTo>
                <a:close/>
              </a:path>
            </a:pathLst>
          </a:custGeom>
          <a:solidFill>
            <a:srgbClr val="FBFADF"/>
          </a:solidFill>
        </p:spPr>
        <p:txBody>
          <a:bodyPr wrap="square" lIns="0" tIns="0" rIns="0" bIns="0" rtlCol="0"/>
          <a:lstStyle/>
          <a:p>
            <a:endParaRPr lang="en-US" dirty="0"/>
          </a:p>
        </p:txBody>
      </p:sp>
      <p:pic>
        <p:nvPicPr>
          <p:cNvPr id="5" name="object 3">
            <a:extLst>
              <a:ext uri="{FF2B5EF4-FFF2-40B4-BE49-F238E27FC236}">
                <a16:creationId xmlns:a16="http://schemas.microsoft.com/office/drawing/2014/main" xmlns="" id="{C7E17D4D-801D-6272-DF3B-E08B9CFF6CD5}"/>
              </a:ext>
            </a:extLst>
          </p:cNvPr>
          <p:cNvPicPr/>
          <p:nvPr/>
        </p:nvPicPr>
        <p:blipFill>
          <a:blip r:embed="rId2"/>
          <a:stretch>
            <a:fillRect/>
          </a:stretch>
        </p:blipFill>
        <p:spPr>
          <a:xfrm>
            <a:off x="2781998" y="2473248"/>
            <a:ext cx="1739188" cy="532676"/>
          </a:xfrm>
          <a:prstGeom prst="rect">
            <a:avLst/>
          </a:prstGeom>
        </p:spPr>
      </p:pic>
      <p:pic>
        <p:nvPicPr>
          <p:cNvPr id="6" name="object 4">
            <a:extLst>
              <a:ext uri="{FF2B5EF4-FFF2-40B4-BE49-F238E27FC236}">
                <a16:creationId xmlns:a16="http://schemas.microsoft.com/office/drawing/2014/main" xmlns="" id="{CD409F0D-C0AD-FBB4-06E8-DC2ADB432562}"/>
              </a:ext>
            </a:extLst>
          </p:cNvPr>
          <p:cNvPicPr/>
          <p:nvPr/>
        </p:nvPicPr>
        <p:blipFill>
          <a:blip r:embed="rId3"/>
          <a:stretch>
            <a:fillRect/>
          </a:stretch>
        </p:blipFill>
        <p:spPr>
          <a:xfrm>
            <a:off x="4984750" y="2032000"/>
            <a:ext cx="1597050" cy="1367027"/>
          </a:xfrm>
          <a:prstGeom prst="rect">
            <a:avLst/>
          </a:prstGeom>
        </p:spPr>
      </p:pic>
      <p:grpSp>
        <p:nvGrpSpPr>
          <p:cNvPr id="7" name="object 5">
            <a:extLst>
              <a:ext uri="{FF2B5EF4-FFF2-40B4-BE49-F238E27FC236}">
                <a16:creationId xmlns:a16="http://schemas.microsoft.com/office/drawing/2014/main" xmlns="" id="{2860D8D8-61DF-519E-9DE7-2B7870A68154}"/>
              </a:ext>
            </a:extLst>
          </p:cNvPr>
          <p:cNvGrpSpPr/>
          <p:nvPr/>
        </p:nvGrpSpPr>
        <p:grpSpPr>
          <a:xfrm>
            <a:off x="0" y="0"/>
            <a:ext cx="11938000" cy="6731000"/>
            <a:chOff x="0" y="0"/>
            <a:chExt cx="11938000" cy="6731000"/>
          </a:xfrm>
        </p:grpSpPr>
        <p:sp>
          <p:nvSpPr>
            <p:cNvPr id="8" name="object 6">
              <a:extLst>
                <a:ext uri="{FF2B5EF4-FFF2-40B4-BE49-F238E27FC236}">
                  <a16:creationId xmlns:a16="http://schemas.microsoft.com/office/drawing/2014/main" xmlns="" id="{7A7FC79C-E268-59BD-CF8F-F290AE1E7051}"/>
                </a:ext>
              </a:extLst>
            </p:cNvPr>
            <p:cNvSpPr/>
            <p:nvPr/>
          </p:nvSpPr>
          <p:spPr>
            <a:xfrm>
              <a:off x="9988550" y="0"/>
              <a:ext cx="1949450" cy="6731000"/>
            </a:xfrm>
            <a:custGeom>
              <a:avLst/>
              <a:gdLst/>
              <a:ahLst/>
              <a:cxnLst/>
              <a:rect l="l" t="t" r="r" b="b"/>
              <a:pathLst>
                <a:path w="1949450" h="6731000">
                  <a:moveTo>
                    <a:pt x="1949450" y="0"/>
                  </a:moveTo>
                  <a:lnTo>
                    <a:pt x="0" y="0"/>
                  </a:lnTo>
                  <a:lnTo>
                    <a:pt x="0" y="6731000"/>
                  </a:lnTo>
                  <a:lnTo>
                    <a:pt x="1949450" y="6731000"/>
                  </a:lnTo>
                  <a:lnTo>
                    <a:pt x="1949450" y="0"/>
                  </a:lnTo>
                  <a:close/>
                </a:path>
              </a:pathLst>
            </a:custGeom>
            <a:solidFill>
              <a:srgbClr val="6C99A5"/>
            </a:solidFill>
          </p:spPr>
          <p:txBody>
            <a:bodyPr wrap="square" lIns="0" tIns="0" rIns="0" bIns="0" rtlCol="0"/>
            <a:lstStyle/>
            <a:p>
              <a:endParaRPr lang="en-US" dirty="0"/>
            </a:p>
          </p:txBody>
        </p:sp>
        <p:pic>
          <p:nvPicPr>
            <p:cNvPr id="9" name="object 7">
              <a:extLst>
                <a:ext uri="{FF2B5EF4-FFF2-40B4-BE49-F238E27FC236}">
                  <a16:creationId xmlns:a16="http://schemas.microsoft.com/office/drawing/2014/main" xmlns="" id="{9D570B65-7C5A-D5CD-BF95-EECD215E5A58}"/>
                </a:ext>
              </a:extLst>
            </p:cNvPr>
            <p:cNvPicPr/>
            <p:nvPr/>
          </p:nvPicPr>
          <p:blipFill>
            <a:blip r:embed="rId4"/>
            <a:stretch>
              <a:fillRect/>
            </a:stretch>
          </p:blipFill>
          <p:spPr>
            <a:xfrm>
              <a:off x="10562718" y="267128"/>
              <a:ext cx="200922" cy="107988"/>
            </a:xfrm>
            <a:prstGeom prst="rect">
              <a:avLst/>
            </a:prstGeom>
          </p:spPr>
        </p:pic>
        <p:pic>
          <p:nvPicPr>
            <p:cNvPr id="10" name="object 8">
              <a:extLst>
                <a:ext uri="{FF2B5EF4-FFF2-40B4-BE49-F238E27FC236}">
                  <a16:creationId xmlns:a16="http://schemas.microsoft.com/office/drawing/2014/main" xmlns="" id="{434F8A3B-19DB-74F7-EF66-270D2D7499CC}"/>
                </a:ext>
              </a:extLst>
            </p:cNvPr>
            <p:cNvPicPr/>
            <p:nvPr/>
          </p:nvPicPr>
          <p:blipFill>
            <a:blip r:embed="rId5"/>
            <a:stretch>
              <a:fillRect/>
            </a:stretch>
          </p:blipFill>
          <p:spPr>
            <a:xfrm>
              <a:off x="10785867" y="267128"/>
              <a:ext cx="101549" cy="106184"/>
            </a:xfrm>
            <a:prstGeom prst="rect">
              <a:avLst/>
            </a:prstGeom>
          </p:spPr>
        </p:pic>
        <p:pic>
          <p:nvPicPr>
            <p:cNvPr id="11" name="object 9">
              <a:extLst>
                <a:ext uri="{FF2B5EF4-FFF2-40B4-BE49-F238E27FC236}">
                  <a16:creationId xmlns:a16="http://schemas.microsoft.com/office/drawing/2014/main" xmlns="" id="{D6807125-C2DC-7D3E-F264-67E996F3B810}"/>
                </a:ext>
              </a:extLst>
            </p:cNvPr>
            <p:cNvPicPr/>
            <p:nvPr/>
          </p:nvPicPr>
          <p:blipFill>
            <a:blip r:embed="rId6"/>
            <a:stretch>
              <a:fillRect/>
            </a:stretch>
          </p:blipFill>
          <p:spPr>
            <a:xfrm>
              <a:off x="10909956" y="265320"/>
              <a:ext cx="221122" cy="109804"/>
            </a:xfrm>
            <a:prstGeom prst="rect">
              <a:avLst/>
            </a:prstGeom>
          </p:spPr>
        </p:pic>
        <p:pic>
          <p:nvPicPr>
            <p:cNvPr id="12" name="object 10">
              <a:extLst>
                <a:ext uri="{FF2B5EF4-FFF2-40B4-BE49-F238E27FC236}">
                  <a16:creationId xmlns:a16="http://schemas.microsoft.com/office/drawing/2014/main" xmlns="" id="{DAF6F1EF-0A73-2156-257E-D20EE359E9E9}"/>
                </a:ext>
              </a:extLst>
            </p:cNvPr>
            <p:cNvPicPr/>
            <p:nvPr/>
          </p:nvPicPr>
          <p:blipFill>
            <a:blip r:embed="rId7"/>
            <a:stretch>
              <a:fillRect/>
            </a:stretch>
          </p:blipFill>
          <p:spPr>
            <a:xfrm>
              <a:off x="11199239" y="267121"/>
              <a:ext cx="204680" cy="106686"/>
            </a:xfrm>
            <a:prstGeom prst="rect">
              <a:avLst/>
            </a:prstGeom>
          </p:spPr>
        </p:pic>
        <p:sp>
          <p:nvSpPr>
            <p:cNvPr id="13" name="object 11">
              <a:extLst>
                <a:ext uri="{FF2B5EF4-FFF2-40B4-BE49-F238E27FC236}">
                  <a16:creationId xmlns:a16="http://schemas.microsoft.com/office/drawing/2014/main" xmlns="" id="{7C82DDCE-4B1D-CABF-513B-8B7C824DAFA3}"/>
                </a:ext>
              </a:extLst>
            </p:cNvPr>
            <p:cNvSpPr/>
            <p:nvPr/>
          </p:nvSpPr>
          <p:spPr>
            <a:xfrm>
              <a:off x="10284777" y="425348"/>
              <a:ext cx="33020" cy="106680"/>
            </a:xfrm>
            <a:custGeom>
              <a:avLst/>
              <a:gdLst/>
              <a:ahLst/>
              <a:cxnLst/>
              <a:rect l="l" t="t" r="r" b="b"/>
              <a:pathLst>
                <a:path w="33020" h="106679">
                  <a:moveTo>
                    <a:pt x="32880" y="0"/>
                  </a:moveTo>
                  <a:lnTo>
                    <a:pt x="0" y="0"/>
                  </a:lnTo>
                  <a:lnTo>
                    <a:pt x="0" y="106184"/>
                  </a:lnTo>
                  <a:lnTo>
                    <a:pt x="32880" y="106184"/>
                  </a:lnTo>
                  <a:lnTo>
                    <a:pt x="32880" y="0"/>
                  </a:lnTo>
                  <a:close/>
                </a:path>
              </a:pathLst>
            </a:custGeom>
            <a:solidFill>
              <a:srgbClr val="1D3C6E"/>
            </a:solidFill>
          </p:spPr>
          <p:txBody>
            <a:bodyPr wrap="square" lIns="0" tIns="0" rIns="0" bIns="0" rtlCol="0"/>
            <a:lstStyle/>
            <a:p>
              <a:endParaRPr lang="en-US" dirty="0"/>
            </a:p>
          </p:txBody>
        </p:sp>
        <p:pic>
          <p:nvPicPr>
            <p:cNvPr id="14" name="object 12">
              <a:extLst>
                <a:ext uri="{FF2B5EF4-FFF2-40B4-BE49-F238E27FC236}">
                  <a16:creationId xmlns:a16="http://schemas.microsoft.com/office/drawing/2014/main" xmlns="" id="{0D3A4011-5C71-392E-AD31-4912A1CE76B6}"/>
                </a:ext>
              </a:extLst>
            </p:cNvPr>
            <p:cNvPicPr/>
            <p:nvPr/>
          </p:nvPicPr>
          <p:blipFill>
            <a:blip r:embed="rId8"/>
            <a:stretch>
              <a:fillRect/>
            </a:stretch>
          </p:blipFill>
          <p:spPr>
            <a:xfrm>
              <a:off x="10354612" y="425345"/>
              <a:ext cx="101549" cy="106184"/>
            </a:xfrm>
            <a:prstGeom prst="rect">
              <a:avLst/>
            </a:prstGeom>
          </p:spPr>
        </p:pic>
        <p:pic>
          <p:nvPicPr>
            <p:cNvPr id="15" name="object 13">
              <a:extLst>
                <a:ext uri="{FF2B5EF4-FFF2-40B4-BE49-F238E27FC236}">
                  <a16:creationId xmlns:a16="http://schemas.microsoft.com/office/drawing/2014/main" xmlns="" id="{BCA48886-EDD6-4C70-478E-BB6DA7DB61D5}"/>
                </a:ext>
              </a:extLst>
            </p:cNvPr>
            <p:cNvPicPr/>
            <p:nvPr/>
          </p:nvPicPr>
          <p:blipFill>
            <a:blip r:embed="rId9"/>
            <a:stretch>
              <a:fillRect/>
            </a:stretch>
          </p:blipFill>
          <p:spPr>
            <a:xfrm>
              <a:off x="10480720" y="425345"/>
              <a:ext cx="115087" cy="106184"/>
            </a:xfrm>
            <a:prstGeom prst="rect">
              <a:avLst/>
            </a:prstGeom>
          </p:spPr>
        </p:pic>
        <p:sp>
          <p:nvSpPr>
            <p:cNvPr id="16" name="object 14">
              <a:extLst>
                <a:ext uri="{FF2B5EF4-FFF2-40B4-BE49-F238E27FC236}">
                  <a16:creationId xmlns:a16="http://schemas.microsoft.com/office/drawing/2014/main" xmlns="" id="{73C36F38-ADDF-67AA-42DF-FD8F4E67429E}"/>
                </a:ext>
              </a:extLst>
            </p:cNvPr>
            <p:cNvSpPr/>
            <p:nvPr/>
          </p:nvSpPr>
          <p:spPr>
            <a:xfrm>
              <a:off x="10619651" y="425348"/>
              <a:ext cx="89535" cy="106680"/>
            </a:xfrm>
            <a:custGeom>
              <a:avLst/>
              <a:gdLst/>
              <a:ahLst/>
              <a:cxnLst/>
              <a:rect l="l" t="t" r="r" b="b"/>
              <a:pathLst>
                <a:path w="89534" h="106679">
                  <a:moveTo>
                    <a:pt x="89522" y="82550"/>
                  </a:moveTo>
                  <a:lnTo>
                    <a:pt x="32867" y="82550"/>
                  </a:lnTo>
                  <a:lnTo>
                    <a:pt x="32867" y="60960"/>
                  </a:lnTo>
                  <a:lnTo>
                    <a:pt x="83934" y="60960"/>
                  </a:lnTo>
                  <a:lnTo>
                    <a:pt x="83934" y="39370"/>
                  </a:lnTo>
                  <a:lnTo>
                    <a:pt x="32867" y="39370"/>
                  </a:lnTo>
                  <a:lnTo>
                    <a:pt x="32867" y="22860"/>
                  </a:lnTo>
                  <a:lnTo>
                    <a:pt x="87922" y="22860"/>
                  </a:lnTo>
                  <a:lnTo>
                    <a:pt x="87922" y="0"/>
                  </a:lnTo>
                  <a:lnTo>
                    <a:pt x="0" y="0"/>
                  </a:lnTo>
                  <a:lnTo>
                    <a:pt x="0" y="22860"/>
                  </a:lnTo>
                  <a:lnTo>
                    <a:pt x="0" y="39370"/>
                  </a:lnTo>
                  <a:lnTo>
                    <a:pt x="0" y="60960"/>
                  </a:lnTo>
                  <a:lnTo>
                    <a:pt x="0" y="82550"/>
                  </a:lnTo>
                  <a:lnTo>
                    <a:pt x="0" y="106680"/>
                  </a:lnTo>
                  <a:lnTo>
                    <a:pt x="89522" y="106680"/>
                  </a:lnTo>
                  <a:lnTo>
                    <a:pt x="89522" y="82550"/>
                  </a:lnTo>
                  <a:close/>
                </a:path>
              </a:pathLst>
            </a:custGeom>
            <a:solidFill>
              <a:srgbClr val="1D3C6E"/>
            </a:solidFill>
          </p:spPr>
          <p:txBody>
            <a:bodyPr wrap="square" lIns="0" tIns="0" rIns="0" bIns="0" rtlCol="0"/>
            <a:lstStyle/>
            <a:p>
              <a:endParaRPr lang="en-US" dirty="0"/>
            </a:p>
          </p:txBody>
        </p:sp>
        <p:pic>
          <p:nvPicPr>
            <p:cNvPr id="17" name="object 15">
              <a:extLst>
                <a:ext uri="{FF2B5EF4-FFF2-40B4-BE49-F238E27FC236}">
                  <a16:creationId xmlns:a16="http://schemas.microsoft.com/office/drawing/2014/main" xmlns="" id="{91C9197E-9417-FB5E-B8A6-5CE03E15D7FA}"/>
                </a:ext>
              </a:extLst>
            </p:cNvPr>
            <p:cNvPicPr/>
            <p:nvPr/>
          </p:nvPicPr>
          <p:blipFill>
            <a:blip r:embed="rId10"/>
            <a:stretch>
              <a:fillRect/>
            </a:stretch>
          </p:blipFill>
          <p:spPr>
            <a:xfrm>
              <a:off x="10734323" y="423538"/>
              <a:ext cx="96329" cy="109804"/>
            </a:xfrm>
            <a:prstGeom prst="rect">
              <a:avLst/>
            </a:prstGeom>
          </p:spPr>
        </p:pic>
        <p:sp>
          <p:nvSpPr>
            <p:cNvPr id="18" name="object 16">
              <a:extLst>
                <a:ext uri="{FF2B5EF4-FFF2-40B4-BE49-F238E27FC236}">
                  <a16:creationId xmlns:a16="http://schemas.microsoft.com/office/drawing/2014/main" xmlns="" id="{0EB838C7-7597-A261-7B0D-FDB48B88E42D}"/>
                </a:ext>
              </a:extLst>
            </p:cNvPr>
            <p:cNvSpPr/>
            <p:nvPr/>
          </p:nvSpPr>
          <p:spPr>
            <a:xfrm>
              <a:off x="10852887" y="425348"/>
              <a:ext cx="162560" cy="106680"/>
            </a:xfrm>
            <a:custGeom>
              <a:avLst/>
              <a:gdLst/>
              <a:ahLst/>
              <a:cxnLst/>
              <a:rect l="l" t="t" r="r" b="b"/>
              <a:pathLst>
                <a:path w="162559" h="106679">
                  <a:moveTo>
                    <a:pt x="99745" y="0"/>
                  </a:moveTo>
                  <a:lnTo>
                    <a:pt x="0" y="0"/>
                  </a:lnTo>
                  <a:lnTo>
                    <a:pt x="0" y="26670"/>
                  </a:lnTo>
                  <a:lnTo>
                    <a:pt x="33477" y="26670"/>
                  </a:lnTo>
                  <a:lnTo>
                    <a:pt x="33477" y="106680"/>
                  </a:lnTo>
                  <a:lnTo>
                    <a:pt x="66281" y="106680"/>
                  </a:lnTo>
                  <a:lnTo>
                    <a:pt x="66281" y="26670"/>
                  </a:lnTo>
                  <a:lnTo>
                    <a:pt x="99745" y="26670"/>
                  </a:lnTo>
                  <a:lnTo>
                    <a:pt x="99745" y="0"/>
                  </a:lnTo>
                  <a:close/>
                </a:path>
                <a:path w="162559" h="106679">
                  <a:moveTo>
                    <a:pt x="161975" y="0"/>
                  </a:moveTo>
                  <a:lnTo>
                    <a:pt x="129095" y="0"/>
                  </a:lnTo>
                  <a:lnTo>
                    <a:pt x="129095" y="106184"/>
                  </a:lnTo>
                  <a:lnTo>
                    <a:pt x="161975" y="106184"/>
                  </a:lnTo>
                  <a:lnTo>
                    <a:pt x="161975" y="0"/>
                  </a:lnTo>
                  <a:close/>
                </a:path>
              </a:pathLst>
            </a:custGeom>
            <a:solidFill>
              <a:srgbClr val="1D3C6E"/>
            </a:solidFill>
          </p:spPr>
          <p:txBody>
            <a:bodyPr wrap="square" lIns="0" tIns="0" rIns="0" bIns="0" rtlCol="0"/>
            <a:lstStyle/>
            <a:p>
              <a:endParaRPr lang="en-US" dirty="0"/>
            </a:p>
          </p:txBody>
        </p:sp>
        <p:pic>
          <p:nvPicPr>
            <p:cNvPr id="19" name="object 17">
              <a:extLst>
                <a:ext uri="{FF2B5EF4-FFF2-40B4-BE49-F238E27FC236}">
                  <a16:creationId xmlns:a16="http://schemas.microsoft.com/office/drawing/2014/main" xmlns="" id="{B2E620F5-6CF2-A210-D44B-A76971A5CFB1}"/>
                </a:ext>
              </a:extLst>
            </p:cNvPr>
            <p:cNvPicPr/>
            <p:nvPr/>
          </p:nvPicPr>
          <p:blipFill>
            <a:blip r:embed="rId11"/>
            <a:stretch>
              <a:fillRect/>
            </a:stretch>
          </p:blipFill>
          <p:spPr>
            <a:xfrm>
              <a:off x="11051249" y="425345"/>
              <a:ext cx="119430" cy="106184"/>
            </a:xfrm>
            <a:prstGeom prst="rect">
              <a:avLst/>
            </a:prstGeom>
          </p:spPr>
        </p:pic>
        <p:sp>
          <p:nvSpPr>
            <p:cNvPr id="20" name="object 18">
              <a:extLst>
                <a:ext uri="{FF2B5EF4-FFF2-40B4-BE49-F238E27FC236}">
                  <a16:creationId xmlns:a16="http://schemas.microsoft.com/office/drawing/2014/main" xmlns="" id="{2C52320F-1E0A-0524-8ABF-040D42D2D007}"/>
                </a:ext>
              </a:extLst>
            </p:cNvPr>
            <p:cNvSpPr/>
            <p:nvPr/>
          </p:nvSpPr>
          <p:spPr>
            <a:xfrm>
              <a:off x="11204740" y="425348"/>
              <a:ext cx="89535" cy="106680"/>
            </a:xfrm>
            <a:custGeom>
              <a:avLst/>
              <a:gdLst/>
              <a:ahLst/>
              <a:cxnLst/>
              <a:rect l="l" t="t" r="r" b="b"/>
              <a:pathLst>
                <a:path w="89534" h="106679">
                  <a:moveTo>
                    <a:pt x="89522" y="82550"/>
                  </a:moveTo>
                  <a:lnTo>
                    <a:pt x="32867" y="82550"/>
                  </a:lnTo>
                  <a:lnTo>
                    <a:pt x="32867" y="60960"/>
                  </a:lnTo>
                  <a:lnTo>
                    <a:pt x="83934" y="60960"/>
                  </a:lnTo>
                  <a:lnTo>
                    <a:pt x="83934" y="39370"/>
                  </a:lnTo>
                  <a:lnTo>
                    <a:pt x="32867" y="39370"/>
                  </a:lnTo>
                  <a:lnTo>
                    <a:pt x="32867" y="22860"/>
                  </a:lnTo>
                  <a:lnTo>
                    <a:pt x="87922" y="22860"/>
                  </a:lnTo>
                  <a:lnTo>
                    <a:pt x="87922" y="0"/>
                  </a:lnTo>
                  <a:lnTo>
                    <a:pt x="0" y="0"/>
                  </a:lnTo>
                  <a:lnTo>
                    <a:pt x="0" y="22860"/>
                  </a:lnTo>
                  <a:lnTo>
                    <a:pt x="0" y="39370"/>
                  </a:lnTo>
                  <a:lnTo>
                    <a:pt x="0" y="60960"/>
                  </a:lnTo>
                  <a:lnTo>
                    <a:pt x="0" y="82550"/>
                  </a:lnTo>
                  <a:lnTo>
                    <a:pt x="0" y="106680"/>
                  </a:lnTo>
                  <a:lnTo>
                    <a:pt x="89522" y="106680"/>
                  </a:lnTo>
                  <a:lnTo>
                    <a:pt x="89522" y="82550"/>
                  </a:lnTo>
                  <a:close/>
                </a:path>
              </a:pathLst>
            </a:custGeom>
            <a:solidFill>
              <a:srgbClr val="1D3C6E"/>
            </a:solidFill>
          </p:spPr>
          <p:txBody>
            <a:bodyPr wrap="square" lIns="0" tIns="0" rIns="0" bIns="0" rtlCol="0"/>
            <a:lstStyle/>
            <a:p>
              <a:endParaRPr lang="en-US" dirty="0"/>
            </a:p>
          </p:txBody>
        </p:sp>
        <p:pic>
          <p:nvPicPr>
            <p:cNvPr id="21" name="object 19">
              <a:extLst>
                <a:ext uri="{FF2B5EF4-FFF2-40B4-BE49-F238E27FC236}">
                  <a16:creationId xmlns:a16="http://schemas.microsoft.com/office/drawing/2014/main" xmlns="" id="{A91A3D28-0317-C10A-8D8D-F7BF21F21E53}"/>
                </a:ext>
              </a:extLst>
            </p:cNvPr>
            <p:cNvPicPr/>
            <p:nvPr/>
          </p:nvPicPr>
          <p:blipFill>
            <a:blip r:embed="rId5"/>
            <a:stretch>
              <a:fillRect/>
            </a:stretch>
          </p:blipFill>
          <p:spPr>
            <a:xfrm>
              <a:off x="11325342" y="425345"/>
              <a:ext cx="101549" cy="106184"/>
            </a:xfrm>
            <a:prstGeom prst="rect">
              <a:avLst/>
            </a:prstGeom>
          </p:spPr>
        </p:pic>
        <p:pic>
          <p:nvPicPr>
            <p:cNvPr id="22" name="object 20">
              <a:extLst>
                <a:ext uri="{FF2B5EF4-FFF2-40B4-BE49-F238E27FC236}">
                  <a16:creationId xmlns:a16="http://schemas.microsoft.com/office/drawing/2014/main" xmlns="" id="{A2944729-5770-1D63-A3F3-B6E722BA0880}"/>
                </a:ext>
              </a:extLst>
            </p:cNvPr>
            <p:cNvPicPr/>
            <p:nvPr/>
          </p:nvPicPr>
          <p:blipFill>
            <a:blip r:embed="rId12"/>
            <a:stretch>
              <a:fillRect/>
            </a:stretch>
          </p:blipFill>
          <p:spPr>
            <a:xfrm>
              <a:off x="11454407" y="423538"/>
              <a:ext cx="228611" cy="109804"/>
            </a:xfrm>
            <a:prstGeom prst="rect">
              <a:avLst/>
            </a:prstGeom>
          </p:spPr>
        </p:pic>
        <p:sp>
          <p:nvSpPr>
            <p:cNvPr id="23" name="object 21">
              <a:extLst>
                <a:ext uri="{FF2B5EF4-FFF2-40B4-BE49-F238E27FC236}">
                  <a16:creationId xmlns:a16="http://schemas.microsoft.com/office/drawing/2014/main" xmlns="" id="{507C8074-93F1-462A-AF7F-001CD7FC8935}"/>
                </a:ext>
              </a:extLst>
            </p:cNvPr>
            <p:cNvSpPr/>
            <p:nvPr/>
          </p:nvSpPr>
          <p:spPr>
            <a:xfrm>
              <a:off x="10279939" y="581773"/>
              <a:ext cx="1401445" cy="109855"/>
            </a:xfrm>
            <a:custGeom>
              <a:avLst/>
              <a:gdLst/>
              <a:ahLst/>
              <a:cxnLst/>
              <a:rect l="l" t="t" r="r" b="b"/>
              <a:pathLst>
                <a:path w="1401445" h="109854">
                  <a:moveTo>
                    <a:pt x="96329" y="67640"/>
                  </a:moveTo>
                  <a:lnTo>
                    <a:pt x="66192" y="41236"/>
                  </a:lnTo>
                  <a:lnTo>
                    <a:pt x="41935" y="35369"/>
                  </a:lnTo>
                  <a:lnTo>
                    <a:pt x="38265" y="34061"/>
                  </a:lnTo>
                  <a:lnTo>
                    <a:pt x="35128" y="31318"/>
                  </a:lnTo>
                  <a:lnTo>
                    <a:pt x="34328" y="29794"/>
                  </a:lnTo>
                  <a:lnTo>
                    <a:pt x="34328" y="25781"/>
                  </a:lnTo>
                  <a:lnTo>
                    <a:pt x="35306" y="23812"/>
                  </a:lnTo>
                  <a:lnTo>
                    <a:pt x="39166" y="20574"/>
                  </a:lnTo>
                  <a:lnTo>
                    <a:pt x="42037" y="19773"/>
                  </a:lnTo>
                  <a:lnTo>
                    <a:pt x="50482" y="19773"/>
                  </a:lnTo>
                  <a:lnTo>
                    <a:pt x="54127" y="20853"/>
                  </a:lnTo>
                  <a:lnTo>
                    <a:pt x="59385" y="25209"/>
                  </a:lnTo>
                  <a:lnTo>
                    <a:pt x="61099" y="28676"/>
                  </a:lnTo>
                  <a:lnTo>
                    <a:pt x="61925" y="33464"/>
                  </a:lnTo>
                  <a:lnTo>
                    <a:pt x="92862" y="31648"/>
                  </a:lnTo>
                  <a:lnTo>
                    <a:pt x="67043" y="1892"/>
                  </a:lnTo>
                  <a:lnTo>
                    <a:pt x="49098" y="0"/>
                  </a:lnTo>
                  <a:lnTo>
                    <a:pt x="41262" y="254"/>
                  </a:lnTo>
                  <a:lnTo>
                    <a:pt x="5575" y="20459"/>
                  </a:lnTo>
                  <a:lnTo>
                    <a:pt x="3987" y="25615"/>
                  </a:lnTo>
                  <a:lnTo>
                    <a:pt x="3987" y="39370"/>
                  </a:lnTo>
                  <a:lnTo>
                    <a:pt x="44030" y="64465"/>
                  </a:lnTo>
                  <a:lnTo>
                    <a:pt x="52819" y="66395"/>
                  </a:lnTo>
                  <a:lnTo>
                    <a:pt x="58432" y="68440"/>
                  </a:lnTo>
                  <a:lnTo>
                    <a:pt x="63246" y="72783"/>
                  </a:lnTo>
                  <a:lnTo>
                    <a:pt x="64465" y="75247"/>
                  </a:lnTo>
                  <a:lnTo>
                    <a:pt x="64465" y="80899"/>
                  </a:lnTo>
                  <a:lnTo>
                    <a:pt x="63195" y="83451"/>
                  </a:lnTo>
                  <a:lnTo>
                    <a:pt x="58127" y="87845"/>
                  </a:lnTo>
                  <a:lnTo>
                    <a:pt x="54508" y="88938"/>
                  </a:lnTo>
                  <a:lnTo>
                    <a:pt x="43561" y="88938"/>
                  </a:lnTo>
                  <a:lnTo>
                    <a:pt x="38722" y="86791"/>
                  </a:lnTo>
                  <a:lnTo>
                    <a:pt x="33274" y="79844"/>
                  </a:lnTo>
                  <a:lnTo>
                    <a:pt x="31889" y="75971"/>
                  </a:lnTo>
                  <a:lnTo>
                    <a:pt x="31216" y="70904"/>
                  </a:lnTo>
                  <a:lnTo>
                    <a:pt x="0" y="72859"/>
                  </a:lnTo>
                  <a:lnTo>
                    <a:pt x="26403" y="107188"/>
                  </a:lnTo>
                  <a:lnTo>
                    <a:pt x="49326" y="109804"/>
                  </a:lnTo>
                  <a:lnTo>
                    <a:pt x="56705" y="109524"/>
                  </a:lnTo>
                  <a:lnTo>
                    <a:pt x="94449" y="86525"/>
                  </a:lnTo>
                  <a:lnTo>
                    <a:pt x="96329" y="80251"/>
                  </a:lnTo>
                  <a:lnTo>
                    <a:pt x="96329" y="67640"/>
                  </a:lnTo>
                  <a:close/>
                </a:path>
                <a:path w="1401445" h="109854">
                  <a:moveTo>
                    <a:pt x="219036" y="54102"/>
                  </a:moveTo>
                  <a:lnTo>
                    <a:pt x="218135" y="41986"/>
                  </a:lnTo>
                  <a:lnTo>
                    <a:pt x="215442" y="31305"/>
                  </a:lnTo>
                  <a:lnTo>
                    <a:pt x="212305" y="24841"/>
                  </a:lnTo>
                  <a:lnTo>
                    <a:pt x="210959" y="22059"/>
                  </a:lnTo>
                  <a:lnTo>
                    <a:pt x="204685" y="14224"/>
                  </a:lnTo>
                  <a:lnTo>
                    <a:pt x="196761" y="8001"/>
                  </a:lnTo>
                  <a:lnTo>
                    <a:pt x="187312" y="3556"/>
                  </a:lnTo>
                  <a:lnTo>
                    <a:pt x="186220" y="3302"/>
                  </a:lnTo>
                  <a:lnTo>
                    <a:pt x="186220" y="43675"/>
                  </a:lnTo>
                  <a:lnTo>
                    <a:pt x="186156" y="65836"/>
                  </a:lnTo>
                  <a:lnTo>
                    <a:pt x="184289" y="73774"/>
                  </a:lnTo>
                  <a:lnTo>
                    <a:pt x="176555" y="82956"/>
                  </a:lnTo>
                  <a:lnTo>
                    <a:pt x="171107" y="85242"/>
                  </a:lnTo>
                  <a:lnTo>
                    <a:pt x="157200" y="85242"/>
                  </a:lnTo>
                  <a:lnTo>
                    <a:pt x="151777" y="82905"/>
                  </a:lnTo>
                  <a:lnTo>
                    <a:pt x="143802" y="73533"/>
                  </a:lnTo>
                  <a:lnTo>
                    <a:pt x="141820" y="65836"/>
                  </a:lnTo>
                  <a:lnTo>
                    <a:pt x="141820" y="44297"/>
                  </a:lnTo>
                  <a:lnTo>
                    <a:pt x="143814" y="36550"/>
                  </a:lnTo>
                  <a:lnTo>
                    <a:pt x="151841" y="27190"/>
                  </a:lnTo>
                  <a:lnTo>
                    <a:pt x="157149" y="24841"/>
                  </a:lnTo>
                  <a:lnTo>
                    <a:pt x="170662" y="24841"/>
                  </a:lnTo>
                  <a:lnTo>
                    <a:pt x="176136" y="27152"/>
                  </a:lnTo>
                  <a:lnTo>
                    <a:pt x="184200" y="36372"/>
                  </a:lnTo>
                  <a:lnTo>
                    <a:pt x="186220" y="43675"/>
                  </a:lnTo>
                  <a:lnTo>
                    <a:pt x="186220" y="3302"/>
                  </a:lnTo>
                  <a:lnTo>
                    <a:pt x="176326" y="889"/>
                  </a:lnTo>
                  <a:lnTo>
                    <a:pt x="163842" y="0"/>
                  </a:lnTo>
                  <a:lnTo>
                    <a:pt x="151625" y="901"/>
                  </a:lnTo>
                  <a:lnTo>
                    <a:pt x="117157" y="22440"/>
                  </a:lnTo>
                  <a:lnTo>
                    <a:pt x="109029" y="55118"/>
                  </a:lnTo>
                  <a:lnTo>
                    <a:pt x="109474" y="63881"/>
                  </a:lnTo>
                  <a:lnTo>
                    <a:pt x="129806" y="100799"/>
                  </a:lnTo>
                  <a:lnTo>
                    <a:pt x="165150" y="109804"/>
                  </a:lnTo>
                  <a:lnTo>
                    <a:pt x="173621" y="109385"/>
                  </a:lnTo>
                  <a:lnTo>
                    <a:pt x="209283" y="90246"/>
                  </a:lnTo>
                  <a:lnTo>
                    <a:pt x="212382" y="85242"/>
                  </a:lnTo>
                  <a:lnTo>
                    <a:pt x="212763" y="84632"/>
                  </a:lnTo>
                  <a:lnTo>
                    <a:pt x="215506" y="78244"/>
                  </a:lnTo>
                  <a:lnTo>
                    <a:pt x="217462" y="71031"/>
                  </a:lnTo>
                  <a:lnTo>
                    <a:pt x="218643" y="62979"/>
                  </a:lnTo>
                  <a:lnTo>
                    <a:pt x="219036" y="54102"/>
                  </a:lnTo>
                  <a:close/>
                </a:path>
                <a:path w="1401445" h="109854">
                  <a:moveTo>
                    <a:pt x="336435" y="73215"/>
                  </a:moveTo>
                  <a:lnTo>
                    <a:pt x="307682" y="64528"/>
                  </a:lnTo>
                  <a:lnTo>
                    <a:pt x="306235" y="71247"/>
                  </a:lnTo>
                  <a:lnTo>
                    <a:pt x="303898" y="76365"/>
                  </a:lnTo>
                  <a:lnTo>
                    <a:pt x="297472" y="83413"/>
                  </a:lnTo>
                  <a:lnTo>
                    <a:pt x="292735" y="85166"/>
                  </a:lnTo>
                  <a:lnTo>
                    <a:pt x="279984" y="85166"/>
                  </a:lnTo>
                  <a:lnTo>
                    <a:pt x="274967" y="82994"/>
                  </a:lnTo>
                  <a:lnTo>
                    <a:pt x="267817" y="74269"/>
                  </a:lnTo>
                  <a:lnTo>
                    <a:pt x="266039" y="66192"/>
                  </a:lnTo>
                  <a:lnTo>
                    <a:pt x="266039" y="44932"/>
                  </a:lnTo>
                  <a:lnTo>
                    <a:pt x="267525" y="37960"/>
                  </a:lnTo>
                  <a:lnTo>
                    <a:pt x="274485" y="27546"/>
                  </a:lnTo>
                  <a:lnTo>
                    <a:pt x="280187" y="24549"/>
                  </a:lnTo>
                  <a:lnTo>
                    <a:pt x="290893" y="24549"/>
                  </a:lnTo>
                  <a:lnTo>
                    <a:pt x="306438" y="39471"/>
                  </a:lnTo>
                  <a:lnTo>
                    <a:pt x="335419" y="33020"/>
                  </a:lnTo>
                  <a:lnTo>
                    <a:pt x="304749" y="2019"/>
                  </a:lnTo>
                  <a:lnTo>
                    <a:pt x="286829" y="0"/>
                  </a:lnTo>
                  <a:lnTo>
                    <a:pt x="274726" y="876"/>
                  </a:lnTo>
                  <a:lnTo>
                    <a:pt x="241033" y="21983"/>
                  </a:lnTo>
                  <a:lnTo>
                    <a:pt x="233159" y="54648"/>
                  </a:lnTo>
                  <a:lnTo>
                    <a:pt x="233654" y="64084"/>
                  </a:lnTo>
                  <a:lnTo>
                    <a:pt x="254762" y="101777"/>
                  </a:lnTo>
                  <a:lnTo>
                    <a:pt x="288340" y="109791"/>
                  </a:lnTo>
                  <a:lnTo>
                    <a:pt x="297853" y="109791"/>
                  </a:lnTo>
                  <a:lnTo>
                    <a:pt x="331457" y="88023"/>
                  </a:lnTo>
                  <a:lnTo>
                    <a:pt x="336435" y="73215"/>
                  </a:lnTo>
                  <a:close/>
                </a:path>
                <a:path w="1401445" h="109854">
                  <a:moveTo>
                    <a:pt x="386867" y="1790"/>
                  </a:moveTo>
                  <a:lnTo>
                    <a:pt x="353987" y="1790"/>
                  </a:lnTo>
                  <a:lnTo>
                    <a:pt x="353987" y="107975"/>
                  </a:lnTo>
                  <a:lnTo>
                    <a:pt x="386867" y="107975"/>
                  </a:lnTo>
                  <a:lnTo>
                    <a:pt x="386867" y="1790"/>
                  </a:lnTo>
                  <a:close/>
                </a:path>
                <a:path w="1401445" h="109854">
                  <a:moveTo>
                    <a:pt x="515645" y="107975"/>
                  </a:moveTo>
                  <a:lnTo>
                    <a:pt x="509054" y="90449"/>
                  </a:lnTo>
                  <a:lnTo>
                    <a:pt x="500430" y="67487"/>
                  </a:lnTo>
                  <a:lnTo>
                    <a:pt x="486092" y="29324"/>
                  </a:lnTo>
                  <a:lnTo>
                    <a:pt x="475742" y="1790"/>
                  </a:lnTo>
                  <a:lnTo>
                    <a:pt x="469163" y="1790"/>
                  </a:lnTo>
                  <a:lnTo>
                    <a:pt x="469163" y="67487"/>
                  </a:lnTo>
                  <a:lnTo>
                    <a:pt x="445846" y="67487"/>
                  </a:lnTo>
                  <a:lnTo>
                    <a:pt x="457441" y="29324"/>
                  </a:lnTo>
                  <a:lnTo>
                    <a:pt x="469163" y="67487"/>
                  </a:lnTo>
                  <a:lnTo>
                    <a:pt x="469163" y="1790"/>
                  </a:lnTo>
                  <a:lnTo>
                    <a:pt x="439953" y="1790"/>
                  </a:lnTo>
                  <a:lnTo>
                    <a:pt x="400050" y="107975"/>
                  </a:lnTo>
                  <a:lnTo>
                    <a:pt x="433539" y="107975"/>
                  </a:lnTo>
                  <a:lnTo>
                    <a:pt x="438721" y="90449"/>
                  </a:lnTo>
                  <a:lnTo>
                    <a:pt x="475970" y="90449"/>
                  </a:lnTo>
                  <a:lnTo>
                    <a:pt x="481291" y="107975"/>
                  </a:lnTo>
                  <a:lnTo>
                    <a:pt x="515645" y="107975"/>
                  </a:lnTo>
                  <a:close/>
                </a:path>
                <a:path w="1401445" h="109854">
                  <a:moveTo>
                    <a:pt x="610374" y="81838"/>
                  </a:moveTo>
                  <a:lnTo>
                    <a:pt x="559155" y="81838"/>
                  </a:lnTo>
                  <a:lnTo>
                    <a:pt x="559155" y="1803"/>
                  </a:lnTo>
                  <a:lnTo>
                    <a:pt x="526351" y="1803"/>
                  </a:lnTo>
                  <a:lnTo>
                    <a:pt x="526351" y="107988"/>
                  </a:lnTo>
                  <a:lnTo>
                    <a:pt x="610374" y="107988"/>
                  </a:lnTo>
                  <a:lnTo>
                    <a:pt x="610374" y="81838"/>
                  </a:lnTo>
                  <a:close/>
                </a:path>
                <a:path w="1401445" h="109854">
                  <a:moveTo>
                    <a:pt x="765302" y="34391"/>
                  </a:moveTo>
                  <a:lnTo>
                    <a:pt x="738098" y="2336"/>
                  </a:lnTo>
                  <a:lnTo>
                    <a:pt x="733361" y="2044"/>
                  </a:lnTo>
                  <a:lnTo>
                    <a:pt x="733361" y="32004"/>
                  </a:lnTo>
                  <a:lnTo>
                    <a:pt x="733361" y="38760"/>
                  </a:lnTo>
                  <a:lnTo>
                    <a:pt x="732078" y="41579"/>
                  </a:lnTo>
                  <a:lnTo>
                    <a:pt x="726960" y="45974"/>
                  </a:lnTo>
                  <a:lnTo>
                    <a:pt x="722515" y="47066"/>
                  </a:lnTo>
                  <a:lnTo>
                    <a:pt x="708152" y="47066"/>
                  </a:lnTo>
                  <a:lnTo>
                    <a:pt x="708152" y="23380"/>
                  </a:lnTo>
                  <a:lnTo>
                    <a:pt x="723633" y="23380"/>
                  </a:lnTo>
                  <a:lnTo>
                    <a:pt x="727811" y="24549"/>
                  </a:lnTo>
                  <a:lnTo>
                    <a:pt x="732243" y="29171"/>
                  </a:lnTo>
                  <a:lnTo>
                    <a:pt x="733361" y="32004"/>
                  </a:lnTo>
                  <a:lnTo>
                    <a:pt x="733361" y="2044"/>
                  </a:lnTo>
                  <a:lnTo>
                    <a:pt x="729742" y="1803"/>
                  </a:lnTo>
                  <a:lnTo>
                    <a:pt x="675208" y="1803"/>
                  </a:lnTo>
                  <a:lnTo>
                    <a:pt x="675208" y="107975"/>
                  </a:lnTo>
                  <a:lnTo>
                    <a:pt x="708152" y="107975"/>
                  </a:lnTo>
                  <a:lnTo>
                    <a:pt x="708152" y="68580"/>
                  </a:lnTo>
                  <a:lnTo>
                    <a:pt x="726109" y="68580"/>
                  </a:lnTo>
                  <a:lnTo>
                    <a:pt x="762889" y="48717"/>
                  </a:lnTo>
                  <a:lnTo>
                    <a:pt x="764692" y="41998"/>
                  </a:lnTo>
                  <a:lnTo>
                    <a:pt x="765302" y="34391"/>
                  </a:lnTo>
                  <a:close/>
                </a:path>
                <a:path w="1401445" h="109854">
                  <a:moveTo>
                    <a:pt x="887641" y="107975"/>
                  </a:moveTo>
                  <a:lnTo>
                    <a:pt x="871740" y="77216"/>
                  </a:lnTo>
                  <a:lnTo>
                    <a:pt x="870978" y="75666"/>
                  </a:lnTo>
                  <a:lnTo>
                    <a:pt x="869442" y="73456"/>
                  </a:lnTo>
                  <a:lnTo>
                    <a:pt x="864857" y="67767"/>
                  </a:lnTo>
                  <a:lnTo>
                    <a:pt x="863104" y="65900"/>
                  </a:lnTo>
                  <a:lnTo>
                    <a:pt x="861707" y="64884"/>
                  </a:lnTo>
                  <a:lnTo>
                    <a:pt x="860120" y="63728"/>
                  </a:lnTo>
                  <a:lnTo>
                    <a:pt x="857262" y="62420"/>
                  </a:lnTo>
                  <a:lnTo>
                    <a:pt x="853363" y="61112"/>
                  </a:lnTo>
                  <a:lnTo>
                    <a:pt x="858240" y="60007"/>
                  </a:lnTo>
                  <a:lnTo>
                    <a:pt x="862076" y="58597"/>
                  </a:lnTo>
                  <a:lnTo>
                    <a:pt x="869276" y="54254"/>
                  </a:lnTo>
                  <a:lnTo>
                    <a:pt x="872744" y="50787"/>
                  </a:lnTo>
                  <a:lnTo>
                    <a:pt x="876249" y="44818"/>
                  </a:lnTo>
                  <a:lnTo>
                    <a:pt x="877760" y="42252"/>
                  </a:lnTo>
                  <a:lnTo>
                    <a:pt x="879005" y="37172"/>
                  </a:lnTo>
                  <a:lnTo>
                    <a:pt x="878903" y="24155"/>
                  </a:lnTo>
                  <a:lnTo>
                    <a:pt x="878636" y="23241"/>
                  </a:lnTo>
                  <a:lnTo>
                    <a:pt x="877379" y="18783"/>
                  </a:lnTo>
                  <a:lnTo>
                    <a:pt x="870800" y="9359"/>
                  </a:lnTo>
                  <a:lnTo>
                    <a:pt x="866482" y="6146"/>
                  </a:lnTo>
                  <a:lnTo>
                    <a:pt x="855776" y="2667"/>
                  </a:lnTo>
                  <a:lnTo>
                    <a:pt x="848017" y="1790"/>
                  </a:lnTo>
                  <a:lnTo>
                    <a:pt x="846061" y="1790"/>
                  </a:lnTo>
                  <a:lnTo>
                    <a:pt x="846061" y="30454"/>
                  </a:lnTo>
                  <a:lnTo>
                    <a:pt x="846061" y="36195"/>
                  </a:lnTo>
                  <a:lnTo>
                    <a:pt x="845375" y="38252"/>
                  </a:lnTo>
                  <a:lnTo>
                    <a:pt x="842619" y="41821"/>
                  </a:lnTo>
                  <a:lnTo>
                    <a:pt x="840854" y="42938"/>
                  </a:lnTo>
                  <a:lnTo>
                    <a:pt x="838682" y="43370"/>
                  </a:lnTo>
                  <a:lnTo>
                    <a:pt x="834377" y="44335"/>
                  </a:lnTo>
                  <a:lnTo>
                    <a:pt x="831481" y="44818"/>
                  </a:lnTo>
                  <a:lnTo>
                    <a:pt x="816152" y="44818"/>
                  </a:lnTo>
                  <a:lnTo>
                    <a:pt x="816152" y="23241"/>
                  </a:lnTo>
                  <a:lnTo>
                    <a:pt x="836549" y="23241"/>
                  </a:lnTo>
                  <a:lnTo>
                    <a:pt x="840625" y="24155"/>
                  </a:lnTo>
                  <a:lnTo>
                    <a:pt x="844969" y="27825"/>
                  </a:lnTo>
                  <a:lnTo>
                    <a:pt x="846061" y="30454"/>
                  </a:lnTo>
                  <a:lnTo>
                    <a:pt x="846061" y="1790"/>
                  </a:lnTo>
                  <a:lnTo>
                    <a:pt x="783196" y="1790"/>
                  </a:lnTo>
                  <a:lnTo>
                    <a:pt x="783196" y="107975"/>
                  </a:lnTo>
                  <a:lnTo>
                    <a:pt x="816152" y="107975"/>
                  </a:lnTo>
                  <a:lnTo>
                    <a:pt x="816152" y="64884"/>
                  </a:lnTo>
                  <a:lnTo>
                    <a:pt x="822045" y="64884"/>
                  </a:lnTo>
                  <a:lnTo>
                    <a:pt x="833094" y="75666"/>
                  </a:lnTo>
                  <a:lnTo>
                    <a:pt x="850557" y="107975"/>
                  </a:lnTo>
                  <a:lnTo>
                    <a:pt x="887641" y="107975"/>
                  </a:lnTo>
                  <a:close/>
                </a:path>
                <a:path w="1401445" h="109854">
                  <a:moveTo>
                    <a:pt x="932624" y="1790"/>
                  </a:moveTo>
                  <a:lnTo>
                    <a:pt x="899744" y="1790"/>
                  </a:lnTo>
                  <a:lnTo>
                    <a:pt x="899744" y="107975"/>
                  </a:lnTo>
                  <a:lnTo>
                    <a:pt x="932624" y="107975"/>
                  </a:lnTo>
                  <a:lnTo>
                    <a:pt x="932624" y="1790"/>
                  </a:lnTo>
                  <a:close/>
                </a:path>
                <a:path w="1401445" h="109854">
                  <a:moveTo>
                    <a:pt x="1061110" y="1803"/>
                  </a:moveTo>
                  <a:lnTo>
                    <a:pt x="1027811" y="1803"/>
                  </a:lnTo>
                  <a:lnTo>
                    <a:pt x="1004214" y="78219"/>
                  </a:lnTo>
                  <a:lnTo>
                    <a:pt x="980325" y="1803"/>
                  </a:lnTo>
                  <a:lnTo>
                    <a:pt x="946023" y="1803"/>
                  </a:lnTo>
                  <a:lnTo>
                    <a:pt x="986129" y="107988"/>
                  </a:lnTo>
                  <a:lnTo>
                    <a:pt x="1021689" y="107988"/>
                  </a:lnTo>
                  <a:lnTo>
                    <a:pt x="1061110" y="1803"/>
                  </a:lnTo>
                  <a:close/>
                </a:path>
                <a:path w="1401445" h="109854">
                  <a:moveTo>
                    <a:pt x="1168603" y="107975"/>
                  </a:moveTo>
                  <a:lnTo>
                    <a:pt x="1162011" y="90449"/>
                  </a:lnTo>
                  <a:lnTo>
                    <a:pt x="1153388" y="67487"/>
                  </a:lnTo>
                  <a:lnTo>
                    <a:pt x="1139050" y="29324"/>
                  </a:lnTo>
                  <a:lnTo>
                    <a:pt x="1128699" y="1790"/>
                  </a:lnTo>
                  <a:lnTo>
                    <a:pt x="1122121" y="1790"/>
                  </a:lnTo>
                  <a:lnTo>
                    <a:pt x="1122121" y="67487"/>
                  </a:lnTo>
                  <a:lnTo>
                    <a:pt x="1098804" y="67487"/>
                  </a:lnTo>
                  <a:lnTo>
                    <a:pt x="1110399" y="29324"/>
                  </a:lnTo>
                  <a:lnTo>
                    <a:pt x="1122121" y="67487"/>
                  </a:lnTo>
                  <a:lnTo>
                    <a:pt x="1122121" y="1790"/>
                  </a:lnTo>
                  <a:lnTo>
                    <a:pt x="1092911" y="1790"/>
                  </a:lnTo>
                  <a:lnTo>
                    <a:pt x="1053007" y="107975"/>
                  </a:lnTo>
                  <a:lnTo>
                    <a:pt x="1086497" y="107975"/>
                  </a:lnTo>
                  <a:lnTo>
                    <a:pt x="1091679" y="90449"/>
                  </a:lnTo>
                  <a:lnTo>
                    <a:pt x="1128928" y="90449"/>
                  </a:lnTo>
                  <a:lnTo>
                    <a:pt x="1134237" y="107975"/>
                  </a:lnTo>
                  <a:lnTo>
                    <a:pt x="1168603" y="107975"/>
                  </a:lnTo>
                  <a:close/>
                </a:path>
                <a:path w="1401445" h="109854">
                  <a:moveTo>
                    <a:pt x="1277454" y="47282"/>
                  </a:moveTo>
                  <a:lnTo>
                    <a:pt x="1276578" y="40424"/>
                  </a:lnTo>
                  <a:lnTo>
                    <a:pt x="1273111" y="27482"/>
                  </a:lnTo>
                  <a:lnTo>
                    <a:pt x="1272298" y="25844"/>
                  </a:lnTo>
                  <a:lnTo>
                    <a:pt x="1270317" y="21818"/>
                  </a:lnTo>
                  <a:lnTo>
                    <a:pt x="1262583" y="12065"/>
                  </a:lnTo>
                  <a:lnTo>
                    <a:pt x="1257681" y="8318"/>
                  </a:lnTo>
                  <a:lnTo>
                    <a:pt x="1245857" y="3098"/>
                  </a:lnTo>
                  <a:lnTo>
                    <a:pt x="1244498" y="2870"/>
                  </a:lnTo>
                  <a:lnTo>
                    <a:pt x="1244498" y="43929"/>
                  </a:lnTo>
                  <a:lnTo>
                    <a:pt x="1244498" y="63677"/>
                  </a:lnTo>
                  <a:lnTo>
                    <a:pt x="1227455" y="83858"/>
                  </a:lnTo>
                  <a:lnTo>
                    <a:pt x="1212557" y="83858"/>
                  </a:lnTo>
                  <a:lnTo>
                    <a:pt x="1212557" y="25844"/>
                  </a:lnTo>
                  <a:lnTo>
                    <a:pt x="1229245" y="25844"/>
                  </a:lnTo>
                  <a:lnTo>
                    <a:pt x="1235316" y="27927"/>
                  </a:lnTo>
                  <a:lnTo>
                    <a:pt x="1242669" y="36220"/>
                  </a:lnTo>
                  <a:lnTo>
                    <a:pt x="1244498" y="43929"/>
                  </a:lnTo>
                  <a:lnTo>
                    <a:pt x="1244498" y="2870"/>
                  </a:lnTo>
                  <a:lnTo>
                    <a:pt x="1238097" y="1790"/>
                  </a:lnTo>
                  <a:lnTo>
                    <a:pt x="1179753" y="1790"/>
                  </a:lnTo>
                  <a:lnTo>
                    <a:pt x="1179753" y="107975"/>
                  </a:lnTo>
                  <a:lnTo>
                    <a:pt x="1234338" y="107975"/>
                  </a:lnTo>
                  <a:lnTo>
                    <a:pt x="1271003" y="87185"/>
                  </a:lnTo>
                  <a:lnTo>
                    <a:pt x="1277454" y="54521"/>
                  </a:lnTo>
                  <a:lnTo>
                    <a:pt x="1277454" y="47282"/>
                  </a:lnTo>
                  <a:close/>
                </a:path>
                <a:path w="1401445" h="109854">
                  <a:moveTo>
                    <a:pt x="1400873" y="54102"/>
                  </a:moveTo>
                  <a:lnTo>
                    <a:pt x="1399984" y="41986"/>
                  </a:lnTo>
                  <a:lnTo>
                    <a:pt x="1397292" y="31305"/>
                  </a:lnTo>
                  <a:lnTo>
                    <a:pt x="1394155" y="24841"/>
                  </a:lnTo>
                  <a:lnTo>
                    <a:pt x="1392809" y="22059"/>
                  </a:lnTo>
                  <a:lnTo>
                    <a:pt x="1386522" y="14224"/>
                  </a:lnTo>
                  <a:lnTo>
                    <a:pt x="1378597" y="8001"/>
                  </a:lnTo>
                  <a:lnTo>
                    <a:pt x="1369148" y="3556"/>
                  </a:lnTo>
                  <a:lnTo>
                    <a:pt x="1368056" y="3302"/>
                  </a:lnTo>
                  <a:lnTo>
                    <a:pt x="1368056" y="43675"/>
                  </a:lnTo>
                  <a:lnTo>
                    <a:pt x="1367993" y="65836"/>
                  </a:lnTo>
                  <a:lnTo>
                    <a:pt x="1366126" y="73774"/>
                  </a:lnTo>
                  <a:lnTo>
                    <a:pt x="1358392" y="82956"/>
                  </a:lnTo>
                  <a:lnTo>
                    <a:pt x="1352943" y="85242"/>
                  </a:lnTo>
                  <a:lnTo>
                    <a:pt x="1339037" y="85242"/>
                  </a:lnTo>
                  <a:lnTo>
                    <a:pt x="1333614" y="82905"/>
                  </a:lnTo>
                  <a:lnTo>
                    <a:pt x="1325638" y="73533"/>
                  </a:lnTo>
                  <a:lnTo>
                    <a:pt x="1323657" y="65836"/>
                  </a:lnTo>
                  <a:lnTo>
                    <a:pt x="1323657" y="44297"/>
                  </a:lnTo>
                  <a:lnTo>
                    <a:pt x="1325651" y="36550"/>
                  </a:lnTo>
                  <a:lnTo>
                    <a:pt x="1333677" y="27190"/>
                  </a:lnTo>
                  <a:lnTo>
                    <a:pt x="1338986" y="24841"/>
                  </a:lnTo>
                  <a:lnTo>
                    <a:pt x="1352499" y="24841"/>
                  </a:lnTo>
                  <a:lnTo>
                    <a:pt x="1357972" y="27152"/>
                  </a:lnTo>
                  <a:lnTo>
                    <a:pt x="1366037" y="36372"/>
                  </a:lnTo>
                  <a:lnTo>
                    <a:pt x="1368056" y="43675"/>
                  </a:lnTo>
                  <a:lnTo>
                    <a:pt x="1368056" y="3302"/>
                  </a:lnTo>
                  <a:lnTo>
                    <a:pt x="1358176" y="889"/>
                  </a:lnTo>
                  <a:lnTo>
                    <a:pt x="1345679" y="0"/>
                  </a:lnTo>
                  <a:lnTo>
                    <a:pt x="1333474" y="901"/>
                  </a:lnTo>
                  <a:lnTo>
                    <a:pt x="1299006" y="22440"/>
                  </a:lnTo>
                  <a:lnTo>
                    <a:pt x="1290866" y="55118"/>
                  </a:lnTo>
                  <a:lnTo>
                    <a:pt x="1291310" y="63881"/>
                  </a:lnTo>
                  <a:lnTo>
                    <a:pt x="1311643" y="100799"/>
                  </a:lnTo>
                  <a:lnTo>
                    <a:pt x="1346987" y="109804"/>
                  </a:lnTo>
                  <a:lnTo>
                    <a:pt x="1355458" y="109385"/>
                  </a:lnTo>
                  <a:lnTo>
                    <a:pt x="1391132" y="90246"/>
                  </a:lnTo>
                  <a:lnTo>
                    <a:pt x="1400479" y="62979"/>
                  </a:lnTo>
                  <a:lnTo>
                    <a:pt x="1400873" y="54102"/>
                  </a:lnTo>
                  <a:close/>
                </a:path>
              </a:pathLst>
            </a:custGeom>
            <a:solidFill>
              <a:srgbClr val="1D3C6E"/>
            </a:solidFill>
          </p:spPr>
          <p:txBody>
            <a:bodyPr wrap="square" lIns="0" tIns="0" rIns="0" bIns="0" rtlCol="0"/>
            <a:lstStyle/>
            <a:p>
              <a:endParaRPr lang="en-US" dirty="0"/>
            </a:p>
          </p:txBody>
        </p:sp>
        <p:pic>
          <p:nvPicPr>
            <p:cNvPr id="27" name="object 22">
              <a:extLst>
                <a:ext uri="{FF2B5EF4-FFF2-40B4-BE49-F238E27FC236}">
                  <a16:creationId xmlns:a16="http://schemas.microsoft.com/office/drawing/2014/main" xmlns="" id="{3F9DD1CA-D440-C1BD-B865-0626958F5165}"/>
                </a:ext>
              </a:extLst>
            </p:cNvPr>
            <p:cNvPicPr/>
            <p:nvPr/>
          </p:nvPicPr>
          <p:blipFill>
            <a:blip r:embed="rId13"/>
            <a:stretch>
              <a:fillRect/>
            </a:stretch>
          </p:blipFill>
          <p:spPr>
            <a:xfrm>
              <a:off x="10277552" y="794373"/>
              <a:ext cx="1405418" cy="243803"/>
            </a:xfrm>
            <a:prstGeom prst="rect">
              <a:avLst/>
            </a:prstGeom>
          </p:spPr>
        </p:pic>
        <p:sp>
          <p:nvSpPr>
            <p:cNvPr id="28" name="object 23">
              <a:extLst>
                <a:ext uri="{FF2B5EF4-FFF2-40B4-BE49-F238E27FC236}">
                  <a16:creationId xmlns:a16="http://schemas.microsoft.com/office/drawing/2014/main" xmlns="" id="{AAA0496D-AB68-D6B5-E348-1AC2875C5D9E}"/>
                </a:ext>
              </a:extLst>
            </p:cNvPr>
            <p:cNvSpPr/>
            <p:nvPr/>
          </p:nvSpPr>
          <p:spPr>
            <a:xfrm>
              <a:off x="10273487" y="350799"/>
              <a:ext cx="1430020" cy="412750"/>
            </a:xfrm>
            <a:custGeom>
              <a:avLst/>
              <a:gdLst/>
              <a:ahLst/>
              <a:cxnLst/>
              <a:rect l="l" t="t" r="r" b="b"/>
              <a:pathLst>
                <a:path w="1430020" h="412750">
                  <a:moveTo>
                    <a:pt x="257492" y="0"/>
                  </a:moveTo>
                  <a:lnTo>
                    <a:pt x="0" y="0"/>
                  </a:lnTo>
                  <a:lnTo>
                    <a:pt x="0" y="22745"/>
                  </a:lnTo>
                  <a:lnTo>
                    <a:pt x="257492" y="22745"/>
                  </a:lnTo>
                  <a:lnTo>
                    <a:pt x="257492" y="0"/>
                  </a:lnTo>
                  <a:close/>
                </a:path>
                <a:path w="1430020" h="412750">
                  <a:moveTo>
                    <a:pt x="1411605" y="389763"/>
                  </a:moveTo>
                  <a:lnTo>
                    <a:pt x="15735" y="389763"/>
                  </a:lnTo>
                  <a:lnTo>
                    <a:pt x="15735" y="412508"/>
                  </a:lnTo>
                  <a:lnTo>
                    <a:pt x="1411605" y="412508"/>
                  </a:lnTo>
                  <a:lnTo>
                    <a:pt x="1411605" y="389763"/>
                  </a:lnTo>
                  <a:close/>
                </a:path>
                <a:path w="1430020" h="412750">
                  <a:moveTo>
                    <a:pt x="1429562" y="0"/>
                  </a:moveTo>
                  <a:lnTo>
                    <a:pt x="1172070" y="0"/>
                  </a:lnTo>
                  <a:lnTo>
                    <a:pt x="1172070" y="22745"/>
                  </a:lnTo>
                  <a:lnTo>
                    <a:pt x="1429562" y="22745"/>
                  </a:lnTo>
                  <a:lnTo>
                    <a:pt x="1429562" y="0"/>
                  </a:lnTo>
                  <a:close/>
                </a:path>
              </a:pathLst>
            </a:custGeom>
            <a:solidFill>
              <a:srgbClr val="F37D6B"/>
            </a:solidFill>
          </p:spPr>
          <p:txBody>
            <a:bodyPr wrap="square" lIns="0" tIns="0" rIns="0" bIns="0" rtlCol="0"/>
            <a:lstStyle/>
            <a:p>
              <a:endParaRPr lang="en-US" dirty="0"/>
            </a:p>
          </p:txBody>
        </p:sp>
        <p:pic>
          <p:nvPicPr>
            <p:cNvPr id="32" name="object 24">
              <a:extLst>
                <a:ext uri="{FF2B5EF4-FFF2-40B4-BE49-F238E27FC236}">
                  <a16:creationId xmlns:a16="http://schemas.microsoft.com/office/drawing/2014/main" xmlns="" id="{DC7E7649-01F3-DCA8-38F3-39CFF5A96730}"/>
                </a:ext>
              </a:extLst>
            </p:cNvPr>
            <p:cNvPicPr/>
            <p:nvPr/>
          </p:nvPicPr>
          <p:blipFill>
            <a:blip r:embed="rId14"/>
            <a:stretch>
              <a:fillRect/>
            </a:stretch>
          </p:blipFill>
          <p:spPr>
            <a:xfrm>
              <a:off x="10080346" y="4143435"/>
              <a:ext cx="1857653" cy="2524551"/>
            </a:xfrm>
            <a:prstGeom prst="rect">
              <a:avLst/>
            </a:prstGeom>
          </p:spPr>
        </p:pic>
        <p:pic>
          <p:nvPicPr>
            <p:cNvPr id="33" name="object 25">
              <a:extLst>
                <a:ext uri="{FF2B5EF4-FFF2-40B4-BE49-F238E27FC236}">
                  <a16:creationId xmlns:a16="http://schemas.microsoft.com/office/drawing/2014/main" xmlns="" id="{DB12EF1B-D4B3-5C5B-79E5-4CCFFF55E6F0}"/>
                </a:ext>
              </a:extLst>
            </p:cNvPr>
            <p:cNvPicPr/>
            <p:nvPr/>
          </p:nvPicPr>
          <p:blipFill>
            <a:blip r:embed="rId15"/>
            <a:stretch>
              <a:fillRect/>
            </a:stretch>
          </p:blipFill>
          <p:spPr>
            <a:xfrm>
              <a:off x="10145429" y="2077554"/>
              <a:ext cx="1350727" cy="1282499"/>
            </a:xfrm>
            <a:prstGeom prst="rect">
              <a:avLst/>
            </a:prstGeom>
          </p:spPr>
        </p:pic>
        <p:pic>
          <p:nvPicPr>
            <p:cNvPr id="34" name="object 26">
              <a:extLst>
                <a:ext uri="{FF2B5EF4-FFF2-40B4-BE49-F238E27FC236}">
                  <a16:creationId xmlns:a16="http://schemas.microsoft.com/office/drawing/2014/main" xmlns="" id="{14504CEC-13FA-BEA0-CA21-A7F00685E988}"/>
                </a:ext>
              </a:extLst>
            </p:cNvPr>
            <p:cNvPicPr/>
            <p:nvPr/>
          </p:nvPicPr>
          <p:blipFill>
            <a:blip r:embed="rId16"/>
            <a:stretch>
              <a:fillRect/>
            </a:stretch>
          </p:blipFill>
          <p:spPr>
            <a:xfrm>
              <a:off x="0" y="0"/>
              <a:ext cx="11938000" cy="6731000"/>
            </a:xfrm>
            <a:prstGeom prst="rect">
              <a:avLst/>
            </a:prstGeom>
          </p:spPr>
        </p:pic>
      </p:grpSp>
      <p:sp>
        <p:nvSpPr>
          <p:cNvPr id="36" name="object 27">
            <a:extLst>
              <a:ext uri="{FF2B5EF4-FFF2-40B4-BE49-F238E27FC236}">
                <a16:creationId xmlns:a16="http://schemas.microsoft.com/office/drawing/2014/main" xmlns="" id="{B7E1150A-BB7B-675A-9A7A-78B2286894AF}"/>
              </a:ext>
            </a:extLst>
          </p:cNvPr>
          <p:cNvSpPr txBox="1">
            <a:spLocks noGrp="1"/>
          </p:cNvSpPr>
          <p:nvPr>
            <p:ph type="title"/>
          </p:nvPr>
        </p:nvSpPr>
        <p:spPr>
          <a:xfrm>
            <a:off x="643725" y="437442"/>
            <a:ext cx="1523726" cy="546646"/>
          </a:xfrm>
          <a:prstGeom prst="rect">
            <a:avLst/>
          </a:prstGeom>
        </p:spPr>
        <p:txBody>
          <a:bodyPr vert="horz" wrap="square" lIns="0" tIns="12700" rIns="0" bIns="0" rtlCol="0">
            <a:spAutoFit/>
          </a:bodyPr>
          <a:lstStyle/>
          <a:p>
            <a:pPr marL="12700">
              <a:lnSpc>
                <a:spcPct val="100000"/>
              </a:lnSpc>
              <a:spcBef>
                <a:spcPts val="100"/>
              </a:spcBef>
            </a:pPr>
            <a:r>
              <a:rPr lang="en-US" sz="3500" b="1" i="0" u="none" strike="noStrike" cap="none" baseline="0" dirty="0">
                <a:solidFill>
                  <a:srgbClr val="F17D6B"/>
                </a:solidFill>
                <a:effectLst/>
                <a:uFillTx/>
                <a:latin typeface="Arial Narrow"/>
              </a:rPr>
              <a:t>Solution</a:t>
            </a:r>
          </a:p>
        </p:txBody>
      </p:sp>
      <p:sp>
        <p:nvSpPr>
          <p:cNvPr id="38" name="object 28">
            <a:extLst>
              <a:ext uri="{FF2B5EF4-FFF2-40B4-BE49-F238E27FC236}">
                <a16:creationId xmlns:a16="http://schemas.microsoft.com/office/drawing/2014/main" xmlns="" id="{D55D3F1A-0EB7-6EC5-8F6E-7678E867DFD6}"/>
              </a:ext>
            </a:extLst>
          </p:cNvPr>
          <p:cNvSpPr txBox="1"/>
          <p:nvPr/>
        </p:nvSpPr>
        <p:spPr>
          <a:xfrm>
            <a:off x="560219" y="3650732"/>
            <a:ext cx="1607521" cy="546646"/>
          </a:xfrm>
          <a:prstGeom prst="rect">
            <a:avLst/>
          </a:prstGeom>
        </p:spPr>
        <p:txBody>
          <a:bodyPr vert="horz" wrap="square" lIns="0" tIns="12700" rIns="0" bIns="0" rtlCol="0">
            <a:spAutoFit/>
          </a:bodyPr>
          <a:lstStyle/>
          <a:p>
            <a:pPr marL="12700">
              <a:lnSpc>
                <a:spcPct val="100000"/>
              </a:lnSpc>
              <a:spcBef>
                <a:spcPts val="100"/>
              </a:spcBef>
            </a:pPr>
            <a:r>
              <a:rPr lang="en-US" sz="3500" b="1" i="0" u="none" strike="noStrike" cap="none" baseline="0" dirty="0">
                <a:solidFill>
                  <a:srgbClr val="F17D6B"/>
                </a:solidFill>
                <a:effectLst/>
                <a:uFillTx/>
                <a:latin typeface="Arial Narrow"/>
              </a:rPr>
              <a:t>Proposal</a:t>
            </a:r>
          </a:p>
        </p:txBody>
      </p:sp>
      <p:sp>
        <p:nvSpPr>
          <p:cNvPr id="40" name="object 30">
            <a:extLst>
              <a:ext uri="{FF2B5EF4-FFF2-40B4-BE49-F238E27FC236}">
                <a16:creationId xmlns:a16="http://schemas.microsoft.com/office/drawing/2014/main" xmlns="" id="{D06FD42E-C1BA-BAB2-B89F-598504B6108B}"/>
              </a:ext>
            </a:extLst>
          </p:cNvPr>
          <p:cNvSpPr/>
          <p:nvPr/>
        </p:nvSpPr>
        <p:spPr>
          <a:xfrm>
            <a:off x="2305050" y="596899"/>
            <a:ext cx="38100" cy="5664200"/>
          </a:xfrm>
          <a:custGeom>
            <a:avLst/>
            <a:gdLst/>
            <a:ahLst/>
            <a:cxnLst/>
            <a:rect l="l" t="t" r="r" b="b"/>
            <a:pathLst>
              <a:path w="38100" h="5664200">
                <a:moveTo>
                  <a:pt x="38100" y="3086100"/>
                </a:moveTo>
                <a:lnTo>
                  <a:pt x="0" y="3086100"/>
                </a:lnTo>
                <a:lnTo>
                  <a:pt x="0" y="5664200"/>
                </a:lnTo>
                <a:lnTo>
                  <a:pt x="38100" y="5664200"/>
                </a:lnTo>
                <a:lnTo>
                  <a:pt x="38100" y="3086100"/>
                </a:lnTo>
                <a:close/>
              </a:path>
              <a:path w="38100" h="5664200">
                <a:moveTo>
                  <a:pt x="38100" y="0"/>
                </a:moveTo>
                <a:lnTo>
                  <a:pt x="0" y="0"/>
                </a:lnTo>
                <a:lnTo>
                  <a:pt x="0" y="2654300"/>
                </a:lnTo>
                <a:lnTo>
                  <a:pt x="38100" y="2654300"/>
                </a:lnTo>
                <a:lnTo>
                  <a:pt x="38100" y="0"/>
                </a:lnTo>
                <a:close/>
              </a:path>
            </a:pathLst>
          </a:custGeom>
          <a:solidFill>
            <a:srgbClr val="6C99A5"/>
          </a:solidFill>
        </p:spPr>
        <p:txBody>
          <a:bodyPr wrap="square" lIns="0" tIns="0" rIns="0" bIns="0" rtlCol="0"/>
          <a:lstStyle/>
          <a:p>
            <a:endParaRPr lang="en-US" dirty="0"/>
          </a:p>
        </p:txBody>
      </p:sp>
      <p:sp>
        <p:nvSpPr>
          <p:cNvPr id="41" name="object 31">
            <a:extLst>
              <a:ext uri="{FF2B5EF4-FFF2-40B4-BE49-F238E27FC236}">
                <a16:creationId xmlns:a16="http://schemas.microsoft.com/office/drawing/2014/main" xmlns="" id="{7751CA95-C9A6-8F18-13AF-8885BD393644}"/>
              </a:ext>
            </a:extLst>
          </p:cNvPr>
          <p:cNvSpPr txBox="1"/>
          <p:nvPr/>
        </p:nvSpPr>
        <p:spPr>
          <a:xfrm>
            <a:off x="2644808" y="462693"/>
            <a:ext cx="6288973" cy="1551707"/>
          </a:xfrm>
          <a:prstGeom prst="rect">
            <a:avLst/>
          </a:prstGeom>
        </p:spPr>
        <p:txBody>
          <a:bodyPr vert="horz" wrap="square" lIns="0" tIns="12700" rIns="0" bIns="0" rtlCol="0">
            <a:spAutoFit/>
          </a:bodyPr>
          <a:lstStyle/>
          <a:p>
            <a:pPr marL="12700" algn="just">
              <a:lnSpc>
                <a:spcPts val="3030"/>
              </a:lnSpc>
              <a:spcBef>
                <a:spcPts val="100"/>
              </a:spcBef>
            </a:pPr>
            <a:r>
              <a:rPr lang="en-US" sz="2800" b="1" i="0" u="none" strike="noStrike" cap="none" baseline="0" dirty="0">
                <a:solidFill>
                  <a:srgbClr val="1D3663"/>
                </a:solidFill>
                <a:effectLst/>
                <a:uFillTx/>
                <a:latin typeface="Arial Narrow"/>
              </a:rPr>
              <a:t>Instituto</a:t>
            </a:r>
            <a:r>
              <a:rPr lang="en-US" sz="2800" b="1" i="0" u="none" strike="noStrike" cap="none" baseline="0" dirty="0">
                <a:solidFill>
                  <a:srgbClr val="1D3663"/>
                </a:solidFill>
                <a:effectLst/>
                <a:uFillTx/>
                <a:latin typeface="Arial Narrow"/>
              </a:rPr>
              <a:t> Avon and Accor Hotels have decided to join forces in creating the Private Social Investment Fund to put an end to violence against women and girls.</a:t>
            </a:r>
          </a:p>
        </p:txBody>
      </p:sp>
      <p:sp>
        <p:nvSpPr>
          <p:cNvPr id="46" name="object 29">
            <a:extLst>
              <a:ext uri="{FF2B5EF4-FFF2-40B4-BE49-F238E27FC236}">
                <a16:creationId xmlns:a16="http://schemas.microsoft.com/office/drawing/2014/main" xmlns="" id="{6D1EB04D-F79C-1545-3A52-0815EF0BE13E}"/>
              </a:ext>
            </a:extLst>
          </p:cNvPr>
          <p:cNvSpPr txBox="1"/>
          <p:nvPr/>
        </p:nvSpPr>
        <p:spPr>
          <a:xfrm>
            <a:off x="2648397" y="3675793"/>
            <a:ext cx="6554668" cy="780560"/>
          </a:xfrm>
          <a:prstGeom prst="rect">
            <a:avLst/>
          </a:prstGeom>
        </p:spPr>
        <p:txBody>
          <a:bodyPr vert="horz" wrap="square" lIns="0" tIns="93980" rIns="0" bIns="0" rtlCol="0">
            <a:spAutoFit/>
          </a:bodyPr>
          <a:lstStyle/>
          <a:p>
            <a:pPr marL="12700" marR="466090">
              <a:lnSpc>
                <a:spcPts val="2700"/>
              </a:lnSpc>
              <a:spcBef>
                <a:spcPts val="740"/>
              </a:spcBef>
            </a:pPr>
            <a:r>
              <a:rPr lang="en-US" sz="2800" b="1" i="0" u="none" strike="noStrike" cap="none" baseline="0" dirty="0">
                <a:solidFill>
                  <a:srgbClr val="1B3866"/>
                </a:solidFill>
                <a:effectLst/>
                <a:uFillTx/>
                <a:latin typeface="Arial Narrow"/>
              </a:rPr>
              <a:t>Union and collaboration among all sectors of society:</a:t>
            </a:r>
          </a:p>
        </p:txBody>
      </p:sp>
      <p:sp>
        <p:nvSpPr>
          <p:cNvPr id="47" name="object 29">
            <a:extLst>
              <a:ext uri="{FF2B5EF4-FFF2-40B4-BE49-F238E27FC236}">
                <a16:creationId xmlns:a16="http://schemas.microsoft.com/office/drawing/2014/main" xmlns="" id="{7D97D34F-6520-4BCE-EAF1-B7C0A7921BFB}"/>
              </a:ext>
            </a:extLst>
          </p:cNvPr>
          <p:cNvSpPr txBox="1"/>
          <p:nvPr/>
        </p:nvSpPr>
        <p:spPr>
          <a:xfrm>
            <a:off x="2647947" y="4429067"/>
            <a:ext cx="6554667" cy="1848426"/>
          </a:xfrm>
          <a:prstGeom prst="rect">
            <a:avLst/>
          </a:prstGeom>
        </p:spPr>
        <p:txBody>
          <a:bodyPr vert="horz" wrap="square" lIns="0" tIns="93980" rIns="0" bIns="0" rtlCol="0">
            <a:spAutoFit/>
          </a:bodyPr>
          <a:lstStyle/>
          <a:p>
            <a:pPr marL="12700" marR="5080">
              <a:lnSpc>
                <a:spcPct val="100000"/>
              </a:lnSpc>
              <a:spcBef>
                <a:spcPts val="575"/>
              </a:spcBef>
            </a:pPr>
            <a:r>
              <a:rPr lang="en-US" sz="2300" b="0" i="0" u="none" strike="noStrike" cap="none" baseline="0" dirty="0">
                <a:solidFill>
                  <a:srgbClr val="1B3866"/>
                </a:solidFill>
                <a:effectLst/>
                <a:uFillTx/>
                <a:latin typeface="Arial Narrow"/>
              </a:rPr>
              <a:t>the government, companies, and civil society, supporting public protective services and offering temporary housing, psychological and legal support, and material aid to women in violent situations, helping them to restart and rewrite their stories.</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492" y="0"/>
            <a:ext cx="11935015" cy="673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5" name="Imagem 4" descr="Uma imagem contendo Padrão do plano de fundo&#10;&#10;Descrição gerada automaticamente">
            <a:extLst>
              <a:ext uri="{FF2B5EF4-FFF2-40B4-BE49-F238E27FC236}">
                <a16:creationId xmlns:a16="http://schemas.microsoft.com/office/drawing/2014/main" xmlns="" id="{01B9F60D-3763-B8F6-0CB4-1DB70E43291A}"/>
              </a:ext>
            </a:extLst>
          </p:cNvPr>
          <p:cNvPicPr>
            <a:picLocks noChangeAspect="1"/>
          </p:cNvPicPr>
          <p:nvPr/>
        </p:nvPicPr>
        <p:blipFill>
          <a:blip r:embed="rId2">
            <a:extLst>
              <a:ext uri="{28A0092B-C50C-407E-A947-70E740481C1C}">
                <a14:useLocalDpi xmlns:a14="http://schemas.microsoft.com/office/drawing/2010/main" val="0"/>
              </a:ext>
            </a:extLst>
          </a:blip>
          <a:srcRect b="226"/>
          <a:stretch>
            <a:fillRect/>
          </a:stretch>
        </p:blipFill>
        <p:spPr>
          <a:xfrm>
            <a:off x="20" y="1258"/>
            <a:ext cx="11937980" cy="6729742"/>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3" name="Imagem 72" descr="Uma imagem contendo Forma&#10;&#10;Descrição gerada automaticamente">
            <a:extLst>
              <a:ext uri="{FF2B5EF4-FFF2-40B4-BE49-F238E27FC236}">
                <a16:creationId xmlns:a16="http://schemas.microsoft.com/office/drawing/2014/main" xmlns="" id="{300AA363-C7A3-4FAE-9054-48ADE1E0A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39776" cy="6732000"/>
          </a:xfrm>
          <a:prstGeom prst="rect">
            <a:avLst/>
          </a:prstGeom>
        </p:spPr>
      </p:pic>
      <p:sp>
        <p:nvSpPr>
          <p:cNvPr id="32" name="object 32"/>
          <p:cNvSpPr txBox="1"/>
          <p:nvPr/>
        </p:nvSpPr>
        <p:spPr>
          <a:xfrm>
            <a:off x="7092950" y="850900"/>
            <a:ext cx="2686050" cy="1197536"/>
          </a:xfrm>
          <a:prstGeom prst="rect">
            <a:avLst/>
          </a:prstGeom>
        </p:spPr>
        <p:txBody>
          <a:bodyPr vert="horz" wrap="square" lIns="0" tIns="129540" rIns="0" bIns="0" rtlCol="0">
            <a:spAutoFit/>
          </a:bodyPr>
          <a:lstStyle/>
          <a:p>
            <a:pPr marL="12700" marR="165735">
              <a:lnSpc>
                <a:spcPts val="2800"/>
              </a:lnSpc>
              <a:spcBef>
                <a:spcPts val="560"/>
              </a:spcBef>
            </a:pPr>
            <a:r>
              <a:rPr lang="en-US" sz="2700" b="1" i="0" u="none" strike="noStrike" cap="none" baseline="0" dirty="0">
                <a:solidFill>
                  <a:srgbClr val="FBFADF"/>
                </a:solidFill>
                <a:effectLst/>
                <a:uFillTx/>
                <a:latin typeface="Arial Narrow"/>
              </a:rPr>
              <a:t>Legal, psychological and social aid support</a:t>
            </a:r>
          </a:p>
        </p:txBody>
      </p:sp>
      <p:sp>
        <p:nvSpPr>
          <p:cNvPr id="69" name="object 69"/>
          <p:cNvSpPr txBox="1">
            <a:spLocks noGrp="1"/>
          </p:cNvSpPr>
          <p:nvPr>
            <p:ph type="title"/>
          </p:nvPr>
        </p:nvSpPr>
        <p:spPr>
          <a:xfrm>
            <a:off x="3538816" y="469900"/>
            <a:ext cx="2822855" cy="1050069"/>
          </a:xfrm>
          <a:prstGeom prst="rect">
            <a:avLst/>
          </a:prstGeom>
        </p:spPr>
        <p:txBody>
          <a:bodyPr vert="horz" wrap="square" lIns="0" tIns="12700" rIns="0" bIns="0" rtlCol="0">
            <a:spAutoFit/>
          </a:bodyPr>
          <a:lstStyle/>
          <a:p>
            <a:pPr marL="12700">
              <a:lnSpc>
                <a:spcPct val="100000"/>
              </a:lnSpc>
              <a:spcBef>
                <a:spcPts val="100"/>
              </a:spcBef>
            </a:pPr>
            <a:r>
              <a:rPr lang="en-US" sz="3400" b="1" i="0" u="none" strike="noStrike" cap="none" baseline="0" dirty="0">
                <a:solidFill>
                  <a:srgbClr val="1B3866"/>
                </a:solidFill>
                <a:effectLst/>
                <a:uFillTx/>
                <a:latin typeface="Arial Narrow"/>
              </a:rPr>
              <a:t>How does it work?</a:t>
            </a:r>
          </a:p>
        </p:txBody>
      </p:sp>
      <p:sp>
        <p:nvSpPr>
          <p:cNvPr id="74" name="object 32">
            <a:extLst>
              <a:ext uri="{FF2B5EF4-FFF2-40B4-BE49-F238E27FC236}">
                <a16:creationId xmlns:a16="http://schemas.microsoft.com/office/drawing/2014/main" xmlns="" id="{9E206762-3D15-285E-510D-2CA04312DF62}"/>
              </a:ext>
            </a:extLst>
          </p:cNvPr>
          <p:cNvSpPr txBox="1"/>
          <p:nvPr/>
        </p:nvSpPr>
        <p:spPr>
          <a:xfrm>
            <a:off x="7092949" y="1959655"/>
            <a:ext cx="2517750" cy="907687"/>
          </a:xfrm>
          <a:prstGeom prst="rect">
            <a:avLst/>
          </a:prstGeom>
        </p:spPr>
        <p:txBody>
          <a:bodyPr vert="horz" wrap="square" lIns="0" tIns="129540" rIns="0" bIns="0" rtlCol="0">
            <a:spAutoFit/>
          </a:bodyPr>
          <a:lstStyle/>
          <a:p>
            <a:pPr marL="12700" marR="93980">
              <a:lnSpc>
                <a:spcPct val="100000"/>
              </a:lnSpc>
              <a:spcBef>
                <a:spcPts val="575"/>
              </a:spcBef>
            </a:pPr>
            <a:r>
              <a:rPr lang="en-US" sz="1700" b="0" i="0" u="none" strike="noStrike" cap="none" baseline="0" dirty="0">
                <a:solidFill>
                  <a:srgbClr val="FBFADD"/>
                </a:solidFill>
                <a:effectLst/>
                <a:uFillTx/>
                <a:latin typeface="Arial Narrow"/>
              </a:rPr>
              <a:t>for women and their companions during their stay</a:t>
            </a:r>
          </a:p>
          <a:p>
            <a:pPr marL="12700">
              <a:lnSpc>
                <a:spcPct val="100000"/>
              </a:lnSpc>
            </a:pPr>
            <a:r>
              <a:rPr lang="en-US" sz="1700" b="0" i="0" u="none" strike="noStrike" cap="none" baseline="0" dirty="0">
                <a:solidFill>
                  <a:srgbClr val="FBFADD"/>
                </a:solidFill>
                <a:effectLst/>
                <a:uFillTx/>
                <a:latin typeface="Arial Narrow"/>
              </a:rPr>
              <a:t>at hotels.</a:t>
            </a:r>
          </a:p>
        </p:txBody>
      </p:sp>
      <p:sp>
        <p:nvSpPr>
          <p:cNvPr id="75" name="object 32">
            <a:extLst>
              <a:ext uri="{FF2B5EF4-FFF2-40B4-BE49-F238E27FC236}">
                <a16:creationId xmlns:a16="http://schemas.microsoft.com/office/drawing/2014/main" xmlns="" id="{D1F590E1-B5D2-CFB4-C5D5-7719AD8B01DD}"/>
              </a:ext>
            </a:extLst>
          </p:cNvPr>
          <p:cNvSpPr txBox="1"/>
          <p:nvPr/>
        </p:nvSpPr>
        <p:spPr>
          <a:xfrm>
            <a:off x="7092950" y="3212944"/>
            <a:ext cx="2517750" cy="841581"/>
          </a:xfrm>
          <a:prstGeom prst="rect">
            <a:avLst/>
          </a:prstGeom>
        </p:spPr>
        <p:txBody>
          <a:bodyPr vert="horz" wrap="square" lIns="0" tIns="129540" rIns="0" bIns="0" rtlCol="0">
            <a:spAutoFit/>
          </a:bodyPr>
          <a:lstStyle/>
          <a:p>
            <a:pPr marL="12700" marR="72390">
              <a:lnSpc>
                <a:spcPts val="2800"/>
              </a:lnSpc>
              <a:spcBef>
                <a:spcPts val="1695"/>
              </a:spcBef>
            </a:pPr>
            <a:r>
              <a:rPr lang="en-US" sz="2700" b="1" i="0" u="none" strike="noStrike" cap="none" baseline="0" dirty="0">
                <a:solidFill>
                  <a:srgbClr val="FBFADF"/>
                </a:solidFill>
                <a:effectLst/>
                <a:uFillTx/>
                <a:latin typeface="Arial Narrow"/>
              </a:rPr>
              <a:t>Stronger public policies</a:t>
            </a:r>
          </a:p>
        </p:txBody>
      </p:sp>
      <p:sp>
        <p:nvSpPr>
          <p:cNvPr id="76" name="object 32">
            <a:extLst>
              <a:ext uri="{FF2B5EF4-FFF2-40B4-BE49-F238E27FC236}">
                <a16:creationId xmlns:a16="http://schemas.microsoft.com/office/drawing/2014/main" xmlns="" id="{82ED34FC-41BA-E7C2-E20A-610CD98727BD}"/>
              </a:ext>
            </a:extLst>
          </p:cNvPr>
          <p:cNvSpPr txBox="1"/>
          <p:nvPr/>
        </p:nvSpPr>
        <p:spPr>
          <a:xfrm>
            <a:off x="7092950" y="4046505"/>
            <a:ext cx="2517750" cy="2204382"/>
          </a:xfrm>
          <a:prstGeom prst="rect">
            <a:avLst/>
          </a:prstGeom>
        </p:spPr>
        <p:txBody>
          <a:bodyPr vert="horz" wrap="square" lIns="0" tIns="129540" rIns="0" bIns="0" rtlCol="0">
            <a:spAutoFit/>
          </a:bodyPr>
          <a:lstStyle/>
          <a:p>
            <a:pPr marL="12700" marR="5080">
              <a:lnSpc>
                <a:spcPct val="100000"/>
              </a:lnSpc>
              <a:spcBef>
                <a:spcPts val="860"/>
              </a:spcBef>
            </a:pPr>
            <a:r>
              <a:rPr lang="en-US" sz="1700" b="0" i="0" u="none" strike="noStrike" cap="none" baseline="0" dirty="0">
                <a:solidFill>
                  <a:srgbClr val="FBFADD"/>
                </a:solidFill>
                <a:effectLst/>
                <a:uFillTx/>
                <a:latin typeface="Arial Narrow"/>
              </a:rPr>
              <a:t>Foster government engagement and commitment to confronting violence, qualifying and expanding services offered, while also promoting articulation between the entities that make up the network.</a:t>
            </a:r>
          </a:p>
        </p:txBody>
      </p:sp>
      <p:sp>
        <p:nvSpPr>
          <p:cNvPr id="77" name="object 31">
            <a:extLst>
              <a:ext uri="{FF2B5EF4-FFF2-40B4-BE49-F238E27FC236}">
                <a16:creationId xmlns:a16="http://schemas.microsoft.com/office/drawing/2014/main" xmlns="" id="{EE0D2889-AF72-9FF1-F377-7BD6CF90C995}"/>
              </a:ext>
            </a:extLst>
          </p:cNvPr>
          <p:cNvSpPr txBox="1"/>
          <p:nvPr/>
        </p:nvSpPr>
        <p:spPr>
          <a:xfrm>
            <a:off x="692149" y="4560634"/>
            <a:ext cx="2163066" cy="1685704"/>
          </a:xfrm>
          <a:prstGeom prst="rect">
            <a:avLst/>
          </a:prstGeom>
        </p:spPr>
        <p:txBody>
          <a:bodyPr vert="horz" wrap="square" lIns="0" tIns="129540" rIns="0" bIns="0" rtlCol="0">
            <a:spAutoFit/>
          </a:bodyPr>
          <a:lstStyle/>
          <a:p>
            <a:pPr marL="12700" marR="64769">
              <a:lnSpc>
                <a:spcPct val="100000"/>
              </a:lnSpc>
              <a:spcBef>
                <a:spcPts val="760"/>
              </a:spcBef>
            </a:pPr>
            <a:r>
              <a:rPr lang="en-US" sz="1700" b="0" i="0" u="none" strike="noStrike" cap="none" baseline="0" dirty="0">
                <a:solidFill>
                  <a:srgbClr val="FBFADD"/>
                </a:solidFill>
                <a:effectLst/>
                <a:uFillTx/>
                <a:latin typeface="Arial Narrow"/>
              </a:rPr>
              <a:t>Fulfillment of the basic and immediate needs of women in violent situations, reducing extreme economic vulnerability</a:t>
            </a:r>
          </a:p>
        </p:txBody>
      </p:sp>
      <p:sp>
        <p:nvSpPr>
          <p:cNvPr id="78" name="object 31">
            <a:extLst>
              <a:ext uri="{FF2B5EF4-FFF2-40B4-BE49-F238E27FC236}">
                <a16:creationId xmlns:a16="http://schemas.microsoft.com/office/drawing/2014/main" xmlns="" id="{9EED9780-3FE7-AE2D-E690-360AD00AFF70}"/>
              </a:ext>
            </a:extLst>
          </p:cNvPr>
          <p:cNvSpPr txBox="1"/>
          <p:nvPr/>
        </p:nvSpPr>
        <p:spPr>
          <a:xfrm>
            <a:off x="692147" y="3737505"/>
            <a:ext cx="2163066" cy="848950"/>
          </a:xfrm>
          <a:prstGeom prst="rect">
            <a:avLst/>
          </a:prstGeom>
        </p:spPr>
        <p:txBody>
          <a:bodyPr vert="horz" wrap="square" lIns="0" tIns="129540" rIns="0" bIns="0" rtlCol="0">
            <a:spAutoFit/>
          </a:bodyPr>
          <a:lstStyle/>
          <a:p>
            <a:pPr marL="12700" marR="1017905">
              <a:lnSpc>
                <a:spcPts val="2800"/>
              </a:lnSpc>
              <a:spcBef>
                <a:spcPts val="560"/>
              </a:spcBef>
            </a:pPr>
            <a:r>
              <a:rPr lang="en-US" sz="2700" b="1" i="0" u="none" strike="noStrike" cap="none" baseline="0" dirty="0">
                <a:solidFill>
                  <a:srgbClr val="FBFADF"/>
                </a:solidFill>
                <a:effectLst/>
                <a:uFillTx/>
                <a:latin typeface="Arial Narrow"/>
              </a:rPr>
              <a:t>Material Aid</a:t>
            </a:r>
          </a:p>
        </p:txBody>
      </p:sp>
      <p:sp>
        <p:nvSpPr>
          <p:cNvPr id="79" name="object 31">
            <a:extLst>
              <a:ext uri="{FF2B5EF4-FFF2-40B4-BE49-F238E27FC236}">
                <a16:creationId xmlns:a16="http://schemas.microsoft.com/office/drawing/2014/main" xmlns="" id="{37F4C6D5-3EDC-063A-F012-454E50737D24}"/>
              </a:ext>
            </a:extLst>
          </p:cNvPr>
          <p:cNvSpPr txBox="1"/>
          <p:nvPr/>
        </p:nvSpPr>
        <p:spPr>
          <a:xfrm>
            <a:off x="711200" y="774700"/>
            <a:ext cx="2163066" cy="541561"/>
          </a:xfrm>
          <a:prstGeom prst="rect">
            <a:avLst/>
          </a:prstGeom>
        </p:spPr>
        <p:txBody>
          <a:bodyPr vert="horz" wrap="square" lIns="0" tIns="129540" rIns="0" bIns="0" rtlCol="0">
            <a:spAutoFit/>
          </a:bodyPr>
          <a:lstStyle/>
          <a:p>
            <a:pPr marL="12700">
              <a:lnSpc>
                <a:spcPct val="100000"/>
              </a:lnSpc>
              <a:spcBef>
                <a:spcPts val="1020"/>
              </a:spcBef>
            </a:pPr>
            <a:r>
              <a:rPr lang="en-US" sz="2700" b="1" i="0" u="none" strike="noStrike" cap="none" baseline="0" dirty="0">
                <a:solidFill>
                  <a:srgbClr val="FBFADD"/>
                </a:solidFill>
                <a:effectLst/>
                <a:uFillTx/>
                <a:latin typeface="Arial Narrow"/>
              </a:rPr>
              <a:t>Shelter</a:t>
            </a:r>
          </a:p>
        </p:txBody>
      </p:sp>
      <p:sp>
        <p:nvSpPr>
          <p:cNvPr id="80" name="object 31">
            <a:extLst>
              <a:ext uri="{FF2B5EF4-FFF2-40B4-BE49-F238E27FC236}">
                <a16:creationId xmlns:a16="http://schemas.microsoft.com/office/drawing/2014/main" xmlns="" id="{DE00F014-4AA6-31E6-09AC-EF176A694239}"/>
              </a:ext>
            </a:extLst>
          </p:cNvPr>
          <p:cNvSpPr txBox="1"/>
          <p:nvPr/>
        </p:nvSpPr>
        <p:spPr>
          <a:xfrm>
            <a:off x="692148" y="1308100"/>
            <a:ext cx="2163066" cy="1992853"/>
          </a:xfrm>
          <a:prstGeom prst="rect">
            <a:avLst/>
          </a:prstGeom>
        </p:spPr>
        <p:txBody>
          <a:bodyPr vert="horz" wrap="square" lIns="0" tIns="129540" rIns="0" bIns="0" rtlCol="0">
            <a:spAutoFit/>
          </a:bodyPr>
          <a:lstStyle/>
          <a:p>
            <a:pPr marL="12700" marR="5080">
              <a:lnSpc>
                <a:spcPct val="100000"/>
              </a:lnSpc>
              <a:spcBef>
                <a:spcPts val="575"/>
              </a:spcBef>
            </a:pPr>
            <a:r>
              <a:rPr lang="en-US" sz="1700" b="0" i="0" u="none" strike="noStrike" cap="none" baseline="0" dirty="0" smtClean="0">
                <a:solidFill>
                  <a:srgbClr val="FBFADD"/>
                </a:solidFill>
                <a:effectLst/>
                <a:uFillTx/>
                <a:latin typeface="Arial Narrow"/>
              </a:rPr>
              <a:t>Alternative refuge in hotels for women and their dependents in violent situations, and financial support to improve shelters.</a:t>
            </a:r>
          </a:p>
          <a:p>
            <a:pPr>
              <a:lnSpc>
                <a:spcPct val="100000"/>
              </a:lnSpc>
            </a:pPr>
            <a:endParaRPr lang="en-US" sz="1900" dirty="0">
              <a:latin typeface="Arial Narrow"/>
              <a:cs typeface="Arial Narrow"/>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 name="Imagem 33" descr="Mapa&#10;&#10;Descrição gerada automaticamente">
            <a:extLst>
              <a:ext uri="{FF2B5EF4-FFF2-40B4-BE49-F238E27FC236}">
                <a16:creationId xmlns:a16="http://schemas.microsoft.com/office/drawing/2014/main" xmlns="" id="{7E06A928-16C4-8251-2B46-8DE554CB17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39776" cy="6732000"/>
          </a:xfrm>
          <a:prstGeom prst="rect">
            <a:avLst/>
          </a:prstGeom>
        </p:spPr>
      </p:pic>
      <p:sp>
        <p:nvSpPr>
          <p:cNvPr id="28" name="object 28"/>
          <p:cNvSpPr txBox="1"/>
          <p:nvPr/>
        </p:nvSpPr>
        <p:spPr>
          <a:xfrm>
            <a:off x="681112" y="1898585"/>
            <a:ext cx="1752600" cy="500137"/>
          </a:xfrm>
          <a:prstGeom prst="rect">
            <a:avLst/>
          </a:prstGeom>
        </p:spPr>
        <p:txBody>
          <a:bodyPr vert="horz" wrap="square" lIns="0" tIns="12700" rIns="0" bIns="0" rtlCol="0">
            <a:spAutoFit/>
          </a:bodyPr>
          <a:lstStyle/>
          <a:p>
            <a:pPr marL="12700">
              <a:lnSpc>
                <a:spcPts val="3835"/>
              </a:lnSpc>
              <a:spcBef>
                <a:spcPts val="100"/>
              </a:spcBef>
            </a:pPr>
            <a:r>
              <a:rPr lang="en-US" sz="3200" b="1" spc="-20" dirty="0" smtClean="0">
                <a:solidFill>
                  <a:srgbClr val="22386B"/>
                </a:solidFill>
                <a:latin typeface="Arial Narrow"/>
                <a:cs typeface="Arial Narrow"/>
              </a:rPr>
              <a:t>1871</a:t>
            </a:r>
            <a:endParaRPr lang="en-US" sz="2000" dirty="0">
              <a:latin typeface="Arial Narrow"/>
              <a:cs typeface="Arial Narrow"/>
            </a:endParaRPr>
          </a:p>
        </p:txBody>
      </p:sp>
      <p:sp>
        <p:nvSpPr>
          <p:cNvPr id="29" name="object 29"/>
          <p:cNvSpPr txBox="1"/>
          <p:nvPr/>
        </p:nvSpPr>
        <p:spPr>
          <a:xfrm>
            <a:off x="681123" y="3901049"/>
            <a:ext cx="581660" cy="513715"/>
          </a:xfrm>
          <a:prstGeom prst="rect">
            <a:avLst/>
          </a:prstGeom>
        </p:spPr>
        <p:txBody>
          <a:bodyPr vert="horz" wrap="square" lIns="0" tIns="12700" rIns="0" bIns="0" rtlCol="0">
            <a:spAutoFit/>
          </a:bodyPr>
          <a:lstStyle/>
          <a:p>
            <a:pPr marL="12700">
              <a:lnSpc>
                <a:spcPct val="100000"/>
              </a:lnSpc>
              <a:spcBef>
                <a:spcPts val="100"/>
              </a:spcBef>
            </a:pPr>
            <a:r>
              <a:rPr lang="en-US" sz="3200" b="1" spc="-25" dirty="0" smtClean="0">
                <a:solidFill>
                  <a:srgbClr val="22386B"/>
                </a:solidFill>
                <a:latin typeface="Arial Narrow"/>
                <a:cs typeface="Arial Narrow"/>
              </a:rPr>
              <a:t>301</a:t>
            </a:r>
            <a:endParaRPr lang="en-US" sz="3200" dirty="0">
              <a:latin typeface="Arial Narrow"/>
              <a:cs typeface="Arial Narrow"/>
            </a:endParaRPr>
          </a:p>
        </p:txBody>
      </p:sp>
      <p:sp>
        <p:nvSpPr>
          <p:cNvPr id="30" name="object 30"/>
          <p:cNvSpPr txBox="1">
            <a:spLocks noGrp="1"/>
          </p:cNvSpPr>
          <p:nvPr>
            <p:ph type="title"/>
          </p:nvPr>
        </p:nvSpPr>
        <p:spPr>
          <a:xfrm>
            <a:off x="691405" y="469900"/>
            <a:ext cx="10565744" cy="546646"/>
          </a:xfrm>
          <a:prstGeom prst="rect">
            <a:avLst/>
          </a:prstGeom>
        </p:spPr>
        <p:txBody>
          <a:bodyPr vert="horz" wrap="square" lIns="0" tIns="12700" rIns="0" bIns="0" rtlCol="0">
            <a:spAutoFit/>
          </a:bodyPr>
          <a:lstStyle/>
          <a:p>
            <a:pPr marL="12700">
              <a:lnSpc>
                <a:spcPct val="100000"/>
              </a:lnSpc>
              <a:spcBef>
                <a:spcPts val="100"/>
              </a:spcBef>
            </a:pPr>
            <a:r>
              <a:rPr lang="en-US" sz="3500" b="1" i="0" u="none" strike="noStrike" cap="none" baseline="0" dirty="0">
                <a:solidFill>
                  <a:srgbClr val="1B3866"/>
                </a:solidFill>
                <a:effectLst/>
                <a:uFillTx/>
                <a:latin typeface="Arial Narrow"/>
              </a:rPr>
              <a:t>Growth in our network from Jan/2020 to Oct/2022.</a:t>
            </a:r>
          </a:p>
        </p:txBody>
      </p:sp>
      <p:sp>
        <p:nvSpPr>
          <p:cNvPr id="32" name="object 32"/>
          <p:cNvSpPr txBox="1"/>
          <p:nvPr/>
        </p:nvSpPr>
        <p:spPr>
          <a:xfrm>
            <a:off x="681112" y="3919908"/>
            <a:ext cx="3893265" cy="777777"/>
          </a:xfrm>
          <a:prstGeom prst="rect">
            <a:avLst/>
          </a:prstGeom>
        </p:spPr>
        <p:txBody>
          <a:bodyPr vert="horz" wrap="square" lIns="0" tIns="282575" rIns="0" bIns="0" rtlCol="0">
            <a:spAutoFit/>
          </a:bodyPr>
          <a:lstStyle/>
          <a:p>
            <a:pPr marL="12700">
              <a:lnSpc>
                <a:spcPct val="100000"/>
              </a:lnSpc>
              <a:spcBef>
                <a:spcPts val="2225"/>
              </a:spcBef>
            </a:pPr>
            <a:r>
              <a:rPr lang="en-US" sz="2000" b="0" i="0" u="none" strike="noStrike" cap="none" baseline="0" dirty="0">
                <a:solidFill>
                  <a:srgbClr val="FBFADD"/>
                </a:solidFill>
                <a:effectLst/>
                <a:uFillTx/>
                <a:latin typeface="Arial Narrow"/>
              </a:rPr>
              <a:t>municipalities in </a:t>
            </a:r>
            <a:r>
              <a:rPr lang="en-US" sz="4800" b="1" i="0" u="none" strike="noStrike" cap="none" baseline="-1000" dirty="0">
                <a:solidFill>
                  <a:srgbClr val="22386B"/>
                </a:solidFill>
                <a:effectLst/>
                <a:uFillTx/>
                <a:latin typeface="Arial Narrow"/>
              </a:rPr>
              <a:t>22 </a:t>
            </a:r>
            <a:r>
              <a:rPr lang="en-US" sz="3000" b="0" i="0" u="none" strike="noStrike" cap="none" baseline="-2000" dirty="0">
                <a:solidFill>
                  <a:srgbClr val="FBFADD"/>
                </a:solidFill>
                <a:effectLst/>
                <a:uFillTx/>
                <a:latin typeface="Arial Narrow"/>
              </a:rPr>
              <a:t>states;</a:t>
            </a:r>
          </a:p>
        </p:txBody>
      </p:sp>
      <p:sp>
        <p:nvSpPr>
          <p:cNvPr id="35" name="object 28">
            <a:extLst>
              <a:ext uri="{FF2B5EF4-FFF2-40B4-BE49-F238E27FC236}">
                <a16:creationId xmlns:a16="http://schemas.microsoft.com/office/drawing/2014/main" xmlns="" id="{63918706-2B81-370E-0005-A26C134241A5}"/>
              </a:ext>
            </a:extLst>
          </p:cNvPr>
          <p:cNvSpPr txBox="1"/>
          <p:nvPr/>
        </p:nvSpPr>
        <p:spPr>
          <a:xfrm>
            <a:off x="691405" y="2393285"/>
            <a:ext cx="1754353" cy="1243302"/>
          </a:xfrm>
          <a:prstGeom prst="rect">
            <a:avLst/>
          </a:prstGeom>
        </p:spPr>
        <p:txBody>
          <a:bodyPr vert="horz" wrap="square" lIns="0" tIns="12700" rIns="0" bIns="0" rtlCol="0">
            <a:spAutoFit/>
          </a:bodyPr>
          <a:lstStyle/>
          <a:p>
            <a:pPr marL="12700" marR="5080">
              <a:lnSpc>
                <a:spcPts val="2420"/>
              </a:lnSpc>
              <a:spcBef>
                <a:spcPts val="60"/>
              </a:spcBef>
            </a:pPr>
            <a:r>
              <a:rPr lang="en-US" sz="2000" b="0" i="0" u="none" strike="noStrike" cap="none" baseline="0" dirty="0">
                <a:solidFill>
                  <a:srgbClr val="FBFADD"/>
                </a:solidFill>
                <a:effectLst/>
                <a:uFillTx/>
                <a:latin typeface="Arial Narrow"/>
              </a:rPr>
              <a:t>agents of anti-violence networks impacted by the program;</a:t>
            </a:r>
          </a:p>
        </p:txBody>
      </p:sp>
      <p:sp>
        <p:nvSpPr>
          <p:cNvPr id="36" name="object 32">
            <a:extLst>
              <a:ext uri="{FF2B5EF4-FFF2-40B4-BE49-F238E27FC236}">
                <a16:creationId xmlns:a16="http://schemas.microsoft.com/office/drawing/2014/main" xmlns="" id="{297D839C-2CC6-67EA-6495-32B4EE3CFCC8}"/>
              </a:ext>
            </a:extLst>
          </p:cNvPr>
          <p:cNvSpPr txBox="1"/>
          <p:nvPr/>
        </p:nvSpPr>
        <p:spPr>
          <a:xfrm>
            <a:off x="681112" y="4729841"/>
            <a:ext cx="3893265" cy="1643270"/>
          </a:xfrm>
          <a:prstGeom prst="rect">
            <a:avLst/>
          </a:prstGeom>
        </p:spPr>
        <p:txBody>
          <a:bodyPr vert="horz" wrap="square" lIns="0" tIns="282575" rIns="0" bIns="0" rtlCol="0">
            <a:spAutoFit/>
          </a:bodyPr>
          <a:lstStyle/>
          <a:p>
            <a:pPr marL="15240" marR="5080">
              <a:lnSpc>
                <a:spcPct val="91600"/>
              </a:lnSpc>
              <a:spcBef>
                <a:spcPts val="2450"/>
              </a:spcBef>
            </a:pPr>
            <a:r>
              <a:rPr lang="en-US" sz="3200" b="1" i="0" u="none" strike="noStrike" cap="none" baseline="0" dirty="0">
                <a:solidFill>
                  <a:srgbClr val="22386B"/>
                </a:solidFill>
                <a:effectLst/>
                <a:uFillTx/>
                <a:latin typeface="Arial Narrow"/>
              </a:rPr>
              <a:t>7 </a:t>
            </a:r>
            <a:r>
              <a:rPr lang="en-US" sz="2000" b="0" i="0" u="none" strike="noStrike" cap="none" baseline="0" dirty="0">
                <a:solidFill>
                  <a:srgbClr val="FBFADD"/>
                </a:solidFill>
                <a:effectLst/>
                <a:uFillTx/>
                <a:latin typeface="Arial Narrow"/>
              </a:rPr>
              <a:t>states with signed cooperation agreements – 2 consortiums:</a:t>
            </a:r>
          </a:p>
          <a:p>
            <a:pPr marL="15240" marR="1111885">
              <a:lnSpc>
                <a:spcPct val="100800"/>
              </a:lnSpc>
            </a:pPr>
            <a:r>
              <a:rPr lang="en-US" sz="2000" b="0" i="0" u="none" strike="noStrike" cap="none" baseline="0" dirty="0">
                <a:solidFill>
                  <a:srgbClr val="FBFADD"/>
                </a:solidFill>
                <a:effectLst/>
                <a:uFillTx/>
                <a:latin typeface="Arial Narrow"/>
              </a:rPr>
              <a:t>AL, AM, BA, GO, MS, PE, RS ABC, CONDEMAT.</a:t>
            </a:r>
          </a:p>
        </p:txBody>
      </p:sp>
      <p:sp>
        <p:nvSpPr>
          <p:cNvPr id="2" name="object 28">
            <a:extLst>
              <a:ext uri="{FF2B5EF4-FFF2-40B4-BE49-F238E27FC236}">
                <a16:creationId xmlns:a16="http://schemas.microsoft.com/office/drawing/2014/main" xmlns="" id="{E2800115-84D1-BB72-A615-613A84E13712}"/>
              </a:ext>
            </a:extLst>
          </p:cNvPr>
          <p:cNvSpPr txBox="1"/>
          <p:nvPr/>
        </p:nvSpPr>
        <p:spPr>
          <a:xfrm>
            <a:off x="6135688" y="6206994"/>
            <a:ext cx="2607375" cy="241541"/>
          </a:xfrm>
          <a:prstGeom prst="rect">
            <a:avLst/>
          </a:prstGeom>
        </p:spPr>
        <p:txBody>
          <a:bodyPr vert="horz" wrap="square" lIns="0" tIns="12700" rIns="0" bIns="0" rtlCol="0">
            <a:spAutoFit/>
          </a:bodyPr>
          <a:lstStyle/>
          <a:p>
            <a:pPr marL="12700">
              <a:lnSpc>
                <a:spcPct val="100000"/>
              </a:lnSpc>
              <a:spcBef>
                <a:spcPts val="100"/>
              </a:spcBef>
            </a:pPr>
            <a:r>
              <a:rPr lang="en-US" sz="1500" b="0" i="0" u="none" strike="noStrike" cap="none" baseline="0" dirty="0">
                <a:solidFill>
                  <a:srgbClr val="FBFADF"/>
                </a:solidFill>
                <a:effectLst/>
                <a:uFillTx/>
                <a:latin typeface="Arial Narrow"/>
              </a:rPr>
              <a:t>Last updated: October 2022.</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 name="Imagem 34" descr="Desenho de personagem de desenho animado&#10;&#10;Descrição gerada automaticamente com confiança média">
            <a:extLst>
              <a:ext uri="{FF2B5EF4-FFF2-40B4-BE49-F238E27FC236}">
                <a16:creationId xmlns:a16="http://schemas.microsoft.com/office/drawing/2014/main" xmlns="" id="{D1B89806-7CA5-0416-B0CB-148242182B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1939776" cy="6732000"/>
          </a:xfrm>
          <a:prstGeom prst="rect">
            <a:avLst/>
          </a:prstGeom>
        </p:spPr>
      </p:pic>
      <p:sp>
        <p:nvSpPr>
          <p:cNvPr id="23" name="object 23"/>
          <p:cNvSpPr txBox="1">
            <a:spLocks noGrp="1"/>
          </p:cNvSpPr>
          <p:nvPr>
            <p:ph type="title"/>
          </p:nvPr>
        </p:nvSpPr>
        <p:spPr>
          <a:xfrm>
            <a:off x="691405" y="469900"/>
            <a:ext cx="8867854" cy="1019559"/>
          </a:xfrm>
          <a:prstGeom prst="rect">
            <a:avLst/>
          </a:prstGeom>
        </p:spPr>
        <p:txBody>
          <a:bodyPr vert="horz" wrap="square" lIns="0" tIns="12700" rIns="0" bIns="0" rtlCol="0">
            <a:spAutoFit/>
          </a:bodyPr>
          <a:lstStyle/>
          <a:p>
            <a:pPr marL="12700">
              <a:lnSpc>
                <a:spcPct val="100000"/>
              </a:lnSpc>
              <a:spcBef>
                <a:spcPts val="100"/>
              </a:spcBef>
            </a:pPr>
            <a:r>
              <a:rPr lang="en-US" sz="3300" b="1" i="0" u="none" strike="noStrike" cap="none" baseline="0" dirty="0">
                <a:solidFill>
                  <a:srgbClr val="1B3866"/>
                </a:solidFill>
                <a:effectLst/>
                <a:uFillTx/>
                <a:latin typeface="Arial Narrow"/>
              </a:rPr>
              <a:t>See the impact of the project from Jan/2020 to Oct/2022. The numbers are growing daily:</a:t>
            </a:r>
          </a:p>
        </p:txBody>
      </p:sp>
      <p:sp>
        <p:nvSpPr>
          <p:cNvPr id="33" name="object 33"/>
          <p:cNvSpPr txBox="1"/>
          <p:nvPr/>
        </p:nvSpPr>
        <p:spPr>
          <a:xfrm>
            <a:off x="690500" y="1460500"/>
            <a:ext cx="7167419" cy="664874"/>
          </a:xfrm>
          <a:prstGeom prst="rect">
            <a:avLst/>
          </a:prstGeom>
        </p:spPr>
        <p:txBody>
          <a:bodyPr vert="horz" wrap="square" lIns="0" tIns="184150" rIns="0" bIns="0" rtlCol="0">
            <a:spAutoFit/>
          </a:bodyPr>
          <a:lstStyle/>
          <a:p>
            <a:pPr marL="12700">
              <a:lnSpc>
                <a:spcPct val="100000"/>
              </a:lnSpc>
              <a:spcBef>
                <a:spcPts val="1420"/>
              </a:spcBef>
            </a:pPr>
            <a:r>
              <a:rPr lang="en-US" sz="3150" b="1" i="0" u="none" strike="noStrike" cap="none" baseline="0" dirty="0">
                <a:solidFill>
                  <a:srgbClr val="1D3663"/>
                </a:solidFill>
                <a:effectLst/>
                <a:uFillTx/>
                <a:latin typeface="Arial Narrow"/>
              </a:rPr>
              <a:t>2145 </a:t>
            </a:r>
            <a:r>
              <a:rPr lang="en-US" sz="1950" b="0" i="0" u="none" strike="noStrike" cap="none" baseline="0" dirty="0">
                <a:solidFill>
                  <a:srgbClr val="FBFADF"/>
                </a:solidFill>
                <a:effectLst/>
                <a:uFillTx/>
                <a:latin typeface="Arial Narrow"/>
              </a:rPr>
              <a:t>nights of hotel stays donated;</a:t>
            </a:r>
          </a:p>
        </p:txBody>
      </p:sp>
      <p:sp>
        <p:nvSpPr>
          <p:cNvPr id="36" name="object 33">
            <a:extLst>
              <a:ext uri="{FF2B5EF4-FFF2-40B4-BE49-F238E27FC236}">
                <a16:creationId xmlns:a16="http://schemas.microsoft.com/office/drawing/2014/main" xmlns="" id="{23586BF5-602D-9B9C-2A93-F9A27B5C73A9}"/>
              </a:ext>
            </a:extLst>
          </p:cNvPr>
          <p:cNvSpPr txBox="1"/>
          <p:nvPr/>
        </p:nvSpPr>
        <p:spPr>
          <a:xfrm>
            <a:off x="690500" y="2070100"/>
            <a:ext cx="7167419" cy="664874"/>
          </a:xfrm>
          <a:prstGeom prst="rect">
            <a:avLst/>
          </a:prstGeom>
        </p:spPr>
        <p:txBody>
          <a:bodyPr vert="horz" wrap="square" lIns="0" tIns="184150" rIns="0" bIns="0" rtlCol="0">
            <a:spAutoFit/>
          </a:bodyPr>
          <a:lstStyle/>
          <a:p>
            <a:pPr marL="12700">
              <a:lnSpc>
                <a:spcPct val="100000"/>
              </a:lnSpc>
              <a:spcBef>
                <a:spcPts val="1315"/>
              </a:spcBef>
            </a:pPr>
            <a:r>
              <a:rPr lang="en-US" sz="3150" b="1" i="0" u="none" strike="noStrike" cap="none" baseline="0" dirty="0">
                <a:solidFill>
                  <a:srgbClr val="1D3663"/>
                </a:solidFill>
                <a:effectLst/>
                <a:uFillTx/>
                <a:latin typeface="Arial Narrow"/>
              </a:rPr>
              <a:t>196 </a:t>
            </a:r>
            <a:r>
              <a:rPr lang="en-US" sz="1950" b="0" i="0" u="none" strike="noStrike" cap="none" baseline="0" dirty="0">
                <a:solidFill>
                  <a:srgbClr val="FBFADF"/>
                </a:solidFill>
                <a:effectLst/>
                <a:uFillTx/>
                <a:latin typeface="Arial Narrow"/>
              </a:rPr>
              <a:t>women +</a:t>
            </a:r>
            <a:r>
              <a:rPr lang="en-US" sz="3150" b="0" i="0" u="none" strike="noStrike" cap="none" baseline="0" dirty="0">
                <a:solidFill>
                  <a:srgbClr val="FBFADF"/>
                </a:solidFill>
                <a:effectLst/>
                <a:uFillTx/>
                <a:latin typeface="Arial Narrow"/>
              </a:rPr>
              <a:t> </a:t>
            </a:r>
            <a:r>
              <a:rPr lang="en-US" sz="3150" b="1" i="0" u="none" strike="noStrike" cap="none" baseline="0" dirty="0">
                <a:solidFill>
                  <a:srgbClr val="1D3663"/>
                </a:solidFill>
                <a:effectLst/>
                <a:uFillTx/>
                <a:latin typeface="Arial Narrow"/>
              </a:rPr>
              <a:t>241 </a:t>
            </a:r>
            <a:r>
              <a:rPr lang="en-US" sz="1950" b="0" i="0" u="none" strike="noStrike" cap="none" baseline="0" dirty="0">
                <a:solidFill>
                  <a:srgbClr val="FBFADF"/>
                </a:solidFill>
                <a:effectLst/>
                <a:uFillTx/>
                <a:latin typeface="Arial Narrow"/>
              </a:rPr>
              <a:t>companions stayed at Accor chain hotels;</a:t>
            </a:r>
          </a:p>
        </p:txBody>
      </p:sp>
      <p:sp>
        <p:nvSpPr>
          <p:cNvPr id="37" name="object 33">
            <a:extLst>
              <a:ext uri="{FF2B5EF4-FFF2-40B4-BE49-F238E27FC236}">
                <a16:creationId xmlns:a16="http://schemas.microsoft.com/office/drawing/2014/main" xmlns="" id="{B2658A23-61CA-28A3-E805-CFA73F386288}"/>
              </a:ext>
            </a:extLst>
          </p:cNvPr>
          <p:cNvSpPr txBox="1"/>
          <p:nvPr/>
        </p:nvSpPr>
        <p:spPr>
          <a:xfrm>
            <a:off x="690500" y="2725301"/>
            <a:ext cx="7167419" cy="664874"/>
          </a:xfrm>
          <a:prstGeom prst="rect">
            <a:avLst/>
          </a:prstGeom>
        </p:spPr>
        <p:txBody>
          <a:bodyPr vert="horz" wrap="square" lIns="0" tIns="184150" rIns="0" bIns="0" rtlCol="0">
            <a:spAutoFit/>
          </a:bodyPr>
          <a:lstStyle/>
          <a:p>
            <a:pPr marL="12700">
              <a:lnSpc>
                <a:spcPct val="100000"/>
              </a:lnSpc>
              <a:spcBef>
                <a:spcPts val="1310"/>
              </a:spcBef>
            </a:pPr>
            <a:r>
              <a:rPr lang="en-US" sz="3150" b="1" i="0" u="none" strike="noStrike" cap="none" baseline="0" dirty="0">
                <a:solidFill>
                  <a:srgbClr val="1D3663"/>
                </a:solidFill>
                <a:effectLst/>
                <a:uFillTx/>
                <a:latin typeface="Arial Narrow"/>
              </a:rPr>
              <a:t>225 </a:t>
            </a:r>
            <a:r>
              <a:rPr lang="en-US" sz="1950" b="0" i="0" u="none" strike="noStrike" cap="none" baseline="0" dirty="0">
                <a:solidFill>
                  <a:srgbClr val="FBFADF"/>
                </a:solidFill>
                <a:effectLst/>
                <a:uFillTx/>
                <a:latin typeface="Arial Narrow"/>
              </a:rPr>
              <a:t>other types of municipal services;</a:t>
            </a:r>
          </a:p>
        </p:txBody>
      </p:sp>
      <p:sp>
        <p:nvSpPr>
          <p:cNvPr id="38" name="object 33">
            <a:extLst>
              <a:ext uri="{FF2B5EF4-FFF2-40B4-BE49-F238E27FC236}">
                <a16:creationId xmlns:a16="http://schemas.microsoft.com/office/drawing/2014/main" xmlns="" id="{ECFDC2CF-3D75-3777-5D64-C984FAD97E3A}"/>
              </a:ext>
            </a:extLst>
          </p:cNvPr>
          <p:cNvSpPr txBox="1"/>
          <p:nvPr/>
        </p:nvSpPr>
        <p:spPr>
          <a:xfrm>
            <a:off x="690500" y="3384419"/>
            <a:ext cx="7167419" cy="664874"/>
          </a:xfrm>
          <a:prstGeom prst="rect">
            <a:avLst/>
          </a:prstGeom>
        </p:spPr>
        <p:txBody>
          <a:bodyPr vert="horz" wrap="square" lIns="0" tIns="184150" rIns="0" bIns="0" rtlCol="0">
            <a:spAutoFit/>
          </a:bodyPr>
          <a:lstStyle/>
          <a:p>
            <a:pPr marL="12700">
              <a:lnSpc>
                <a:spcPct val="100000"/>
              </a:lnSpc>
              <a:spcBef>
                <a:spcPts val="1305"/>
              </a:spcBef>
            </a:pPr>
            <a:r>
              <a:rPr lang="en-US" sz="3150" b="1" i="0" u="none" strike="noStrike" cap="none" baseline="0" dirty="0">
                <a:solidFill>
                  <a:srgbClr val="1D3663"/>
                </a:solidFill>
                <a:effectLst/>
                <a:uFillTx/>
                <a:latin typeface="Arial Narrow"/>
              </a:rPr>
              <a:t>R$210,000 </a:t>
            </a:r>
            <a:r>
              <a:rPr lang="en-US" sz="1950" b="0" i="0" u="none" strike="noStrike" cap="none" baseline="0" dirty="0">
                <a:solidFill>
                  <a:srgbClr val="FBFADF"/>
                </a:solidFill>
                <a:effectLst/>
                <a:uFillTx/>
                <a:latin typeface="Arial Narrow"/>
              </a:rPr>
              <a:t>in food cards donated;</a:t>
            </a:r>
          </a:p>
        </p:txBody>
      </p:sp>
      <p:sp>
        <p:nvSpPr>
          <p:cNvPr id="39" name="object 33">
            <a:extLst>
              <a:ext uri="{FF2B5EF4-FFF2-40B4-BE49-F238E27FC236}">
                <a16:creationId xmlns:a16="http://schemas.microsoft.com/office/drawing/2014/main" xmlns="" id="{AFBD96D9-E780-9D7E-F9AC-77E0732F0B0E}"/>
              </a:ext>
            </a:extLst>
          </p:cNvPr>
          <p:cNvSpPr txBox="1"/>
          <p:nvPr/>
        </p:nvSpPr>
        <p:spPr>
          <a:xfrm>
            <a:off x="690499" y="3992278"/>
            <a:ext cx="7167420" cy="664874"/>
          </a:xfrm>
          <a:prstGeom prst="rect">
            <a:avLst/>
          </a:prstGeom>
        </p:spPr>
        <p:txBody>
          <a:bodyPr vert="horz" wrap="square" lIns="0" tIns="184150" rIns="0" bIns="0" rtlCol="0">
            <a:spAutoFit/>
          </a:bodyPr>
          <a:lstStyle/>
          <a:p>
            <a:pPr marL="12700">
              <a:lnSpc>
                <a:spcPct val="100000"/>
              </a:lnSpc>
              <a:spcBef>
                <a:spcPts val="865"/>
              </a:spcBef>
            </a:pPr>
            <a:r>
              <a:rPr lang="en-US" sz="3150" b="1" i="0" u="none" strike="noStrike" cap="none" baseline="0" dirty="0">
                <a:solidFill>
                  <a:srgbClr val="1D3663"/>
                </a:solidFill>
                <a:effectLst/>
                <a:uFillTx/>
                <a:latin typeface="Arial Narrow"/>
              </a:rPr>
              <a:t>7 </a:t>
            </a:r>
            <a:r>
              <a:rPr lang="en-US" sz="1950" b="0" i="0" u="none" strike="noStrike" cap="none" baseline="0" dirty="0">
                <a:solidFill>
                  <a:srgbClr val="FBFADF"/>
                </a:solidFill>
                <a:effectLst/>
                <a:uFillTx/>
                <a:latin typeface="Arial Narrow"/>
              </a:rPr>
              <a:t>shelter homes supported in six states – R$800,000;</a:t>
            </a:r>
          </a:p>
        </p:txBody>
      </p:sp>
      <p:sp>
        <p:nvSpPr>
          <p:cNvPr id="40" name="object 33">
            <a:extLst>
              <a:ext uri="{FF2B5EF4-FFF2-40B4-BE49-F238E27FC236}">
                <a16:creationId xmlns:a16="http://schemas.microsoft.com/office/drawing/2014/main" xmlns="" id="{ECB709AD-808A-8B6F-FEC7-216AC5DF3BAA}"/>
              </a:ext>
            </a:extLst>
          </p:cNvPr>
          <p:cNvSpPr txBox="1"/>
          <p:nvPr/>
        </p:nvSpPr>
        <p:spPr>
          <a:xfrm>
            <a:off x="690499" y="4660900"/>
            <a:ext cx="7167420" cy="664874"/>
          </a:xfrm>
          <a:prstGeom prst="rect">
            <a:avLst/>
          </a:prstGeom>
        </p:spPr>
        <p:txBody>
          <a:bodyPr vert="horz" wrap="square" lIns="0" tIns="184150" rIns="0" bIns="0" rtlCol="0">
            <a:spAutoFit/>
          </a:bodyPr>
          <a:lstStyle/>
          <a:p>
            <a:pPr marL="12700">
              <a:lnSpc>
                <a:spcPct val="100000"/>
              </a:lnSpc>
              <a:spcBef>
                <a:spcPts val="1200"/>
              </a:spcBef>
            </a:pPr>
            <a:r>
              <a:rPr lang="en-US" sz="3150" b="1" i="0" u="none" strike="noStrike" cap="none" baseline="0" dirty="0">
                <a:solidFill>
                  <a:srgbClr val="1D3663"/>
                </a:solidFill>
                <a:effectLst/>
                <a:uFillTx/>
                <a:latin typeface="Arial Narrow"/>
              </a:rPr>
              <a:t>6491 </a:t>
            </a:r>
            <a:r>
              <a:rPr lang="en-US" sz="1950" b="0" i="0" u="none" strike="noStrike" cap="none" baseline="0" dirty="0">
                <a:solidFill>
                  <a:srgbClr val="FBFADF"/>
                </a:solidFill>
                <a:effectLst/>
                <a:uFillTx/>
                <a:latin typeface="Arial Narrow"/>
              </a:rPr>
              <a:t>women served by activities offered at homes supported;</a:t>
            </a:r>
          </a:p>
        </p:txBody>
      </p:sp>
      <p:sp>
        <p:nvSpPr>
          <p:cNvPr id="41" name="object 33">
            <a:extLst>
              <a:ext uri="{FF2B5EF4-FFF2-40B4-BE49-F238E27FC236}">
                <a16:creationId xmlns:a16="http://schemas.microsoft.com/office/drawing/2014/main" xmlns="" id="{1E42E3F9-231C-B9E5-4F8D-762F558D61C2}"/>
              </a:ext>
            </a:extLst>
          </p:cNvPr>
          <p:cNvSpPr txBox="1"/>
          <p:nvPr/>
        </p:nvSpPr>
        <p:spPr>
          <a:xfrm>
            <a:off x="690498" y="5285604"/>
            <a:ext cx="7167420" cy="664874"/>
          </a:xfrm>
          <a:prstGeom prst="rect">
            <a:avLst/>
          </a:prstGeom>
        </p:spPr>
        <p:txBody>
          <a:bodyPr vert="horz" wrap="square" lIns="0" tIns="184150" rIns="0" bIns="0" rtlCol="0">
            <a:spAutoFit/>
          </a:bodyPr>
          <a:lstStyle/>
          <a:p>
            <a:pPr marL="12700">
              <a:lnSpc>
                <a:spcPct val="100000"/>
              </a:lnSpc>
              <a:spcBef>
                <a:spcPts val="1050"/>
              </a:spcBef>
            </a:pPr>
            <a:r>
              <a:rPr lang="en-US" sz="3150" b="1" i="0" u="none" strike="noStrike" cap="none" baseline="0" dirty="0">
                <a:solidFill>
                  <a:srgbClr val="1D3663"/>
                </a:solidFill>
                <a:effectLst/>
                <a:uFillTx/>
                <a:latin typeface="Arial Narrow"/>
              </a:rPr>
              <a:t>650 </a:t>
            </a:r>
            <a:r>
              <a:rPr lang="en-US" sz="1950" b="0" i="0" u="none" strike="noStrike" cap="none" baseline="0" dirty="0">
                <a:solidFill>
                  <a:srgbClr val="FBFADF"/>
                </a:solidFill>
                <a:effectLst/>
                <a:uFillTx/>
                <a:latin typeface="Arial Narrow"/>
              </a:rPr>
              <a:t>beneficiaries and dependents received food assistance.</a:t>
            </a:r>
          </a:p>
        </p:txBody>
      </p:sp>
      <p:sp>
        <p:nvSpPr>
          <p:cNvPr id="8" name="object 28">
            <a:extLst>
              <a:ext uri="{FF2B5EF4-FFF2-40B4-BE49-F238E27FC236}">
                <a16:creationId xmlns:a16="http://schemas.microsoft.com/office/drawing/2014/main" xmlns="" id="{336B933E-D9C1-1978-E233-3C660AB15015}"/>
              </a:ext>
            </a:extLst>
          </p:cNvPr>
          <p:cNvSpPr txBox="1"/>
          <p:nvPr/>
        </p:nvSpPr>
        <p:spPr>
          <a:xfrm>
            <a:off x="690498" y="6206994"/>
            <a:ext cx="2607374" cy="241541"/>
          </a:xfrm>
          <a:prstGeom prst="rect">
            <a:avLst/>
          </a:prstGeom>
        </p:spPr>
        <p:txBody>
          <a:bodyPr vert="horz" wrap="square" lIns="0" tIns="12700" rIns="0" bIns="0" rtlCol="0">
            <a:spAutoFit/>
          </a:bodyPr>
          <a:lstStyle/>
          <a:p>
            <a:pPr marL="12700">
              <a:lnSpc>
                <a:spcPct val="100000"/>
              </a:lnSpc>
              <a:spcBef>
                <a:spcPts val="100"/>
              </a:spcBef>
            </a:pPr>
            <a:r>
              <a:rPr lang="en-US" sz="1500" b="0" i="0" u="none" strike="noStrike" cap="none" baseline="0" dirty="0">
                <a:solidFill>
                  <a:srgbClr val="FBFADF"/>
                </a:solidFill>
                <a:effectLst/>
                <a:uFillTx/>
                <a:latin typeface="Arial Narrow"/>
              </a:rPr>
              <a:t>Last updated: October 2022.</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m 32" descr="Uma imagem contendo Interface gráfica do usuário&#10;&#10;Descrição gerada automaticamente">
            <a:extLst>
              <a:ext uri="{FF2B5EF4-FFF2-40B4-BE49-F238E27FC236}">
                <a16:creationId xmlns:a16="http://schemas.microsoft.com/office/drawing/2014/main" xmlns="" id="{7A730A64-9F03-D0C6-7116-8BE0712B92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1939776" cy="6732000"/>
          </a:xfrm>
          <a:prstGeom prst="rect">
            <a:avLst/>
          </a:prstGeom>
        </p:spPr>
      </p:pic>
      <p:sp>
        <p:nvSpPr>
          <p:cNvPr id="23" name="object 23"/>
          <p:cNvSpPr txBox="1">
            <a:spLocks noGrp="1"/>
          </p:cNvSpPr>
          <p:nvPr>
            <p:ph type="title"/>
          </p:nvPr>
        </p:nvSpPr>
        <p:spPr>
          <a:xfrm>
            <a:off x="691405" y="448183"/>
            <a:ext cx="10565744" cy="546646"/>
          </a:xfrm>
          <a:prstGeom prst="rect">
            <a:avLst/>
          </a:prstGeom>
        </p:spPr>
        <p:txBody>
          <a:bodyPr vert="horz" wrap="square" lIns="0" tIns="12700" rIns="0" bIns="0" rtlCol="0">
            <a:spAutoFit/>
          </a:bodyPr>
          <a:lstStyle/>
          <a:p>
            <a:pPr marL="12700">
              <a:lnSpc>
                <a:spcPct val="100000"/>
              </a:lnSpc>
              <a:spcBef>
                <a:spcPts val="100"/>
              </a:spcBef>
            </a:pPr>
            <a:r>
              <a:rPr lang="en-US" sz="3500" b="1" i="0" u="none" strike="noStrike" cap="none" baseline="0" dirty="0">
                <a:solidFill>
                  <a:srgbClr val="1B3866"/>
                </a:solidFill>
                <a:effectLst/>
                <a:uFillTx/>
                <a:latin typeface="Arial Narrow"/>
              </a:rPr>
              <a:t>We won the ECO 2022 Award</a:t>
            </a:r>
          </a:p>
        </p:txBody>
      </p:sp>
      <p:grpSp>
        <p:nvGrpSpPr>
          <p:cNvPr id="24" name="object 24"/>
          <p:cNvGrpSpPr/>
          <p:nvPr/>
        </p:nvGrpSpPr>
        <p:grpSpPr>
          <a:xfrm>
            <a:off x="806450" y="2072652"/>
            <a:ext cx="3060700" cy="3934460"/>
            <a:chOff x="806450" y="2072652"/>
            <a:chExt cx="3060700" cy="3934460"/>
          </a:xfrm>
        </p:grpSpPr>
        <p:sp>
          <p:nvSpPr>
            <p:cNvPr id="25" name="object 25"/>
            <p:cNvSpPr/>
            <p:nvPr/>
          </p:nvSpPr>
          <p:spPr>
            <a:xfrm>
              <a:off x="1530350" y="5359400"/>
              <a:ext cx="2336800" cy="647700"/>
            </a:xfrm>
            <a:custGeom>
              <a:avLst/>
              <a:gdLst/>
              <a:ahLst/>
              <a:cxnLst/>
              <a:rect l="l" t="t" r="r" b="b"/>
              <a:pathLst>
                <a:path w="2336800" h="647700">
                  <a:moveTo>
                    <a:pt x="2336800" y="0"/>
                  </a:moveTo>
                  <a:lnTo>
                    <a:pt x="0" y="0"/>
                  </a:lnTo>
                  <a:lnTo>
                    <a:pt x="0" y="647700"/>
                  </a:lnTo>
                  <a:lnTo>
                    <a:pt x="2336800" y="647700"/>
                  </a:lnTo>
                  <a:lnTo>
                    <a:pt x="2336800" y="0"/>
                  </a:lnTo>
                  <a:close/>
                </a:path>
              </a:pathLst>
            </a:custGeom>
            <a:solidFill>
              <a:srgbClr val="F37567"/>
            </a:solidFill>
          </p:spPr>
          <p:txBody>
            <a:bodyPr wrap="square" lIns="0" tIns="0" rIns="0" bIns="0" rtlCol="0"/>
            <a:lstStyle/>
            <a:p>
              <a:endParaRPr lang="en-US" dirty="0"/>
            </a:p>
          </p:txBody>
        </p:sp>
        <p:pic>
          <p:nvPicPr>
            <p:cNvPr id="26" name="object 26"/>
            <p:cNvPicPr/>
            <p:nvPr/>
          </p:nvPicPr>
          <p:blipFill>
            <a:blip r:embed="rId4"/>
            <a:stretch>
              <a:fillRect/>
            </a:stretch>
          </p:blipFill>
          <p:spPr>
            <a:xfrm>
              <a:off x="806450" y="2072652"/>
              <a:ext cx="2899410" cy="3741697"/>
            </a:xfrm>
            <a:prstGeom prst="rect">
              <a:avLst/>
            </a:prstGeom>
          </p:spPr>
        </p:pic>
      </p:grpSp>
      <p:grpSp>
        <p:nvGrpSpPr>
          <p:cNvPr id="27" name="object 27"/>
          <p:cNvGrpSpPr/>
          <p:nvPr/>
        </p:nvGrpSpPr>
        <p:grpSpPr>
          <a:xfrm>
            <a:off x="4156760" y="2093785"/>
            <a:ext cx="5158740" cy="3913504"/>
            <a:chOff x="4156760" y="2093785"/>
            <a:chExt cx="5158740" cy="3913504"/>
          </a:xfrm>
        </p:grpSpPr>
        <p:sp>
          <p:nvSpPr>
            <p:cNvPr id="28" name="object 28"/>
            <p:cNvSpPr/>
            <p:nvPr/>
          </p:nvSpPr>
          <p:spPr>
            <a:xfrm>
              <a:off x="5759449" y="5359400"/>
              <a:ext cx="3556000" cy="647700"/>
            </a:xfrm>
            <a:custGeom>
              <a:avLst/>
              <a:gdLst/>
              <a:ahLst/>
              <a:cxnLst/>
              <a:rect l="l" t="t" r="r" b="b"/>
              <a:pathLst>
                <a:path w="3556000" h="647700">
                  <a:moveTo>
                    <a:pt x="3556000" y="0"/>
                  </a:moveTo>
                  <a:lnTo>
                    <a:pt x="0" y="0"/>
                  </a:lnTo>
                  <a:lnTo>
                    <a:pt x="0" y="647700"/>
                  </a:lnTo>
                  <a:lnTo>
                    <a:pt x="3556000" y="647700"/>
                  </a:lnTo>
                  <a:lnTo>
                    <a:pt x="3556000" y="0"/>
                  </a:lnTo>
                  <a:close/>
                </a:path>
              </a:pathLst>
            </a:custGeom>
            <a:solidFill>
              <a:srgbClr val="F37567"/>
            </a:solidFill>
          </p:spPr>
          <p:txBody>
            <a:bodyPr wrap="square" lIns="0" tIns="0" rIns="0" bIns="0" rtlCol="0"/>
            <a:lstStyle/>
            <a:p>
              <a:endParaRPr lang="en-US" dirty="0"/>
            </a:p>
          </p:txBody>
        </p:sp>
        <p:pic>
          <p:nvPicPr>
            <p:cNvPr id="29" name="object 29"/>
            <p:cNvPicPr/>
            <p:nvPr/>
          </p:nvPicPr>
          <p:blipFill>
            <a:blip r:embed="rId5"/>
            <a:stretch>
              <a:fillRect/>
            </a:stretch>
          </p:blipFill>
          <p:spPr>
            <a:xfrm>
              <a:off x="4156760" y="2093785"/>
              <a:ext cx="4980889" cy="3726853"/>
            </a:xfrm>
            <a:prstGeom prst="rect">
              <a:avLst/>
            </a:prstGeom>
          </p:spPr>
        </p:pic>
      </p:grpSp>
      <p:sp>
        <p:nvSpPr>
          <p:cNvPr id="34" name="object 23">
            <a:extLst>
              <a:ext uri="{FF2B5EF4-FFF2-40B4-BE49-F238E27FC236}">
                <a16:creationId xmlns:a16="http://schemas.microsoft.com/office/drawing/2014/main" xmlns="" id="{B6637287-656C-E1F0-85D4-C563245CB30F}"/>
              </a:ext>
            </a:extLst>
          </p:cNvPr>
          <p:cNvSpPr txBox="1"/>
          <p:nvPr/>
        </p:nvSpPr>
        <p:spPr>
          <a:xfrm>
            <a:off x="691405" y="978763"/>
            <a:ext cx="10565744" cy="470370"/>
          </a:xfrm>
          <a:prstGeom prst="rect">
            <a:avLst/>
          </a:prstGeom>
        </p:spPr>
        <p:txBody>
          <a:bodyPr vert="horz" wrap="square" lIns="0" tIns="12700" rIns="0" bIns="0" rtlCol="0">
            <a:spAutoFit/>
          </a:bodyPr>
          <a:lstStyle>
            <a:lvl1pPr>
              <a:defRPr sz="4100" b="1" i="0">
                <a:solidFill>
                  <a:srgbClr val="FBFADD"/>
                </a:solidFill>
                <a:latin typeface="Arial Narrow"/>
                <a:ea typeface="+mj-ea"/>
                <a:cs typeface="Arial Narrow"/>
              </a:defRPr>
            </a:lvl1pPr>
          </a:lstStyle>
          <a:p>
            <a:pPr marL="15875">
              <a:spcBef>
                <a:spcPts val="30"/>
              </a:spcBef>
            </a:pPr>
            <a:r>
              <a:rPr lang="en-US" sz="3000" b="1" i="0" u="none" strike="noStrike" cap="none" baseline="0" dirty="0">
                <a:solidFill>
                  <a:srgbClr val="F37567"/>
                </a:solidFill>
                <a:effectLst/>
                <a:uFillTx/>
                <a:latin typeface="Arial Narrow"/>
              </a:rPr>
              <a:t>"Sustainable Practices in Products and Services"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m 28" descr="Uma imagem contendo Interface gráfica do usuário&#10;&#10;Descrição gerada automaticamente">
            <a:extLst>
              <a:ext uri="{FF2B5EF4-FFF2-40B4-BE49-F238E27FC236}">
                <a16:creationId xmlns:a16="http://schemas.microsoft.com/office/drawing/2014/main" xmlns="" id="{CB77890E-2CA1-4D0E-3F44-55635BF8C4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 y="-500"/>
            <a:ext cx="11939776" cy="6732000"/>
          </a:xfrm>
          <a:prstGeom prst="rect">
            <a:avLst/>
          </a:prstGeom>
        </p:spPr>
      </p:pic>
      <p:sp>
        <p:nvSpPr>
          <p:cNvPr id="2" name="object 2"/>
          <p:cNvSpPr/>
          <p:nvPr/>
        </p:nvSpPr>
        <p:spPr>
          <a:xfrm>
            <a:off x="571500" y="1943100"/>
            <a:ext cx="2336800" cy="647700"/>
          </a:xfrm>
          <a:custGeom>
            <a:avLst/>
            <a:gdLst/>
            <a:ahLst/>
            <a:cxnLst/>
            <a:rect l="l" t="t" r="r" b="b"/>
            <a:pathLst>
              <a:path w="2336800" h="647700">
                <a:moveTo>
                  <a:pt x="2336800" y="0"/>
                </a:moveTo>
                <a:lnTo>
                  <a:pt x="0" y="0"/>
                </a:lnTo>
                <a:lnTo>
                  <a:pt x="0" y="647700"/>
                </a:lnTo>
                <a:lnTo>
                  <a:pt x="2336800" y="647700"/>
                </a:lnTo>
                <a:lnTo>
                  <a:pt x="2336800" y="0"/>
                </a:lnTo>
                <a:close/>
              </a:path>
            </a:pathLst>
          </a:custGeom>
          <a:solidFill>
            <a:srgbClr val="F37567"/>
          </a:solidFill>
        </p:spPr>
        <p:txBody>
          <a:bodyPr wrap="square" lIns="0" tIns="0" rIns="0" bIns="0" rtlCol="0"/>
          <a:lstStyle/>
          <a:p>
            <a:endParaRPr lang="en-US" dirty="0"/>
          </a:p>
        </p:txBody>
      </p:sp>
      <p:grpSp>
        <p:nvGrpSpPr>
          <p:cNvPr id="3" name="object 3"/>
          <p:cNvGrpSpPr/>
          <p:nvPr/>
        </p:nvGrpSpPr>
        <p:grpSpPr>
          <a:xfrm>
            <a:off x="707234" y="2083265"/>
            <a:ext cx="8830945" cy="3825875"/>
            <a:chOff x="707234" y="2083265"/>
            <a:chExt cx="8830945" cy="3825875"/>
          </a:xfrm>
        </p:grpSpPr>
        <p:sp>
          <p:nvSpPr>
            <p:cNvPr id="4" name="object 4"/>
            <p:cNvSpPr/>
            <p:nvPr/>
          </p:nvSpPr>
          <p:spPr>
            <a:xfrm>
              <a:off x="5981700" y="5080000"/>
              <a:ext cx="3556000" cy="647700"/>
            </a:xfrm>
            <a:custGeom>
              <a:avLst/>
              <a:gdLst/>
              <a:ahLst/>
              <a:cxnLst/>
              <a:rect l="l" t="t" r="r" b="b"/>
              <a:pathLst>
                <a:path w="3556000" h="647700">
                  <a:moveTo>
                    <a:pt x="3556000" y="0"/>
                  </a:moveTo>
                  <a:lnTo>
                    <a:pt x="0" y="0"/>
                  </a:lnTo>
                  <a:lnTo>
                    <a:pt x="0" y="647700"/>
                  </a:lnTo>
                  <a:lnTo>
                    <a:pt x="3556000" y="647700"/>
                  </a:lnTo>
                  <a:lnTo>
                    <a:pt x="3556000" y="0"/>
                  </a:lnTo>
                  <a:close/>
                </a:path>
              </a:pathLst>
            </a:custGeom>
            <a:solidFill>
              <a:srgbClr val="F37567"/>
            </a:solidFill>
          </p:spPr>
          <p:txBody>
            <a:bodyPr wrap="square" lIns="0" tIns="0" rIns="0" bIns="0" rtlCol="0"/>
            <a:lstStyle/>
            <a:p>
              <a:endParaRPr lang="en-US" dirty="0"/>
            </a:p>
          </p:txBody>
        </p:sp>
        <p:pic>
          <p:nvPicPr>
            <p:cNvPr id="5" name="object 5"/>
            <p:cNvPicPr/>
            <p:nvPr/>
          </p:nvPicPr>
          <p:blipFill>
            <a:blip r:embed="rId3"/>
            <a:stretch>
              <a:fillRect/>
            </a:stretch>
          </p:blipFill>
          <p:spPr>
            <a:xfrm>
              <a:off x="707234" y="2083265"/>
              <a:ext cx="2874165" cy="3825790"/>
            </a:xfrm>
            <a:prstGeom prst="rect">
              <a:avLst/>
            </a:prstGeom>
          </p:spPr>
        </p:pic>
        <p:pic>
          <p:nvPicPr>
            <p:cNvPr id="6" name="object 6"/>
            <p:cNvPicPr/>
            <p:nvPr/>
          </p:nvPicPr>
          <p:blipFill>
            <a:blip r:embed="rId4"/>
            <a:stretch>
              <a:fillRect/>
            </a:stretch>
          </p:blipFill>
          <p:spPr>
            <a:xfrm>
              <a:off x="3581400" y="2539987"/>
              <a:ext cx="5792495" cy="3024403"/>
            </a:xfrm>
            <a:prstGeom prst="rect">
              <a:avLst/>
            </a:prstGeom>
          </p:spPr>
        </p:pic>
      </p:grpSp>
      <p:sp>
        <p:nvSpPr>
          <p:cNvPr id="7" name="object 7"/>
          <p:cNvSpPr txBox="1">
            <a:spLocks noGrp="1"/>
          </p:cNvSpPr>
          <p:nvPr>
            <p:ph type="title"/>
          </p:nvPr>
        </p:nvSpPr>
        <p:spPr>
          <a:xfrm>
            <a:off x="691405" y="466705"/>
            <a:ext cx="10565744" cy="546646"/>
          </a:xfrm>
          <a:prstGeom prst="rect">
            <a:avLst/>
          </a:prstGeom>
        </p:spPr>
        <p:txBody>
          <a:bodyPr vert="horz" wrap="square" lIns="0" tIns="12700" rIns="0" bIns="0" rtlCol="0">
            <a:spAutoFit/>
          </a:bodyPr>
          <a:lstStyle/>
          <a:p>
            <a:pPr marL="12700">
              <a:lnSpc>
                <a:spcPct val="100000"/>
              </a:lnSpc>
              <a:spcBef>
                <a:spcPts val="100"/>
              </a:spcBef>
            </a:pPr>
            <a:r>
              <a:rPr lang="en-US" sz="3500" b="1" i="0" u="none" strike="noStrike" cap="none" baseline="0" dirty="0">
                <a:solidFill>
                  <a:srgbClr val="1B3866"/>
                </a:solidFill>
                <a:effectLst/>
                <a:uFillTx/>
                <a:latin typeface="Arial Narrow"/>
              </a:rPr>
              <a:t>We won the ABVED Award</a:t>
            </a:r>
          </a:p>
        </p:txBody>
      </p:sp>
      <p:sp>
        <p:nvSpPr>
          <p:cNvPr id="30" name="object 7">
            <a:extLst>
              <a:ext uri="{FF2B5EF4-FFF2-40B4-BE49-F238E27FC236}">
                <a16:creationId xmlns:a16="http://schemas.microsoft.com/office/drawing/2014/main" xmlns="" id="{2B3F9E2D-9E4D-150F-460B-82F2E0FCB997}"/>
              </a:ext>
            </a:extLst>
          </p:cNvPr>
          <p:cNvSpPr txBox="1"/>
          <p:nvPr/>
        </p:nvSpPr>
        <p:spPr>
          <a:xfrm>
            <a:off x="691405" y="1001406"/>
            <a:ext cx="10565744" cy="470370"/>
          </a:xfrm>
          <a:prstGeom prst="rect">
            <a:avLst/>
          </a:prstGeom>
        </p:spPr>
        <p:txBody>
          <a:bodyPr vert="horz" wrap="square" lIns="0" tIns="12700" rIns="0" bIns="0" rtlCol="0">
            <a:spAutoFit/>
          </a:bodyPr>
          <a:lstStyle>
            <a:lvl1pPr>
              <a:defRPr sz="4100" b="1" i="0">
                <a:solidFill>
                  <a:srgbClr val="FBFADD"/>
                </a:solidFill>
                <a:latin typeface="Arial Narrow"/>
                <a:ea typeface="+mj-ea"/>
                <a:cs typeface="Arial Narrow"/>
              </a:defRPr>
            </a:lvl1pPr>
          </a:lstStyle>
          <a:p>
            <a:pPr marL="15875">
              <a:spcBef>
                <a:spcPts val="30"/>
              </a:spcBef>
            </a:pPr>
            <a:r>
              <a:rPr lang="en-US" sz="3000" b="1" i="0" u="none" strike="noStrike" cap="none" baseline="0" dirty="0">
                <a:solidFill>
                  <a:srgbClr val="F37567"/>
                </a:solidFill>
                <a:effectLst/>
                <a:uFillTx/>
                <a:latin typeface="Arial Narrow"/>
              </a:rPr>
              <a:t>National Recognition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m 3" descr="Tela de celular com texto preto sobre fundo branco&#10;&#10;Descrição gerada automaticamente">
            <a:extLst>
              <a:ext uri="{FF2B5EF4-FFF2-40B4-BE49-F238E27FC236}">
                <a16:creationId xmlns:a16="http://schemas.microsoft.com/office/drawing/2014/main" xmlns="" id="{B7065C35-170F-3E4C-2AE2-4008786E5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38002" cy="6731000"/>
          </a:xfrm>
          <a:prstGeom prst="rect">
            <a:avLst/>
          </a:prstGeom>
        </p:spPr>
      </p:pic>
      <p:sp>
        <p:nvSpPr>
          <p:cNvPr id="24" name="object 24"/>
          <p:cNvSpPr txBox="1">
            <a:spLocks noGrp="1"/>
          </p:cNvSpPr>
          <p:nvPr>
            <p:ph type="title"/>
          </p:nvPr>
        </p:nvSpPr>
        <p:spPr>
          <a:xfrm>
            <a:off x="691405" y="429659"/>
            <a:ext cx="10565744" cy="577157"/>
          </a:xfrm>
          <a:prstGeom prst="rect">
            <a:avLst/>
          </a:prstGeom>
        </p:spPr>
        <p:txBody>
          <a:bodyPr vert="horz" wrap="square" lIns="0" tIns="43180" rIns="0" bIns="0" rtlCol="0">
            <a:spAutoFit/>
          </a:bodyPr>
          <a:lstStyle/>
          <a:p>
            <a:pPr marL="12700">
              <a:lnSpc>
                <a:spcPct val="100000"/>
              </a:lnSpc>
              <a:spcBef>
                <a:spcPts val="340"/>
              </a:spcBef>
            </a:pPr>
            <a:r>
              <a:rPr lang="en-US" sz="3500" b="1" i="0" u="none" strike="noStrike" cap="none" baseline="0" dirty="0">
                <a:solidFill>
                  <a:srgbClr val="1B3866"/>
                </a:solidFill>
                <a:effectLst/>
                <a:uFillTx/>
                <a:latin typeface="Arial Narrow"/>
              </a:rPr>
              <a:t>Fund Management</a:t>
            </a:r>
          </a:p>
        </p:txBody>
      </p:sp>
      <p:sp>
        <p:nvSpPr>
          <p:cNvPr id="26" name="object 26"/>
          <p:cNvSpPr txBox="1"/>
          <p:nvPr/>
        </p:nvSpPr>
        <p:spPr>
          <a:xfrm>
            <a:off x="838402" y="3714192"/>
            <a:ext cx="1669813" cy="2087425"/>
          </a:xfrm>
          <a:prstGeom prst="rect">
            <a:avLst/>
          </a:prstGeom>
        </p:spPr>
        <p:txBody>
          <a:bodyPr vert="horz" wrap="square" lIns="0" tIns="12700" rIns="0" bIns="0" rtlCol="0">
            <a:spAutoFit/>
          </a:bodyPr>
          <a:lstStyle/>
          <a:p>
            <a:pPr marL="12700" marR="5080" indent="635" algn="ctr">
              <a:lnSpc>
                <a:spcPct val="100000"/>
              </a:lnSpc>
              <a:spcBef>
                <a:spcPts val="100"/>
              </a:spcBef>
            </a:pPr>
            <a:r>
              <a:rPr lang="en-US" sz="1700" b="0" i="0" u="none" strike="noStrike" cap="none" baseline="0" dirty="0">
                <a:solidFill>
                  <a:srgbClr val="1B3866"/>
                </a:solidFill>
                <a:effectLst/>
                <a:uFillTx/>
                <a:latin typeface="Arial Narrow"/>
              </a:rPr>
              <a:t>Since 2003, </a:t>
            </a:r>
            <a:r>
              <a:rPr lang="en-US" sz="1700" b="0" i="0" u="none" strike="noStrike" cap="none" baseline="0" dirty="0">
                <a:solidFill>
                  <a:srgbClr val="1B3866"/>
                </a:solidFill>
                <a:effectLst/>
                <a:uFillTx/>
                <a:latin typeface="Arial Narrow"/>
              </a:rPr>
              <a:t>Instituto</a:t>
            </a:r>
            <a:r>
              <a:rPr lang="en-US" sz="1700" b="0" i="0" u="none" strike="noStrike" cap="none" baseline="0" dirty="0">
                <a:solidFill>
                  <a:srgbClr val="1B3866"/>
                </a:solidFill>
                <a:effectLst/>
                <a:uFillTx/>
                <a:latin typeface="Arial Narrow"/>
              </a:rPr>
              <a:t> Avon has supported and developed initiatives aimed at breast cancer care and at confronting violence against women and girls.</a:t>
            </a:r>
          </a:p>
        </p:txBody>
      </p:sp>
      <p:sp>
        <p:nvSpPr>
          <p:cNvPr id="28" name="object 28"/>
          <p:cNvSpPr txBox="1"/>
          <p:nvPr/>
        </p:nvSpPr>
        <p:spPr>
          <a:xfrm>
            <a:off x="2718219" y="3714192"/>
            <a:ext cx="1680618" cy="1828086"/>
          </a:xfrm>
          <a:prstGeom prst="rect">
            <a:avLst/>
          </a:prstGeom>
        </p:spPr>
        <p:txBody>
          <a:bodyPr vert="horz" wrap="square" lIns="0" tIns="12700" rIns="0" bIns="0" rtlCol="0">
            <a:spAutoFit/>
          </a:bodyPr>
          <a:lstStyle/>
          <a:p>
            <a:pPr marL="12065" marR="5080" indent="635" algn="ctr">
              <a:lnSpc>
                <a:spcPct val="100000"/>
              </a:lnSpc>
              <a:spcBef>
                <a:spcPts val="100"/>
              </a:spcBef>
            </a:pPr>
            <a:r>
              <a:rPr lang="en-US" sz="1700" b="0" i="0" u="none" strike="noStrike" cap="none" baseline="0" dirty="0">
                <a:solidFill>
                  <a:srgbClr val="1B3866"/>
                </a:solidFill>
                <a:effectLst/>
                <a:uFillTx/>
                <a:latin typeface="Arial Narrow"/>
              </a:rPr>
              <a:t>Since its founding 50 years ago, Accor has been present in over 5000 hotels in 110 countries, with consistent action in the social area.</a:t>
            </a:r>
          </a:p>
        </p:txBody>
      </p:sp>
      <p:sp>
        <p:nvSpPr>
          <p:cNvPr id="30" name="object 30"/>
          <p:cNvSpPr txBox="1"/>
          <p:nvPr/>
        </p:nvSpPr>
        <p:spPr>
          <a:xfrm>
            <a:off x="8068673" y="3714192"/>
            <a:ext cx="1444162" cy="1568747"/>
          </a:xfrm>
          <a:prstGeom prst="rect">
            <a:avLst/>
          </a:prstGeom>
        </p:spPr>
        <p:txBody>
          <a:bodyPr vert="horz" wrap="square" lIns="0" tIns="12700" rIns="0" bIns="0" rtlCol="0">
            <a:spAutoFit/>
          </a:bodyPr>
          <a:lstStyle/>
          <a:p>
            <a:pPr marL="12700" marR="5080" indent="-635" algn="ctr">
              <a:lnSpc>
                <a:spcPct val="100000"/>
              </a:lnSpc>
              <a:spcBef>
                <a:spcPts val="100"/>
              </a:spcBef>
            </a:pPr>
            <a:r>
              <a:rPr lang="en-US" sz="1700" b="0" i="0" u="none" strike="noStrike" cap="none" baseline="0" dirty="0">
                <a:solidFill>
                  <a:srgbClr val="1B3866"/>
                </a:solidFill>
                <a:effectLst/>
                <a:uFillTx/>
                <a:latin typeface="Arial Narrow"/>
              </a:rPr>
              <a:t>Bem</a:t>
            </a:r>
            <a:r>
              <a:rPr lang="en-US" sz="1700" b="0" i="0" u="none" strike="noStrike" cap="none" baseline="0" dirty="0">
                <a:solidFill>
                  <a:srgbClr val="1B3866"/>
                </a:solidFill>
                <a:effectLst/>
                <a:uFillTx/>
                <a:latin typeface="Arial Narrow"/>
              </a:rPr>
              <a:t> </a:t>
            </a:r>
            <a:r>
              <a:rPr lang="en-US" sz="1700" b="0" i="0" u="none" strike="noStrike" cap="none" baseline="0" dirty="0">
                <a:solidFill>
                  <a:srgbClr val="1B3866"/>
                </a:solidFill>
                <a:effectLst/>
                <a:uFillTx/>
                <a:latin typeface="Arial Narrow"/>
              </a:rPr>
              <a:t>Querer</a:t>
            </a:r>
            <a:r>
              <a:rPr lang="en-US" sz="1700" b="0" i="0" u="none" strike="noStrike" cap="none" baseline="0" dirty="0">
                <a:solidFill>
                  <a:srgbClr val="1B3866"/>
                </a:solidFill>
                <a:effectLst/>
                <a:uFillTx/>
                <a:latin typeface="Arial Narrow"/>
              </a:rPr>
              <a:t> </a:t>
            </a:r>
            <a:r>
              <a:rPr lang="en-US" sz="1700" b="0" i="0" u="none" strike="noStrike" cap="none" baseline="0" dirty="0">
                <a:solidFill>
                  <a:srgbClr val="1B3866"/>
                </a:solidFill>
                <a:effectLst/>
                <a:uFillTx/>
                <a:latin typeface="Arial Narrow"/>
              </a:rPr>
              <a:t>Mulher</a:t>
            </a:r>
            <a:r>
              <a:rPr lang="en-US" sz="1700" b="0" i="0" u="none" strike="noStrike" cap="none" baseline="0" dirty="0">
                <a:solidFill>
                  <a:srgbClr val="1B3866"/>
                </a:solidFill>
                <a:effectLst/>
                <a:uFillTx/>
                <a:latin typeface="Arial Narrow"/>
              </a:rPr>
              <a:t> provides psychological and social assistance for women in the program.</a:t>
            </a:r>
          </a:p>
        </p:txBody>
      </p:sp>
      <p:sp>
        <p:nvSpPr>
          <p:cNvPr id="31" name="object 31"/>
          <p:cNvSpPr txBox="1"/>
          <p:nvPr/>
        </p:nvSpPr>
        <p:spPr>
          <a:xfrm>
            <a:off x="4667910" y="3714192"/>
            <a:ext cx="1256650" cy="1568747"/>
          </a:xfrm>
          <a:prstGeom prst="rect">
            <a:avLst/>
          </a:prstGeom>
        </p:spPr>
        <p:txBody>
          <a:bodyPr vert="horz" wrap="square" lIns="0" tIns="12700" rIns="0" bIns="0" rtlCol="0">
            <a:spAutoFit/>
          </a:bodyPr>
          <a:lstStyle/>
          <a:p>
            <a:pPr algn="ctr">
              <a:lnSpc>
                <a:spcPct val="100000"/>
              </a:lnSpc>
              <a:spcBef>
                <a:spcPts val="100"/>
              </a:spcBef>
            </a:pPr>
            <a:r>
              <a:rPr lang="en-US" sz="1700" b="0" i="0" u="none" strike="noStrike" cap="none" baseline="0" dirty="0">
                <a:solidFill>
                  <a:srgbClr val="1B3866"/>
                </a:solidFill>
                <a:effectLst/>
                <a:uFillTx/>
                <a:latin typeface="Arial Narrow"/>
              </a:rPr>
              <a:t>IDIS is</a:t>
            </a:r>
          </a:p>
          <a:p>
            <a:pPr marL="12065" marR="5080" algn="ctr">
              <a:lnSpc>
                <a:spcPct val="100000"/>
              </a:lnSpc>
            </a:pPr>
            <a:r>
              <a:rPr lang="en-US" sz="1700" b="0" i="0" u="none" strike="noStrike" cap="none" baseline="0" dirty="0">
                <a:solidFill>
                  <a:srgbClr val="1B3866"/>
                </a:solidFill>
                <a:effectLst/>
                <a:uFillTx/>
                <a:latin typeface="Arial Narrow"/>
              </a:rPr>
              <a:t>responsible for program management of the fund and for monitoring.</a:t>
            </a:r>
          </a:p>
        </p:txBody>
      </p:sp>
      <p:sp>
        <p:nvSpPr>
          <p:cNvPr id="36" name="object 36"/>
          <p:cNvSpPr txBox="1"/>
          <p:nvPr/>
        </p:nvSpPr>
        <p:spPr>
          <a:xfrm>
            <a:off x="6507599" y="3714192"/>
            <a:ext cx="1137801" cy="1844095"/>
          </a:xfrm>
          <a:prstGeom prst="rect">
            <a:avLst/>
          </a:prstGeom>
        </p:spPr>
        <p:txBody>
          <a:bodyPr vert="horz" wrap="square" lIns="0" tIns="12700" rIns="0" bIns="0" rtlCol="0">
            <a:spAutoFit/>
          </a:bodyPr>
          <a:lstStyle/>
          <a:p>
            <a:pPr algn="ctr">
              <a:lnSpc>
                <a:spcPct val="100000"/>
              </a:lnSpc>
              <a:spcBef>
                <a:spcPts val="100"/>
              </a:spcBef>
            </a:pPr>
            <a:r>
              <a:rPr lang="en-US" sz="1700" b="0" i="0" u="none" strike="noStrike" cap="none" baseline="0" dirty="0">
                <a:solidFill>
                  <a:srgbClr val="1B3866"/>
                </a:solidFill>
                <a:effectLst/>
                <a:uFillTx/>
                <a:latin typeface="Arial Narrow"/>
              </a:rPr>
              <a:t>SITAWI</a:t>
            </a:r>
          </a:p>
          <a:p>
            <a:pPr marL="12700" marR="5080" indent="-635" algn="ctr">
              <a:lnSpc>
                <a:spcPct val="100000"/>
              </a:lnSpc>
            </a:pPr>
            <a:r>
              <a:rPr lang="en-US" sz="1700" b="0" i="0" u="none" strike="noStrike" cap="none" baseline="0" dirty="0">
                <a:solidFill>
                  <a:srgbClr val="1B3866"/>
                </a:solidFill>
                <a:effectLst/>
                <a:uFillTx/>
                <a:latin typeface="Arial Narrow"/>
              </a:rPr>
              <a:t>Finanças</a:t>
            </a:r>
            <a:r>
              <a:rPr lang="en-US" sz="1700" b="0" i="0" u="none" strike="noStrike" cap="none" baseline="0" dirty="0">
                <a:solidFill>
                  <a:srgbClr val="1B3866"/>
                </a:solidFill>
                <a:effectLst/>
                <a:uFillTx/>
                <a:latin typeface="Arial Narrow"/>
              </a:rPr>
              <a:t> do </a:t>
            </a:r>
            <a:r>
              <a:rPr lang="en-US" sz="1700" b="0" i="0" u="none" strike="noStrike" cap="none" baseline="0" dirty="0">
                <a:solidFill>
                  <a:srgbClr val="1B3866"/>
                </a:solidFill>
                <a:effectLst/>
                <a:uFillTx/>
                <a:latin typeface="Arial Narrow"/>
              </a:rPr>
              <a:t>Bem</a:t>
            </a:r>
            <a:r>
              <a:rPr lang="en-US" sz="1700" b="0" i="0" u="none" strike="noStrike" cap="none" baseline="0" dirty="0">
                <a:solidFill>
                  <a:srgbClr val="1B3866"/>
                </a:solidFill>
                <a:effectLst/>
                <a:uFillTx/>
                <a:latin typeface="Arial Narrow"/>
              </a:rPr>
              <a:t> is responsible for financial management of the fund.</a:t>
            </a:r>
          </a:p>
        </p:txBody>
      </p:sp>
      <p:sp>
        <p:nvSpPr>
          <p:cNvPr id="48" name="object 24">
            <a:extLst>
              <a:ext uri="{FF2B5EF4-FFF2-40B4-BE49-F238E27FC236}">
                <a16:creationId xmlns:a16="http://schemas.microsoft.com/office/drawing/2014/main" xmlns="" id="{2D2BD460-D7ED-D015-36A1-770371ABE0A7}"/>
              </a:ext>
            </a:extLst>
          </p:cNvPr>
          <p:cNvSpPr txBox="1"/>
          <p:nvPr/>
        </p:nvSpPr>
        <p:spPr>
          <a:xfrm>
            <a:off x="691405" y="995270"/>
            <a:ext cx="10565744" cy="424604"/>
          </a:xfrm>
          <a:prstGeom prst="rect">
            <a:avLst/>
          </a:prstGeom>
        </p:spPr>
        <p:txBody>
          <a:bodyPr vert="horz" wrap="square" lIns="0" tIns="43180" rIns="0" bIns="0" rtlCol="0">
            <a:spAutoFit/>
          </a:bodyPr>
          <a:lstStyle>
            <a:lvl1pPr>
              <a:defRPr sz="4100" b="1" i="0">
                <a:solidFill>
                  <a:srgbClr val="FBFADD"/>
                </a:solidFill>
                <a:latin typeface="Arial Narrow"/>
                <a:ea typeface="+mj-ea"/>
                <a:cs typeface="Arial Narrow"/>
              </a:defRPr>
            </a:lvl1pPr>
          </a:lstStyle>
          <a:p>
            <a:pPr marL="15875">
              <a:spcBef>
                <a:spcPts val="175"/>
              </a:spcBef>
            </a:pPr>
            <a:r>
              <a:rPr lang="en-US" sz="2500" b="1" i="0" u="none" strike="noStrike" cap="none" baseline="0" dirty="0">
                <a:solidFill>
                  <a:srgbClr val="F37567"/>
                </a:solidFill>
                <a:effectLst/>
                <a:uFillTx/>
                <a:latin typeface="Arial Narrow"/>
              </a:rPr>
              <a:t>Expertise, commitment, and transparency in accounting</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 name="Imagem 33" descr="Uma imagem contendo Interface gráfica do usuário&#10;&#10;Descrição gerada automaticamente">
            <a:extLst>
              <a:ext uri="{FF2B5EF4-FFF2-40B4-BE49-F238E27FC236}">
                <a16:creationId xmlns:a16="http://schemas.microsoft.com/office/drawing/2014/main" xmlns="" id="{8127D295-585B-4D3B-DEA6-85720E944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39776" cy="6732000"/>
          </a:xfrm>
          <a:prstGeom prst="rect">
            <a:avLst/>
          </a:prstGeom>
        </p:spPr>
      </p:pic>
      <p:sp>
        <p:nvSpPr>
          <p:cNvPr id="3" name="object 3"/>
          <p:cNvSpPr/>
          <p:nvPr/>
        </p:nvSpPr>
        <p:spPr>
          <a:xfrm>
            <a:off x="5278437" y="4064000"/>
            <a:ext cx="4165600" cy="2184400"/>
          </a:xfrm>
          <a:custGeom>
            <a:avLst/>
            <a:gdLst/>
            <a:ahLst/>
            <a:cxnLst/>
            <a:rect l="l" t="t" r="r" b="b"/>
            <a:pathLst>
              <a:path w="4165600" h="2184400">
                <a:moveTo>
                  <a:pt x="4165600" y="0"/>
                </a:moveTo>
                <a:lnTo>
                  <a:pt x="0" y="0"/>
                </a:lnTo>
                <a:lnTo>
                  <a:pt x="0" y="2184400"/>
                </a:lnTo>
                <a:lnTo>
                  <a:pt x="4165600" y="2184400"/>
                </a:lnTo>
                <a:lnTo>
                  <a:pt x="4165600" y="0"/>
                </a:lnTo>
                <a:close/>
              </a:path>
            </a:pathLst>
          </a:custGeom>
          <a:solidFill>
            <a:srgbClr val="1B3866"/>
          </a:solidFill>
        </p:spPr>
        <p:txBody>
          <a:bodyPr wrap="square" lIns="0" tIns="0" rIns="0" bIns="0" rtlCol="0"/>
          <a:lstStyle/>
          <a:p>
            <a:endParaRPr lang="en-US" dirty="0"/>
          </a:p>
        </p:txBody>
      </p:sp>
      <p:sp>
        <p:nvSpPr>
          <p:cNvPr id="4" name="object 4"/>
          <p:cNvSpPr txBox="1">
            <a:spLocks noGrp="1"/>
          </p:cNvSpPr>
          <p:nvPr>
            <p:ph type="title"/>
          </p:nvPr>
        </p:nvSpPr>
        <p:spPr>
          <a:xfrm>
            <a:off x="691405" y="452003"/>
            <a:ext cx="2675388" cy="546646"/>
          </a:xfrm>
          <a:prstGeom prst="rect">
            <a:avLst/>
          </a:prstGeom>
        </p:spPr>
        <p:txBody>
          <a:bodyPr vert="horz" wrap="square" lIns="0" tIns="12700" rIns="0" bIns="0" rtlCol="0">
            <a:spAutoFit/>
          </a:bodyPr>
          <a:lstStyle/>
          <a:p>
            <a:pPr marL="12700">
              <a:lnSpc>
                <a:spcPct val="100000"/>
              </a:lnSpc>
              <a:spcBef>
                <a:spcPts val="100"/>
              </a:spcBef>
            </a:pPr>
            <a:r>
              <a:rPr lang="en-US" sz="3500" b="1" i="0" u="none" strike="noStrike" cap="none" baseline="0" dirty="0">
                <a:solidFill>
                  <a:srgbClr val="1B3866"/>
                </a:solidFill>
                <a:effectLst/>
                <a:uFillTx/>
                <a:latin typeface="Arial Narrow"/>
              </a:rPr>
              <a:t>Future outlook</a:t>
            </a:r>
          </a:p>
        </p:txBody>
      </p:sp>
      <p:sp>
        <p:nvSpPr>
          <p:cNvPr id="26" name="object 26"/>
          <p:cNvSpPr txBox="1"/>
          <p:nvPr/>
        </p:nvSpPr>
        <p:spPr>
          <a:xfrm>
            <a:off x="687983" y="1206500"/>
            <a:ext cx="4223159" cy="1614513"/>
          </a:xfrm>
          <a:prstGeom prst="rect">
            <a:avLst/>
          </a:prstGeom>
        </p:spPr>
        <p:txBody>
          <a:bodyPr vert="horz" wrap="square" lIns="0" tIns="12700" rIns="0" bIns="0" rtlCol="0">
            <a:spAutoFit/>
          </a:bodyPr>
          <a:lstStyle/>
          <a:p>
            <a:pPr marL="12700" marR="5080">
              <a:lnSpc>
                <a:spcPct val="100000"/>
              </a:lnSpc>
              <a:spcBef>
                <a:spcPts val="100"/>
              </a:spcBef>
            </a:pPr>
            <a:r>
              <a:rPr lang="en-US" sz="2100" b="1" i="0" u="none" strike="noStrike" cap="none" baseline="0" dirty="0">
                <a:solidFill>
                  <a:srgbClr val="F37567"/>
                </a:solidFill>
                <a:effectLst/>
                <a:uFillTx/>
                <a:latin typeface="Arial Narrow"/>
              </a:rPr>
              <a:t>Expand and improve the public system for sheltering and protecting women in violent situations across Brazil, allowing them to restart and rewrite their stories.</a:t>
            </a:r>
          </a:p>
        </p:txBody>
      </p:sp>
      <p:sp>
        <p:nvSpPr>
          <p:cNvPr id="27" name="object 27"/>
          <p:cNvSpPr txBox="1"/>
          <p:nvPr/>
        </p:nvSpPr>
        <p:spPr>
          <a:xfrm>
            <a:off x="5646738" y="4267374"/>
            <a:ext cx="3530317" cy="1767066"/>
          </a:xfrm>
          <a:prstGeom prst="rect">
            <a:avLst/>
          </a:prstGeom>
        </p:spPr>
        <p:txBody>
          <a:bodyPr vert="horz" wrap="square" lIns="0" tIns="12700" rIns="0" bIns="0" rtlCol="0">
            <a:spAutoFit/>
          </a:bodyPr>
          <a:lstStyle/>
          <a:p>
            <a:pPr marL="12700" marR="5080">
              <a:lnSpc>
                <a:spcPct val="100000"/>
              </a:lnSpc>
              <a:spcBef>
                <a:spcPts val="100"/>
              </a:spcBef>
            </a:pPr>
            <a:r>
              <a:rPr lang="en-US" sz="2300" b="1" i="0" u="none" strike="noStrike" cap="none" baseline="0" dirty="0">
                <a:solidFill>
                  <a:srgbClr val="FBFADD"/>
                </a:solidFill>
                <a:effectLst/>
                <a:uFillTx/>
                <a:latin typeface="Arial Narrow"/>
              </a:rPr>
              <a:t>Methodology for local networks, mapping of bottlenecks and development of flows for public policy to work.</a:t>
            </a:r>
          </a:p>
        </p:txBody>
      </p:sp>
      <p:grpSp>
        <p:nvGrpSpPr>
          <p:cNvPr id="28" name="object 28"/>
          <p:cNvGrpSpPr/>
          <p:nvPr/>
        </p:nvGrpSpPr>
        <p:grpSpPr>
          <a:xfrm>
            <a:off x="2268096" y="692898"/>
            <a:ext cx="5314950" cy="5314950"/>
            <a:chOff x="2268096" y="692898"/>
            <a:chExt cx="5314950" cy="5314950"/>
          </a:xfrm>
        </p:grpSpPr>
        <p:sp>
          <p:nvSpPr>
            <p:cNvPr id="29" name="object 29"/>
            <p:cNvSpPr/>
            <p:nvPr/>
          </p:nvSpPr>
          <p:spPr>
            <a:xfrm>
              <a:off x="2306196" y="1203669"/>
              <a:ext cx="4765675" cy="4765675"/>
            </a:xfrm>
            <a:custGeom>
              <a:avLst/>
              <a:gdLst/>
              <a:ahLst/>
              <a:cxnLst/>
              <a:rect l="l" t="t" r="r" b="b"/>
              <a:pathLst>
                <a:path w="4765675" h="4765675">
                  <a:moveTo>
                    <a:pt x="0" y="4765675"/>
                  </a:moveTo>
                  <a:lnTo>
                    <a:pt x="4765675" y="0"/>
                  </a:lnTo>
                </a:path>
              </a:pathLst>
            </a:custGeom>
            <a:ln w="76200">
              <a:solidFill>
                <a:srgbClr val="F37567"/>
              </a:solidFill>
            </a:ln>
          </p:spPr>
          <p:txBody>
            <a:bodyPr wrap="square" lIns="0" tIns="0" rIns="0" bIns="0" rtlCol="0"/>
            <a:lstStyle/>
            <a:p>
              <a:endParaRPr lang="en-US" dirty="0"/>
            </a:p>
          </p:txBody>
        </p:sp>
        <p:sp>
          <p:nvSpPr>
            <p:cNvPr id="30" name="object 30"/>
            <p:cNvSpPr/>
            <p:nvPr/>
          </p:nvSpPr>
          <p:spPr>
            <a:xfrm>
              <a:off x="6790146" y="692898"/>
              <a:ext cx="793115" cy="793115"/>
            </a:xfrm>
            <a:custGeom>
              <a:avLst/>
              <a:gdLst/>
              <a:ahLst/>
              <a:cxnLst/>
              <a:rect l="l" t="t" r="r" b="b"/>
              <a:pathLst>
                <a:path w="793115" h="793115">
                  <a:moveTo>
                    <a:pt x="792492" y="0"/>
                  </a:moveTo>
                  <a:lnTo>
                    <a:pt x="0" y="457504"/>
                  </a:lnTo>
                  <a:lnTo>
                    <a:pt x="334987" y="792505"/>
                  </a:lnTo>
                  <a:lnTo>
                    <a:pt x="792492" y="0"/>
                  </a:lnTo>
                  <a:close/>
                </a:path>
              </a:pathLst>
            </a:custGeom>
            <a:solidFill>
              <a:srgbClr val="F37567"/>
            </a:solidFill>
          </p:spPr>
          <p:txBody>
            <a:bodyPr wrap="square" lIns="0" tIns="0" rIns="0" bIns="0" rtlCol="0"/>
            <a:lstStyle/>
            <a:p>
              <a:endParaRPr lang="en-US" dirty="0"/>
            </a:p>
          </p:txBody>
        </p:sp>
      </p:grpSp>
      <p:sp>
        <p:nvSpPr>
          <p:cNvPr id="31" name="object 31"/>
          <p:cNvSpPr txBox="1"/>
          <p:nvPr/>
        </p:nvSpPr>
        <p:spPr>
          <a:xfrm>
            <a:off x="1032333" y="3894391"/>
            <a:ext cx="1797050" cy="600804"/>
          </a:xfrm>
          <a:prstGeom prst="rect">
            <a:avLst/>
          </a:prstGeom>
        </p:spPr>
        <p:txBody>
          <a:bodyPr vert="horz" wrap="square" lIns="0" tIns="61594" rIns="0" bIns="0" rtlCol="0">
            <a:spAutoFit/>
          </a:bodyPr>
          <a:lstStyle/>
          <a:p>
            <a:pPr marL="18415">
              <a:lnSpc>
                <a:spcPct val="100000"/>
              </a:lnSpc>
              <a:spcBef>
                <a:spcPts val="484"/>
              </a:spcBef>
            </a:pPr>
            <a:r>
              <a:rPr lang="en-US" sz="3500" b="1" spc="-20" dirty="0" smtClean="0">
                <a:solidFill>
                  <a:srgbClr val="1B3866"/>
                </a:solidFill>
                <a:latin typeface="Arial Narrow"/>
                <a:cs typeface="Arial Narrow"/>
              </a:rPr>
              <a:t>2020</a:t>
            </a:r>
            <a:endParaRPr lang="en-US" sz="2000" dirty="0">
              <a:latin typeface="Arial Narrow"/>
              <a:cs typeface="Arial Narrow"/>
            </a:endParaRPr>
          </a:p>
        </p:txBody>
      </p:sp>
      <p:sp>
        <p:nvSpPr>
          <p:cNvPr id="32" name="object 32"/>
          <p:cNvSpPr txBox="1"/>
          <p:nvPr/>
        </p:nvSpPr>
        <p:spPr>
          <a:xfrm>
            <a:off x="6242381" y="1682672"/>
            <a:ext cx="2330450" cy="538609"/>
          </a:xfrm>
          <a:prstGeom prst="rect">
            <a:avLst/>
          </a:prstGeom>
        </p:spPr>
        <p:txBody>
          <a:bodyPr vert="horz" wrap="square" lIns="0" tIns="12700" rIns="0" bIns="0" rtlCol="0">
            <a:spAutoFit/>
          </a:bodyPr>
          <a:lstStyle/>
          <a:p>
            <a:pPr marL="1425575">
              <a:lnSpc>
                <a:spcPts val="4090"/>
              </a:lnSpc>
              <a:spcBef>
                <a:spcPts val="100"/>
              </a:spcBef>
            </a:pPr>
            <a:r>
              <a:rPr lang="en-US" sz="3500" b="1" spc="-20" dirty="0" smtClean="0">
                <a:solidFill>
                  <a:srgbClr val="1B3866"/>
                </a:solidFill>
                <a:latin typeface="Arial Narrow"/>
                <a:cs typeface="Arial Narrow"/>
              </a:rPr>
              <a:t>2022</a:t>
            </a:r>
            <a:endParaRPr lang="en-US" sz="2000" dirty="0">
              <a:latin typeface="Arial Narrow"/>
              <a:cs typeface="Arial Narrow"/>
            </a:endParaRPr>
          </a:p>
        </p:txBody>
      </p:sp>
      <p:sp>
        <p:nvSpPr>
          <p:cNvPr id="35" name="object 32">
            <a:extLst>
              <a:ext uri="{FF2B5EF4-FFF2-40B4-BE49-F238E27FC236}">
                <a16:creationId xmlns:a16="http://schemas.microsoft.com/office/drawing/2014/main" xmlns="" id="{874A45E8-DF58-6E61-CD51-30C9CE475722}"/>
              </a:ext>
            </a:extLst>
          </p:cNvPr>
          <p:cNvSpPr txBox="1"/>
          <p:nvPr/>
        </p:nvSpPr>
        <p:spPr>
          <a:xfrm>
            <a:off x="6242381" y="2217011"/>
            <a:ext cx="2332780" cy="910506"/>
          </a:xfrm>
          <a:prstGeom prst="rect">
            <a:avLst/>
          </a:prstGeom>
        </p:spPr>
        <p:txBody>
          <a:bodyPr vert="horz" wrap="square" lIns="0" tIns="12700" rIns="0" bIns="0" rtlCol="0">
            <a:spAutoFit/>
          </a:bodyPr>
          <a:lstStyle/>
          <a:p>
            <a:pPr marL="12700">
              <a:lnSpc>
                <a:spcPts val="2290"/>
              </a:lnSpc>
            </a:pPr>
            <a:r>
              <a:rPr lang="en-US" sz="2000" b="1" i="0" u="none" strike="noStrike" cap="none" baseline="0" dirty="0">
                <a:solidFill>
                  <a:srgbClr val="1B3866"/>
                </a:solidFill>
                <a:effectLst/>
                <a:uFillTx/>
                <a:latin typeface="Arial Narrow"/>
              </a:rPr>
              <a:t>Private Social Investment Fund</a:t>
            </a:r>
          </a:p>
          <a:p>
            <a:pPr marL="12700" marR="5080">
              <a:lnSpc>
                <a:spcPct val="100000"/>
              </a:lnSpc>
            </a:pPr>
            <a:r>
              <a:rPr lang="en-US" sz="2000" b="1" i="0" u="none" strike="noStrike" cap="none" baseline="0" dirty="0">
                <a:solidFill>
                  <a:srgbClr val="1B3866"/>
                </a:solidFill>
                <a:effectLst/>
                <a:uFillTx/>
                <a:latin typeface="Arial Narrow"/>
              </a:rPr>
              <a:t>becomes permanent.</a:t>
            </a:r>
          </a:p>
        </p:txBody>
      </p:sp>
      <p:sp>
        <p:nvSpPr>
          <p:cNvPr id="36" name="object 31">
            <a:extLst>
              <a:ext uri="{FF2B5EF4-FFF2-40B4-BE49-F238E27FC236}">
                <a16:creationId xmlns:a16="http://schemas.microsoft.com/office/drawing/2014/main" xmlns="" id="{FB240D1E-8CBC-09A3-0CEA-02981C0D3D64}"/>
              </a:ext>
            </a:extLst>
          </p:cNvPr>
          <p:cNvSpPr txBox="1"/>
          <p:nvPr/>
        </p:nvSpPr>
        <p:spPr>
          <a:xfrm>
            <a:off x="1032333" y="4459536"/>
            <a:ext cx="1798847" cy="976970"/>
          </a:xfrm>
          <a:prstGeom prst="rect">
            <a:avLst/>
          </a:prstGeom>
        </p:spPr>
        <p:txBody>
          <a:bodyPr vert="horz" wrap="square" lIns="0" tIns="61594" rIns="0" bIns="0" rtlCol="0">
            <a:spAutoFit/>
          </a:bodyPr>
          <a:lstStyle/>
          <a:p>
            <a:pPr marL="12700" marR="5080">
              <a:lnSpc>
                <a:spcPct val="100000"/>
              </a:lnSpc>
              <a:spcBef>
                <a:spcPts val="220"/>
              </a:spcBef>
            </a:pPr>
            <a:r>
              <a:rPr lang="en-US" sz="2000" b="1" i="0" u="none" strike="noStrike" cap="none" baseline="0" dirty="0">
                <a:solidFill>
                  <a:srgbClr val="1B3866"/>
                </a:solidFill>
                <a:effectLst/>
                <a:uFillTx/>
                <a:latin typeface="Arial Narrow"/>
              </a:rPr>
              <a:t>Creation of the Private Social Investment Fund.</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 name="Imagem 35" descr="Desenho de personagem de desenho animado&#10;&#10;Descrição gerada automaticamente com confiança média">
            <a:extLst>
              <a:ext uri="{FF2B5EF4-FFF2-40B4-BE49-F238E27FC236}">
                <a16:creationId xmlns:a16="http://schemas.microsoft.com/office/drawing/2014/main" xmlns="" id="{4E3C58E9-002C-4493-528B-BD9C01D13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1939776" cy="6732000"/>
          </a:xfrm>
          <a:prstGeom prst="rect">
            <a:avLst/>
          </a:prstGeom>
        </p:spPr>
      </p:pic>
      <p:pic>
        <p:nvPicPr>
          <p:cNvPr id="23" name="object 23"/>
          <p:cNvPicPr/>
          <p:nvPr/>
        </p:nvPicPr>
        <p:blipFill>
          <a:blip r:embed="rId3"/>
          <a:stretch>
            <a:fillRect/>
          </a:stretch>
        </p:blipFill>
        <p:spPr>
          <a:xfrm>
            <a:off x="539750" y="2146300"/>
            <a:ext cx="114300" cy="114300"/>
          </a:xfrm>
          <a:prstGeom prst="rect">
            <a:avLst/>
          </a:prstGeom>
        </p:spPr>
      </p:pic>
      <p:pic>
        <p:nvPicPr>
          <p:cNvPr id="24" name="object 24"/>
          <p:cNvPicPr/>
          <p:nvPr/>
        </p:nvPicPr>
        <p:blipFill>
          <a:blip r:embed="rId3"/>
          <a:stretch>
            <a:fillRect/>
          </a:stretch>
        </p:blipFill>
        <p:spPr>
          <a:xfrm>
            <a:off x="539750" y="3166532"/>
            <a:ext cx="114300" cy="114300"/>
          </a:xfrm>
          <a:prstGeom prst="rect">
            <a:avLst/>
          </a:prstGeom>
        </p:spPr>
      </p:pic>
      <p:pic>
        <p:nvPicPr>
          <p:cNvPr id="25" name="object 25"/>
          <p:cNvPicPr/>
          <p:nvPr/>
        </p:nvPicPr>
        <p:blipFill>
          <a:blip r:embed="rId3"/>
          <a:stretch>
            <a:fillRect/>
          </a:stretch>
        </p:blipFill>
        <p:spPr>
          <a:xfrm>
            <a:off x="539750" y="2667000"/>
            <a:ext cx="114300" cy="114300"/>
          </a:xfrm>
          <a:prstGeom prst="rect">
            <a:avLst/>
          </a:prstGeom>
        </p:spPr>
      </p:pic>
      <p:pic>
        <p:nvPicPr>
          <p:cNvPr id="26" name="object 26"/>
          <p:cNvPicPr/>
          <p:nvPr/>
        </p:nvPicPr>
        <p:blipFill>
          <a:blip r:embed="rId3"/>
          <a:stretch>
            <a:fillRect/>
          </a:stretch>
        </p:blipFill>
        <p:spPr>
          <a:xfrm>
            <a:off x="539750" y="3678766"/>
            <a:ext cx="114300" cy="114300"/>
          </a:xfrm>
          <a:prstGeom prst="rect">
            <a:avLst/>
          </a:prstGeom>
        </p:spPr>
      </p:pic>
      <p:pic>
        <p:nvPicPr>
          <p:cNvPr id="27" name="object 27"/>
          <p:cNvPicPr/>
          <p:nvPr/>
        </p:nvPicPr>
        <p:blipFill>
          <a:blip r:embed="rId3"/>
          <a:stretch>
            <a:fillRect/>
          </a:stretch>
        </p:blipFill>
        <p:spPr>
          <a:xfrm>
            <a:off x="539750" y="5080000"/>
            <a:ext cx="114300" cy="114300"/>
          </a:xfrm>
          <a:prstGeom prst="rect">
            <a:avLst/>
          </a:prstGeom>
        </p:spPr>
      </p:pic>
      <p:pic>
        <p:nvPicPr>
          <p:cNvPr id="28" name="object 28"/>
          <p:cNvPicPr/>
          <p:nvPr/>
        </p:nvPicPr>
        <p:blipFill>
          <a:blip r:embed="rId3"/>
          <a:stretch>
            <a:fillRect/>
          </a:stretch>
        </p:blipFill>
        <p:spPr>
          <a:xfrm>
            <a:off x="539750" y="4559300"/>
            <a:ext cx="114300" cy="114300"/>
          </a:xfrm>
          <a:prstGeom prst="rect">
            <a:avLst/>
          </a:prstGeom>
        </p:spPr>
      </p:pic>
      <p:sp>
        <p:nvSpPr>
          <p:cNvPr id="32" name="object 32"/>
          <p:cNvSpPr txBox="1"/>
          <p:nvPr/>
        </p:nvSpPr>
        <p:spPr>
          <a:xfrm>
            <a:off x="818517" y="1858008"/>
            <a:ext cx="5917762" cy="520585"/>
          </a:xfrm>
          <a:prstGeom prst="rect">
            <a:avLst/>
          </a:prstGeom>
        </p:spPr>
        <p:txBody>
          <a:bodyPr vert="horz" wrap="square" lIns="0" tIns="123825" rIns="0" bIns="0" rtlCol="0">
            <a:spAutoFit/>
          </a:bodyPr>
          <a:lstStyle/>
          <a:p>
            <a:pPr marL="12700">
              <a:lnSpc>
                <a:spcPct val="100000"/>
              </a:lnSpc>
              <a:spcBef>
                <a:spcPts val="975"/>
              </a:spcBef>
            </a:pPr>
            <a:r>
              <a:rPr lang="en-US" sz="2600" b="1" i="0" u="none" strike="noStrike" cap="none" baseline="0" dirty="0">
                <a:solidFill>
                  <a:srgbClr val="F37567"/>
                </a:solidFill>
                <a:effectLst/>
                <a:uFillTx/>
                <a:latin typeface="Arial Narrow"/>
              </a:rPr>
              <a:t>Innovative initiative;</a:t>
            </a:r>
          </a:p>
        </p:txBody>
      </p:sp>
      <p:sp>
        <p:nvSpPr>
          <p:cNvPr id="33" name="object 33"/>
          <p:cNvSpPr txBox="1">
            <a:spLocks noGrp="1"/>
          </p:cNvSpPr>
          <p:nvPr>
            <p:ph type="title"/>
          </p:nvPr>
        </p:nvSpPr>
        <p:spPr>
          <a:xfrm>
            <a:off x="539750" y="584200"/>
            <a:ext cx="7665758" cy="704284"/>
          </a:xfrm>
          <a:prstGeom prst="rect">
            <a:avLst/>
          </a:prstGeom>
          <a:solidFill>
            <a:srgbClr val="1B3866"/>
          </a:solidFill>
        </p:spPr>
        <p:txBody>
          <a:bodyPr vert="horz" wrap="square" lIns="0" tIns="78740" rIns="0" bIns="0" rtlCol="0">
            <a:spAutoFit/>
          </a:bodyPr>
          <a:lstStyle/>
          <a:p>
            <a:pPr marL="392430">
              <a:lnSpc>
                <a:spcPct val="100000"/>
              </a:lnSpc>
              <a:spcBef>
                <a:spcPts val="620"/>
              </a:spcBef>
            </a:pPr>
            <a:r>
              <a:rPr lang="en-US" sz="4100" b="1" i="0" u="none" strike="noStrike" cap="none" baseline="0" dirty="0">
                <a:solidFill>
                  <a:srgbClr val="FBFADD"/>
                </a:solidFill>
                <a:effectLst/>
                <a:uFillTx/>
                <a:latin typeface="Arial Narrow"/>
              </a:rPr>
              <a:t>Why invest in the PSI Fund?</a:t>
            </a:r>
          </a:p>
        </p:txBody>
      </p:sp>
      <p:sp>
        <p:nvSpPr>
          <p:cNvPr id="37" name="object 32">
            <a:extLst>
              <a:ext uri="{FF2B5EF4-FFF2-40B4-BE49-F238E27FC236}">
                <a16:creationId xmlns:a16="http://schemas.microsoft.com/office/drawing/2014/main" xmlns="" id="{E90141FC-B7AD-4E3C-0472-3D694B6C18C7}"/>
              </a:ext>
            </a:extLst>
          </p:cNvPr>
          <p:cNvSpPr txBox="1"/>
          <p:nvPr/>
        </p:nvSpPr>
        <p:spPr>
          <a:xfrm>
            <a:off x="818516" y="2273300"/>
            <a:ext cx="6223500" cy="632457"/>
          </a:xfrm>
          <a:prstGeom prst="rect">
            <a:avLst/>
          </a:prstGeom>
        </p:spPr>
        <p:txBody>
          <a:bodyPr vert="horz" wrap="square" lIns="0" tIns="123825" rIns="0" bIns="0" rtlCol="0">
            <a:spAutoFit/>
          </a:bodyPr>
          <a:lstStyle/>
          <a:p>
            <a:pPr marL="12700" marR="1751964">
              <a:lnSpc>
                <a:spcPts val="4000"/>
              </a:lnSpc>
              <a:spcBef>
                <a:spcPts val="280"/>
              </a:spcBef>
            </a:pPr>
            <a:r>
              <a:rPr lang="en-US" sz="2600" b="1" i="0" u="none" strike="noStrike" cap="none" baseline="0" dirty="0">
                <a:solidFill>
                  <a:srgbClr val="F37567"/>
                </a:solidFill>
                <a:effectLst/>
                <a:uFillTx/>
                <a:latin typeface="Arial Narrow"/>
              </a:rPr>
              <a:t>Applicable to public policies;</a:t>
            </a:r>
          </a:p>
        </p:txBody>
      </p:sp>
      <p:sp>
        <p:nvSpPr>
          <p:cNvPr id="38" name="object 32">
            <a:extLst>
              <a:ext uri="{FF2B5EF4-FFF2-40B4-BE49-F238E27FC236}">
                <a16:creationId xmlns:a16="http://schemas.microsoft.com/office/drawing/2014/main" xmlns="" id="{CE9704B2-9F62-9208-E7AC-F6D1FE57A8E3}"/>
              </a:ext>
            </a:extLst>
          </p:cNvPr>
          <p:cNvSpPr txBox="1"/>
          <p:nvPr/>
        </p:nvSpPr>
        <p:spPr>
          <a:xfrm>
            <a:off x="818517" y="2781300"/>
            <a:ext cx="5917762" cy="632457"/>
          </a:xfrm>
          <a:prstGeom prst="rect">
            <a:avLst/>
          </a:prstGeom>
        </p:spPr>
        <p:txBody>
          <a:bodyPr vert="horz" wrap="square" lIns="0" tIns="123825" rIns="0" bIns="0" rtlCol="0">
            <a:spAutoFit/>
          </a:bodyPr>
          <a:lstStyle/>
          <a:p>
            <a:pPr marL="12700" marR="1751964">
              <a:lnSpc>
                <a:spcPts val="4000"/>
              </a:lnSpc>
              <a:spcBef>
                <a:spcPts val="280"/>
              </a:spcBef>
            </a:pPr>
            <a:r>
              <a:rPr lang="en-US" sz="2600" b="1" i="0" u="none" strike="noStrike" cap="none" baseline="0" dirty="0">
                <a:solidFill>
                  <a:srgbClr val="F37567"/>
                </a:solidFill>
                <a:effectLst/>
                <a:uFillTx/>
                <a:latin typeface="Arial Narrow"/>
              </a:rPr>
              <a:t>Nationwide coverage;</a:t>
            </a:r>
          </a:p>
        </p:txBody>
      </p:sp>
      <p:sp>
        <p:nvSpPr>
          <p:cNvPr id="39" name="object 32">
            <a:extLst>
              <a:ext uri="{FF2B5EF4-FFF2-40B4-BE49-F238E27FC236}">
                <a16:creationId xmlns:a16="http://schemas.microsoft.com/office/drawing/2014/main" xmlns="" id="{F8A2330F-5989-B1C6-F8BE-B41D6250EB2A}"/>
              </a:ext>
            </a:extLst>
          </p:cNvPr>
          <p:cNvSpPr txBox="1"/>
          <p:nvPr/>
        </p:nvSpPr>
        <p:spPr>
          <a:xfrm>
            <a:off x="818516" y="3393258"/>
            <a:ext cx="6369683" cy="894476"/>
          </a:xfrm>
          <a:prstGeom prst="rect">
            <a:avLst/>
          </a:prstGeom>
        </p:spPr>
        <p:txBody>
          <a:bodyPr vert="horz" wrap="square" lIns="0" tIns="123825" rIns="0" bIns="0" rtlCol="0">
            <a:spAutoFit/>
          </a:bodyPr>
          <a:lstStyle/>
          <a:p>
            <a:pPr marL="12700" marR="593090">
              <a:lnSpc>
                <a:spcPts val="3000"/>
              </a:lnSpc>
              <a:spcBef>
                <a:spcPts val="800"/>
              </a:spcBef>
            </a:pPr>
            <a:r>
              <a:rPr lang="en-US" sz="2600" b="1" i="0" u="none" strike="noStrike" cap="none" baseline="0" dirty="0">
                <a:solidFill>
                  <a:srgbClr val="F37567"/>
                </a:solidFill>
                <a:effectLst/>
                <a:uFillTx/>
                <a:latin typeface="Arial Narrow"/>
              </a:rPr>
              <a:t>Technical and legal support from specialists and monitoring and assessment;</a:t>
            </a:r>
          </a:p>
        </p:txBody>
      </p:sp>
      <p:sp>
        <p:nvSpPr>
          <p:cNvPr id="40" name="object 32">
            <a:extLst>
              <a:ext uri="{FF2B5EF4-FFF2-40B4-BE49-F238E27FC236}">
                <a16:creationId xmlns:a16="http://schemas.microsoft.com/office/drawing/2014/main" xmlns="" id="{A4C454F5-11D7-A8A2-0221-4AC2BD386971}"/>
              </a:ext>
            </a:extLst>
          </p:cNvPr>
          <p:cNvSpPr txBox="1"/>
          <p:nvPr/>
        </p:nvSpPr>
        <p:spPr>
          <a:xfrm>
            <a:off x="818516" y="4296728"/>
            <a:ext cx="7188201" cy="525144"/>
          </a:xfrm>
          <a:prstGeom prst="rect">
            <a:avLst/>
          </a:prstGeom>
        </p:spPr>
        <p:txBody>
          <a:bodyPr vert="horz" wrap="square" lIns="0" tIns="123825" rIns="0" bIns="0" rtlCol="0">
            <a:spAutoFit/>
          </a:bodyPr>
          <a:lstStyle/>
          <a:p>
            <a:pPr marL="12700">
              <a:lnSpc>
                <a:spcPct val="100000"/>
              </a:lnSpc>
              <a:spcBef>
                <a:spcPts val="800"/>
              </a:spcBef>
              <a:tabLst>
                <a:tab pos="5748020" algn="l"/>
              </a:tabLst>
            </a:pPr>
            <a:r>
              <a:rPr lang="en-US" sz="2600" b="1" i="0" u="none" strike="noStrike" cap="none" baseline="0" dirty="0">
                <a:solidFill>
                  <a:srgbClr val="F37567"/>
                </a:solidFill>
                <a:effectLst/>
                <a:uFillTx/>
                <a:latin typeface="Arial Narrow"/>
              </a:rPr>
              <a:t>Accountability of services and of the public network;</a:t>
            </a:r>
          </a:p>
        </p:txBody>
      </p:sp>
      <p:sp>
        <p:nvSpPr>
          <p:cNvPr id="41" name="object 32">
            <a:extLst>
              <a:ext uri="{FF2B5EF4-FFF2-40B4-BE49-F238E27FC236}">
                <a16:creationId xmlns:a16="http://schemas.microsoft.com/office/drawing/2014/main" xmlns="" id="{A8B20872-4EBB-2BF2-5F4C-48F6BDBA74B9}"/>
              </a:ext>
            </a:extLst>
          </p:cNvPr>
          <p:cNvSpPr txBox="1"/>
          <p:nvPr/>
        </p:nvSpPr>
        <p:spPr>
          <a:xfrm>
            <a:off x="818517" y="4815993"/>
            <a:ext cx="5917762" cy="886711"/>
          </a:xfrm>
          <a:prstGeom prst="rect">
            <a:avLst/>
          </a:prstGeom>
        </p:spPr>
        <p:txBody>
          <a:bodyPr vert="horz" wrap="square" lIns="0" tIns="123825" rIns="0" bIns="0" rtlCol="0">
            <a:spAutoFit/>
          </a:bodyPr>
          <a:lstStyle/>
          <a:p>
            <a:pPr marL="12700" marR="1014730">
              <a:lnSpc>
                <a:spcPts val="3000"/>
              </a:lnSpc>
              <a:spcBef>
                <a:spcPts val="1075"/>
              </a:spcBef>
            </a:pPr>
            <a:r>
              <a:rPr lang="en-US" sz="2600" b="1" i="0" u="none" strike="noStrike" cap="none" baseline="0" dirty="0">
                <a:solidFill>
                  <a:srgbClr val="F37567"/>
                </a:solidFill>
                <a:effectLst/>
                <a:uFillTx/>
                <a:latin typeface="Arial Narrow"/>
              </a:rPr>
              <a:t>Customized responses focused on victims' need.</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 name="Imagem 44" descr="Desenho de uma pessoa&#10;&#10;Descrição gerada automaticamente com confiança média">
            <a:extLst>
              <a:ext uri="{FF2B5EF4-FFF2-40B4-BE49-F238E27FC236}">
                <a16:creationId xmlns:a16="http://schemas.microsoft.com/office/drawing/2014/main" xmlns="" id="{D395AAC5-E944-22F2-4B3B-57AC747FD9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939776" cy="6732000"/>
          </a:xfrm>
          <a:prstGeom prst="rect">
            <a:avLst/>
          </a:prstGeom>
        </p:spPr>
      </p:pic>
      <p:sp>
        <p:nvSpPr>
          <p:cNvPr id="41" name="Retângulo 40">
            <a:extLst>
              <a:ext uri="{FF2B5EF4-FFF2-40B4-BE49-F238E27FC236}">
                <a16:creationId xmlns:a16="http://schemas.microsoft.com/office/drawing/2014/main" xmlns="" id="{1D87744F-D803-25E9-9601-DF2E5085E41B}"/>
              </a:ext>
            </a:extLst>
          </p:cNvPr>
          <p:cNvSpPr/>
          <p:nvPr/>
        </p:nvSpPr>
        <p:spPr>
          <a:xfrm>
            <a:off x="546201" y="584200"/>
            <a:ext cx="7658100" cy="863600"/>
          </a:xfrm>
          <a:prstGeom prst="rect">
            <a:avLst/>
          </a:prstGeom>
          <a:solidFill>
            <a:srgbClr val="1A3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object 3"/>
          <p:cNvPicPr/>
          <p:nvPr/>
        </p:nvPicPr>
        <p:blipFill>
          <a:blip r:embed="rId3"/>
          <a:stretch>
            <a:fillRect/>
          </a:stretch>
        </p:blipFill>
        <p:spPr>
          <a:xfrm>
            <a:off x="539750" y="2057400"/>
            <a:ext cx="114300" cy="114300"/>
          </a:xfrm>
          <a:prstGeom prst="rect">
            <a:avLst/>
          </a:prstGeom>
        </p:spPr>
      </p:pic>
      <p:pic>
        <p:nvPicPr>
          <p:cNvPr id="4" name="object 4"/>
          <p:cNvPicPr/>
          <p:nvPr/>
        </p:nvPicPr>
        <p:blipFill>
          <a:blip r:embed="rId3"/>
          <a:stretch>
            <a:fillRect/>
          </a:stretch>
        </p:blipFill>
        <p:spPr>
          <a:xfrm>
            <a:off x="539750" y="3191932"/>
            <a:ext cx="114300" cy="114300"/>
          </a:xfrm>
          <a:prstGeom prst="rect">
            <a:avLst/>
          </a:prstGeom>
        </p:spPr>
      </p:pic>
      <p:pic>
        <p:nvPicPr>
          <p:cNvPr id="5" name="object 5"/>
          <p:cNvPicPr/>
          <p:nvPr/>
        </p:nvPicPr>
        <p:blipFill>
          <a:blip r:embed="rId3"/>
          <a:stretch>
            <a:fillRect/>
          </a:stretch>
        </p:blipFill>
        <p:spPr>
          <a:xfrm>
            <a:off x="539750" y="4351866"/>
            <a:ext cx="114300" cy="114300"/>
          </a:xfrm>
          <a:prstGeom prst="rect">
            <a:avLst/>
          </a:prstGeom>
        </p:spPr>
      </p:pic>
      <p:sp>
        <p:nvSpPr>
          <p:cNvPr id="6" name="object 6"/>
          <p:cNvSpPr txBox="1">
            <a:spLocks noGrp="1"/>
          </p:cNvSpPr>
          <p:nvPr>
            <p:ph type="body" idx="1"/>
          </p:nvPr>
        </p:nvSpPr>
        <p:spPr>
          <a:xfrm>
            <a:off x="794197" y="1901769"/>
            <a:ext cx="6969102" cy="805985"/>
          </a:xfrm>
          <a:prstGeom prst="rect">
            <a:avLst/>
          </a:prstGeom>
        </p:spPr>
        <p:txBody>
          <a:bodyPr vert="horz" wrap="square" lIns="0" tIns="12700" rIns="0" bIns="0" rtlCol="0">
            <a:spAutoFit/>
          </a:bodyPr>
          <a:lstStyle/>
          <a:p>
            <a:pPr marL="12700" marR="1283335">
              <a:lnSpc>
                <a:spcPct val="100000"/>
              </a:lnSpc>
              <a:spcBef>
                <a:spcPts val="100"/>
              </a:spcBef>
            </a:pPr>
            <a:r>
              <a:rPr lang="en-US" sz="2600" b="1" i="0" u="none" strike="noStrike" cap="none" baseline="0" dirty="0">
                <a:solidFill>
                  <a:srgbClr val="FBFADD"/>
                </a:solidFill>
                <a:effectLst/>
                <a:uFillTx/>
                <a:latin typeface="Arial Narrow"/>
              </a:rPr>
              <a:t>We want to expand our presence to another 4 states by 2024;</a:t>
            </a:r>
          </a:p>
        </p:txBody>
      </p:sp>
      <p:pic>
        <p:nvPicPr>
          <p:cNvPr id="7" name="object 7"/>
          <p:cNvPicPr/>
          <p:nvPr/>
        </p:nvPicPr>
        <p:blipFill>
          <a:blip r:embed="rId3"/>
          <a:stretch>
            <a:fillRect/>
          </a:stretch>
        </p:blipFill>
        <p:spPr>
          <a:xfrm>
            <a:off x="539750" y="5507566"/>
            <a:ext cx="114300" cy="114300"/>
          </a:xfrm>
          <a:prstGeom prst="rect">
            <a:avLst/>
          </a:prstGeom>
        </p:spPr>
      </p:pic>
      <p:sp>
        <p:nvSpPr>
          <p:cNvPr id="28" name="object 28"/>
          <p:cNvSpPr txBox="1">
            <a:spLocks noGrp="1"/>
          </p:cNvSpPr>
          <p:nvPr>
            <p:ph type="title"/>
          </p:nvPr>
        </p:nvSpPr>
        <p:spPr>
          <a:xfrm>
            <a:off x="691405" y="608470"/>
            <a:ext cx="7520409" cy="681326"/>
          </a:xfrm>
          <a:prstGeom prst="rect">
            <a:avLst/>
          </a:prstGeom>
        </p:spPr>
        <p:txBody>
          <a:bodyPr vert="horz" wrap="square" lIns="0" tIns="55805" rIns="0" bIns="0" rtlCol="0">
            <a:spAutoFit/>
          </a:bodyPr>
          <a:lstStyle/>
          <a:p>
            <a:pPr marL="241300">
              <a:lnSpc>
                <a:spcPct val="100000"/>
              </a:lnSpc>
              <a:spcBef>
                <a:spcPts val="100"/>
              </a:spcBef>
            </a:pPr>
            <a:r>
              <a:rPr lang="en-US" sz="4100" b="1" i="0" u="none" strike="noStrike" cap="none" baseline="0" dirty="0">
                <a:solidFill>
                  <a:srgbClr val="FBFADD"/>
                </a:solidFill>
                <a:effectLst/>
                <a:uFillTx/>
                <a:latin typeface="Arial Narrow"/>
              </a:rPr>
              <a:t>How do we get there?</a:t>
            </a:r>
          </a:p>
        </p:txBody>
      </p:sp>
      <p:sp>
        <p:nvSpPr>
          <p:cNvPr id="46" name="object 6">
            <a:extLst>
              <a:ext uri="{FF2B5EF4-FFF2-40B4-BE49-F238E27FC236}">
                <a16:creationId xmlns:a16="http://schemas.microsoft.com/office/drawing/2014/main" xmlns="" id="{0C985208-4884-EDE7-D430-516E8938B0B9}"/>
              </a:ext>
            </a:extLst>
          </p:cNvPr>
          <p:cNvSpPr txBox="1"/>
          <p:nvPr/>
        </p:nvSpPr>
        <p:spPr>
          <a:xfrm>
            <a:off x="794197" y="3018892"/>
            <a:ext cx="6969102" cy="805985"/>
          </a:xfrm>
          <a:prstGeom prst="rect">
            <a:avLst/>
          </a:prstGeom>
        </p:spPr>
        <p:txBody>
          <a:bodyPr vert="horz" wrap="square" lIns="0" tIns="12700" rIns="0" bIns="0" rtlCol="0">
            <a:spAutoFit/>
          </a:bodyPr>
          <a:lstStyle>
            <a:lvl1pPr marL="0">
              <a:defRPr sz="2600" b="1" i="0">
                <a:solidFill>
                  <a:srgbClr val="FBFADD"/>
                </a:solidFill>
                <a:latin typeface="Arial Narrow"/>
                <a:ea typeface="+mn-ea"/>
                <a:cs typeface="Arial Narrow"/>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5080">
              <a:spcBef>
                <a:spcPts val="2590"/>
              </a:spcBef>
            </a:pPr>
            <a:r>
              <a:rPr lang="en-US" sz="2600" b="1" i="0" u="none" strike="noStrike" cap="none" baseline="0" dirty="0">
                <a:solidFill>
                  <a:srgbClr val="FBFADD"/>
                </a:solidFill>
                <a:effectLst/>
                <a:uFillTx/>
                <a:latin typeface="Arial Narrow"/>
              </a:rPr>
              <a:t>We want to consolidate our presence in the 20 states were we are active at this time;</a:t>
            </a:r>
          </a:p>
        </p:txBody>
      </p:sp>
      <p:sp>
        <p:nvSpPr>
          <p:cNvPr id="47" name="object 6">
            <a:extLst>
              <a:ext uri="{FF2B5EF4-FFF2-40B4-BE49-F238E27FC236}">
                <a16:creationId xmlns:a16="http://schemas.microsoft.com/office/drawing/2014/main" xmlns="" id="{1BC50E96-8E68-11DF-C7E4-183209DB76D2}"/>
              </a:ext>
            </a:extLst>
          </p:cNvPr>
          <p:cNvSpPr txBox="1"/>
          <p:nvPr/>
        </p:nvSpPr>
        <p:spPr>
          <a:xfrm>
            <a:off x="794197" y="4201267"/>
            <a:ext cx="6969102" cy="805985"/>
          </a:xfrm>
          <a:prstGeom prst="rect">
            <a:avLst/>
          </a:prstGeom>
        </p:spPr>
        <p:txBody>
          <a:bodyPr vert="horz" wrap="square" lIns="0" tIns="12700" rIns="0" bIns="0" rtlCol="0">
            <a:spAutoFit/>
          </a:bodyPr>
          <a:lstStyle>
            <a:lvl1pPr marL="0">
              <a:defRPr sz="2600" b="1" i="0">
                <a:solidFill>
                  <a:srgbClr val="FBFADD"/>
                </a:solidFill>
                <a:latin typeface="Arial Narrow"/>
                <a:ea typeface="+mn-ea"/>
                <a:cs typeface="Arial Narrow"/>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289560"/>
            <a:r>
              <a:rPr lang="en-US" sz="2600" b="1" i="0" u="none" strike="noStrike" cap="none" baseline="0" dirty="0">
                <a:solidFill>
                  <a:srgbClr val="FBFADD"/>
                </a:solidFill>
                <a:effectLst/>
                <a:uFillTx/>
                <a:latin typeface="Arial Narrow"/>
              </a:rPr>
              <a:t>To ensure that actions function fully, R$ 2 MM is needed per year;</a:t>
            </a:r>
          </a:p>
        </p:txBody>
      </p:sp>
      <p:sp>
        <p:nvSpPr>
          <p:cNvPr id="48" name="object 6">
            <a:extLst>
              <a:ext uri="{FF2B5EF4-FFF2-40B4-BE49-F238E27FC236}">
                <a16:creationId xmlns:a16="http://schemas.microsoft.com/office/drawing/2014/main" xmlns="" id="{BF85EF88-8375-F017-A3B4-3653D98F2A84}"/>
              </a:ext>
            </a:extLst>
          </p:cNvPr>
          <p:cNvSpPr txBox="1"/>
          <p:nvPr/>
        </p:nvSpPr>
        <p:spPr>
          <a:xfrm>
            <a:off x="794197" y="5386206"/>
            <a:ext cx="6969102" cy="409349"/>
          </a:xfrm>
          <a:prstGeom prst="rect">
            <a:avLst/>
          </a:prstGeom>
        </p:spPr>
        <p:txBody>
          <a:bodyPr vert="horz" wrap="square" lIns="0" tIns="12700" rIns="0" bIns="0" rtlCol="0">
            <a:spAutoFit/>
          </a:bodyPr>
          <a:lstStyle>
            <a:lvl1pPr marL="0">
              <a:defRPr sz="2600" b="1" i="0">
                <a:solidFill>
                  <a:srgbClr val="FBFADD"/>
                </a:solidFill>
                <a:latin typeface="Arial Narrow"/>
                <a:ea typeface="+mn-ea"/>
                <a:cs typeface="Arial Narrow"/>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r>
              <a:rPr lang="en-US" sz="2600" b="1" i="0" u="none" strike="noStrike" cap="none" baseline="0" dirty="0">
                <a:solidFill>
                  <a:srgbClr val="FBFADD"/>
                </a:solidFill>
                <a:effectLst/>
                <a:uFillTx/>
                <a:latin typeface="Arial Narrow"/>
              </a:rPr>
              <a:t>We want to raise R$ 6 MM in the next 2 years.</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 name="Imagem 31" descr="Desenho de um cachorro&#10;&#10;Descrição gerada automaticamente com confiança média">
            <a:extLst>
              <a:ext uri="{FF2B5EF4-FFF2-40B4-BE49-F238E27FC236}">
                <a16:creationId xmlns:a16="http://schemas.microsoft.com/office/drawing/2014/main" xmlns="" id="{0F0AA9DE-E336-3FE6-0219-9D0B915EE9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1939776" cy="6732000"/>
          </a:xfrm>
          <a:prstGeom prst="rect">
            <a:avLst/>
          </a:prstGeom>
        </p:spPr>
      </p:pic>
      <p:sp>
        <p:nvSpPr>
          <p:cNvPr id="26" name="object 26"/>
          <p:cNvSpPr txBox="1">
            <a:spLocks noGrp="1"/>
          </p:cNvSpPr>
          <p:nvPr>
            <p:ph type="title"/>
          </p:nvPr>
        </p:nvSpPr>
        <p:spPr>
          <a:xfrm>
            <a:off x="539750" y="584200"/>
            <a:ext cx="7665758" cy="718268"/>
          </a:xfrm>
          <a:prstGeom prst="rect">
            <a:avLst/>
          </a:prstGeom>
          <a:solidFill>
            <a:srgbClr val="1B3866"/>
          </a:solidFill>
        </p:spPr>
        <p:txBody>
          <a:bodyPr vert="horz" wrap="square" lIns="0" tIns="92710" rIns="0" bIns="0" rtlCol="0">
            <a:spAutoFit/>
          </a:bodyPr>
          <a:lstStyle/>
          <a:p>
            <a:pPr marL="305435">
              <a:lnSpc>
                <a:spcPct val="100000"/>
              </a:lnSpc>
              <a:spcBef>
                <a:spcPts val="730"/>
              </a:spcBef>
            </a:pPr>
            <a:r>
              <a:rPr lang="en-US" sz="4100" b="1" i="0" u="none" strike="noStrike" cap="none" baseline="0" dirty="0">
                <a:solidFill>
                  <a:srgbClr val="FBFADD"/>
                </a:solidFill>
                <a:effectLst/>
                <a:uFillTx/>
                <a:latin typeface="Arial Narrow"/>
              </a:rPr>
              <a:t>Thank you!</a:t>
            </a:r>
          </a:p>
        </p:txBody>
      </p:sp>
      <p:sp>
        <p:nvSpPr>
          <p:cNvPr id="27" name="object 27"/>
          <p:cNvSpPr txBox="1"/>
          <p:nvPr/>
        </p:nvSpPr>
        <p:spPr>
          <a:xfrm>
            <a:off x="819177" y="1669492"/>
            <a:ext cx="4198369" cy="482447"/>
          </a:xfrm>
          <a:prstGeom prst="rect">
            <a:avLst/>
          </a:prstGeom>
        </p:spPr>
        <p:txBody>
          <a:bodyPr vert="horz" wrap="square" lIns="0" tIns="12700" rIns="0" bIns="0" rtlCol="0">
            <a:spAutoFit/>
          </a:bodyPr>
          <a:lstStyle/>
          <a:p>
            <a:pPr marL="31115">
              <a:lnSpc>
                <a:spcPts val="3695"/>
              </a:lnSpc>
              <a:spcBef>
                <a:spcPts val="100"/>
              </a:spcBef>
            </a:pPr>
            <a:r>
              <a:rPr lang="en-US" sz="3100" b="1" i="0" u="none" strike="noStrike" cap="none" baseline="0" dirty="0">
                <a:solidFill>
                  <a:srgbClr val="FBFADD"/>
                </a:solidFill>
                <a:effectLst/>
                <a:uFillTx/>
                <a:latin typeface="Arial Narrow"/>
              </a:rPr>
              <a:t>For questions contact:</a:t>
            </a:r>
          </a:p>
        </p:txBody>
      </p:sp>
      <p:grpSp>
        <p:nvGrpSpPr>
          <p:cNvPr id="28" name="object 28"/>
          <p:cNvGrpSpPr/>
          <p:nvPr/>
        </p:nvGrpSpPr>
        <p:grpSpPr>
          <a:xfrm>
            <a:off x="1987550" y="3771900"/>
            <a:ext cx="4749800" cy="2057400"/>
            <a:chOff x="1987550" y="3771900"/>
            <a:chExt cx="4749800" cy="2057400"/>
          </a:xfrm>
        </p:grpSpPr>
        <p:pic>
          <p:nvPicPr>
            <p:cNvPr id="29" name="object 29"/>
            <p:cNvPicPr/>
            <p:nvPr/>
          </p:nvPicPr>
          <p:blipFill>
            <a:blip r:embed="rId4"/>
            <a:stretch>
              <a:fillRect/>
            </a:stretch>
          </p:blipFill>
          <p:spPr>
            <a:xfrm>
              <a:off x="2076450" y="3860800"/>
              <a:ext cx="4572000" cy="1879599"/>
            </a:xfrm>
            <a:prstGeom prst="rect">
              <a:avLst/>
            </a:prstGeom>
          </p:spPr>
        </p:pic>
        <p:sp>
          <p:nvSpPr>
            <p:cNvPr id="30" name="object 30"/>
            <p:cNvSpPr/>
            <p:nvPr/>
          </p:nvSpPr>
          <p:spPr>
            <a:xfrm>
              <a:off x="2032000" y="3816350"/>
              <a:ext cx="4660900" cy="1968500"/>
            </a:xfrm>
            <a:custGeom>
              <a:avLst/>
              <a:gdLst/>
              <a:ahLst/>
              <a:cxnLst/>
              <a:rect l="l" t="t" r="r" b="b"/>
              <a:pathLst>
                <a:path w="4660900" h="1968500">
                  <a:moveTo>
                    <a:pt x="356603" y="0"/>
                  </a:moveTo>
                  <a:lnTo>
                    <a:pt x="4660900" y="0"/>
                  </a:lnTo>
                  <a:lnTo>
                    <a:pt x="4660900" y="1611896"/>
                  </a:lnTo>
                  <a:lnTo>
                    <a:pt x="4653686" y="1682826"/>
                  </a:lnTo>
                  <a:lnTo>
                    <a:pt x="4632820" y="1750047"/>
                  </a:lnTo>
                  <a:lnTo>
                    <a:pt x="4599266" y="1811743"/>
                  </a:lnTo>
                  <a:lnTo>
                    <a:pt x="4556264" y="1863864"/>
                  </a:lnTo>
                  <a:lnTo>
                    <a:pt x="4504143" y="1906866"/>
                  </a:lnTo>
                  <a:lnTo>
                    <a:pt x="4442447" y="1940420"/>
                  </a:lnTo>
                  <a:lnTo>
                    <a:pt x="4375226" y="1961286"/>
                  </a:lnTo>
                  <a:lnTo>
                    <a:pt x="4304296" y="1968500"/>
                  </a:lnTo>
                  <a:lnTo>
                    <a:pt x="0" y="1968500"/>
                  </a:lnTo>
                  <a:lnTo>
                    <a:pt x="0" y="356603"/>
                  </a:lnTo>
                  <a:lnTo>
                    <a:pt x="1790" y="321208"/>
                  </a:lnTo>
                  <a:lnTo>
                    <a:pt x="16040" y="251358"/>
                  </a:lnTo>
                  <a:lnTo>
                    <a:pt x="43154" y="187159"/>
                  </a:lnTo>
                  <a:lnTo>
                    <a:pt x="104635" y="104635"/>
                  </a:lnTo>
                  <a:lnTo>
                    <a:pt x="156756" y="61633"/>
                  </a:lnTo>
                  <a:lnTo>
                    <a:pt x="218452" y="28079"/>
                  </a:lnTo>
                  <a:lnTo>
                    <a:pt x="285673" y="7213"/>
                  </a:lnTo>
                  <a:lnTo>
                    <a:pt x="356603" y="0"/>
                  </a:lnTo>
                  <a:close/>
                </a:path>
              </a:pathLst>
            </a:custGeom>
            <a:ln w="88900">
              <a:solidFill>
                <a:srgbClr val="FFFFFF"/>
              </a:solidFill>
            </a:ln>
          </p:spPr>
          <p:txBody>
            <a:bodyPr wrap="square" lIns="0" tIns="0" rIns="0" bIns="0" rtlCol="0"/>
            <a:lstStyle/>
            <a:p>
              <a:endParaRPr dirty="0"/>
            </a:p>
          </p:txBody>
        </p:sp>
      </p:grpSp>
      <p:sp>
        <p:nvSpPr>
          <p:cNvPr id="33" name="object 27">
            <a:extLst>
              <a:ext uri="{FF2B5EF4-FFF2-40B4-BE49-F238E27FC236}">
                <a16:creationId xmlns:a16="http://schemas.microsoft.com/office/drawing/2014/main" xmlns="" id="{B799E5F5-8DEB-DFC3-1C83-5B70E5A6C39C}"/>
              </a:ext>
            </a:extLst>
          </p:cNvPr>
          <p:cNvSpPr txBox="1"/>
          <p:nvPr/>
        </p:nvSpPr>
        <p:spPr>
          <a:xfrm>
            <a:off x="819176" y="2144761"/>
            <a:ext cx="4198369" cy="482447"/>
          </a:xfrm>
          <a:prstGeom prst="rect">
            <a:avLst/>
          </a:prstGeom>
        </p:spPr>
        <p:txBody>
          <a:bodyPr vert="horz" wrap="square" lIns="0" tIns="12700" rIns="0" bIns="0" rtlCol="0">
            <a:spAutoFit/>
          </a:bodyPr>
          <a:lstStyle/>
          <a:p>
            <a:pPr marL="29845">
              <a:lnSpc>
                <a:spcPts val="3695"/>
              </a:lnSpc>
            </a:pPr>
            <a:r>
              <a:rPr lang="en-US" sz="3100" b="0" i="0" u="none" strike="noStrike" cap="none" baseline="0" dirty="0">
                <a:solidFill>
                  <a:srgbClr val="FAF9DC"/>
                </a:solidFill>
                <a:effectLst/>
                <a:uFillTx/>
                <a:latin typeface="Arial Narrow"/>
                <a:hlinkClick r:id="rId5" history="0"/>
              </a:rPr>
              <a:t>renata.rodovalho@avon.com</a:t>
            </a:r>
          </a:p>
        </p:txBody>
      </p:sp>
      <p:sp>
        <p:nvSpPr>
          <p:cNvPr id="34" name="object 27">
            <a:extLst>
              <a:ext uri="{FF2B5EF4-FFF2-40B4-BE49-F238E27FC236}">
                <a16:creationId xmlns:a16="http://schemas.microsoft.com/office/drawing/2014/main" xmlns="" id="{A55B80A8-02DB-5236-3B38-E670DBE66B99}"/>
              </a:ext>
            </a:extLst>
          </p:cNvPr>
          <p:cNvSpPr txBox="1"/>
          <p:nvPr/>
        </p:nvSpPr>
        <p:spPr>
          <a:xfrm>
            <a:off x="806476" y="2922908"/>
            <a:ext cx="4198369" cy="482447"/>
          </a:xfrm>
          <a:prstGeom prst="rect">
            <a:avLst/>
          </a:prstGeom>
        </p:spPr>
        <p:txBody>
          <a:bodyPr vert="horz" wrap="square" lIns="0" tIns="12700" rIns="0" bIns="0" rtlCol="0">
            <a:spAutoFit/>
          </a:bodyPr>
          <a:lstStyle/>
          <a:p>
            <a:pPr marL="31115">
              <a:lnSpc>
                <a:spcPts val="3695"/>
              </a:lnSpc>
              <a:spcBef>
                <a:spcPts val="100"/>
              </a:spcBef>
            </a:pPr>
            <a:r>
              <a:rPr lang="en-US" sz="3100" b="1" i="0" u="none" strike="noStrike" cap="none" baseline="0" dirty="0">
                <a:solidFill>
                  <a:srgbClr val="1B3866"/>
                </a:solidFill>
                <a:effectLst/>
                <a:uFillTx/>
                <a:latin typeface="Arial Narrow"/>
              </a:rPr>
              <a:t>Website: fundoisp.com.br</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AF9DC"/>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754</Words>
  <Application>Microsoft Office PowerPoint</Application>
  <PresentationFormat>Personalizar</PresentationFormat>
  <Paragraphs>80</Paragraphs>
  <Slides>15</Slides>
  <Notes>3</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15</vt:i4>
      </vt:variant>
    </vt:vector>
  </HeadingPairs>
  <TitlesOfParts>
    <vt:vector size="19" baseType="lpstr">
      <vt:lpstr>Arial</vt:lpstr>
      <vt:lpstr>Arial Narrow</vt:lpstr>
      <vt:lpstr>Calibri</vt:lpstr>
      <vt:lpstr>Office Theme</vt:lpstr>
      <vt:lpstr>Apresentação do PowerPoint</vt:lpstr>
      <vt:lpstr>When it comes to violence against women in Brazil, the numbers were already high, but the pandemic made this SITUATION ALARMING and the consequences  have lasted to this day.</vt:lpstr>
      <vt:lpstr>1 in every 4 women in Brazil (24.4% = equal to 17 million women) over the age of 16 say that they suffered some kind of violence or aggression in 2020 (last 12 months), during the covid-19 pandemic;</vt:lpstr>
      <vt:lpstr>Solution</vt:lpstr>
      <vt:lpstr>Apresentação do PowerPoint</vt:lpstr>
      <vt:lpstr>How does it work?</vt:lpstr>
      <vt:lpstr>Growth in our network from Jan/2020 to Oct/2022.</vt:lpstr>
      <vt:lpstr>See the impact of the project from Jan/2020 to Oct/2022. The numbers are growing daily:</vt:lpstr>
      <vt:lpstr>We won the ECO 2022 Award</vt:lpstr>
      <vt:lpstr>We won the ABVED Award</vt:lpstr>
      <vt:lpstr>Fund Management</vt:lpstr>
      <vt:lpstr>Future outlook</vt:lpstr>
      <vt:lpstr>Why invest in the PSI Fund?</vt:lpstr>
      <vt:lpstr>How do we get there?</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FundoISP_Apresentacao_V03_SemTeoria</dc:title>
  <dc:creator>Gabi Slaviero</dc:creator>
  <cp:lastModifiedBy>Conta da Microsoft</cp:lastModifiedBy>
  <cp:revision>12</cp:revision>
  <dcterms:created xsi:type="dcterms:W3CDTF">2022-10-28T14:15:58Z</dcterms:created>
  <dcterms:modified xsi:type="dcterms:W3CDTF">2022-12-09T13:19:19Z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2022-10-28T00:00:00Z</vt:filetime>
  </property>
  <property fmtid="{D5CDD505-2E9C-101B-9397-08002B2CF9AE}" pid="3" name="Creator">
    <vt:lpwstr>Adobe Illustrator 26.5 (Macintosh)</vt:lpwstr>
  </property>
  <property fmtid="{D5CDD505-2E9C-101B-9397-08002B2CF9AE}" pid="4" name="CreatorVersion">
    <vt:lpwstr>21.0.0</vt:lpwstr>
  </property>
  <property fmtid="{D5CDD505-2E9C-101B-9397-08002B2CF9AE}" pid="5" name="GTS_PDFXConformance">
    <vt:lpwstr>PDF/X-1a:2001</vt:lpwstr>
  </property>
  <property fmtid="{D5CDD505-2E9C-101B-9397-08002B2CF9AE}" pid="6" name="GTS_PDFXVersion">
    <vt:lpwstr>PDF/X-1:2001</vt:lpwstr>
  </property>
  <property fmtid="{D5CDD505-2E9C-101B-9397-08002B2CF9AE}" pid="7" name="LastSaved">
    <vt:filetime>2022-10-28T00:00:00Z</vt:filetime>
  </property>
  <property fmtid="{D5CDD505-2E9C-101B-9397-08002B2CF9AE}" pid="8" name="Producer">
    <vt:lpwstr>Adobe PDF library 16.07</vt:lpwstr>
  </property>
</Properties>
</file>