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705" r:id="rId5"/>
    <p:sldMasterId id="2147484145" r:id="rId6"/>
    <p:sldMasterId id="2147483689" r:id="rId7"/>
    <p:sldMasterId id="2147483685" r:id="rId8"/>
    <p:sldMasterId id="2147484262" r:id="rId9"/>
  </p:sldMasterIdLst>
  <p:notesMasterIdLst>
    <p:notesMasterId r:id="rId17"/>
  </p:notesMasterIdLst>
  <p:handoutMasterIdLst>
    <p:handoutMasterId r:id="rId18"/>
  </p:handoutMasterIdLst>
  <p:sldIdLst>
    <p:sldId id="2142534838" r:id="rId10"/>
    <p:sldId id="2147377690" r:id="rId11"/>
    <p:sldId id="2147471424" r:id="rId12"/>
    <p:sldId id="2147471430" r:id="rId13"/>
    <p:sldId id="2147471431" r:id="rId14"/>
    <p:sldId id="2147471432" r:id="rId15"/>
    <p:sldId id="1448942103" r:id="rId16"/>
  </p:sldIdLst>
  <p:sldSz cx="12192000" cy="6858000"/>
  <p:notesSz cx="20104100" cy="11309350"/>
  <p:defaultTextStyle>
    <a:defPPr>
      <a:defRPr lang="en-US"/>
    </a:defPPr>
    <a:lvl1pPr marL="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6" userDrawn="1">
          <p15:clr>
            <a:srgbClr val="A4A3A4"/>
          </p15:clr>
        </p15:guide>
        <p15:guide id="2" pos="13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atriz Marqueti/SPO/BR" initials="BM" lastIdx="1" clrIdx="0">
    <p:extLst>
      <p:ext uri="{19B8F6BF-5375-455C-9EA6-DF929625EA0E}">
        <p15:presenceInfo xmlns:p15="http://schemas.microsoft.com/office/powerpoint/2012/main" userId="S::beatriz.marqueti@avon.com::cb293b72-7344-4972-90c5-6d756b7668f4" providerId="AD"/>
      </p:ext>
    </p:extLst>
  </p:cmAuthor>
  <p:cmAuthor id="2" name="Beatriz Alves/LAR/BR" initials="BA" lastIdx="1" clrIdx="1">
    <p:extLst>
      <p:ext uri="{19B8F6BF-5375-455C-9EA6-DF929625EA0E}">
        <p15:presenceInfo xmlns:p15="http://schemas.microsoft.com/office/powerpoint/2012/main" userId="S::beatriz.alves@avon.com::310ee900-12ad-4f71-8207-aa6e1cf7ca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EA2F8A"/>
    <a:srgbClr val="CC0099"/>
    <a:srgbClr val="7030A0"/>
    <a:srgbClr val="CD29B9"/>
    <a:srgbClr val="FFC000"/>
    <a:srgbClr val="B7C5DE"/>
    <a:srgbClr val="9CAFD2"/>
    <a:srgbClr val="484848"/>
    <a:srgbClr val="E42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BC81E6-F015-42D9-910E-5C6947772B04}" v="54" dt="2022-05-27T20:16:11.98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09" autoAdjust="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>
        <p:guide orient="horz" pos="1746"/>
        <p:guide pos="131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B416A9-0B43-0643-A8D3-C4857CE948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F48489-224E-834D-9A3E-402EF93C6F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467CB-5735-0544-9B47-0567CD312ABE}" type="datetimeFigureOut">
              <a:rPr lang="x-none" smtClean="0"/>
              <a:t>12/12/2022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1FB25-B47F-8B43-BF3A-8E055B5B89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55D92-CA20-D841-B70B-6F6E6013E3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E1C8D-560C-A042-AF4C-5CACD3C42B79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80226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FF2B7-82C7-9847-A805-DA308332662D}" type="datetimeFigureOut">
              <a:rPr lang="en-US" smtClean="0"/>
              <a:t>12/12/2022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61F9C-3C6B-2F43-B7DE-9AD6E568D03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46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22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2EC057-E238-4671-A10E-BE8DEB64816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895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0449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9330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367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6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D6A25F6-053E-40F5-B571-50A6858C1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48C95-1C1A-4D83-8E79-D7F1CC1028B2}" type="datetimeFigureOut">
              <a:rPr lang="pt-BR" smtClean="0"/>
              <a:t>12/12/2022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BB0F9BE-7B68-4A58-8039-B170F4454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85FF03C-7B05-4C84-B451-214B0BDC2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B8E2-2126-449A-B784-8FEE7B6368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984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763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152400"/>
            <a:ext cx="108966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4800" y="642984"/>
            <a:ext cx="108966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2444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450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78A2B1D-32BB-4E4C-A9DC-5FDAB92AD8D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IMAGE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C389C-4D4A-2049-8D84-9413EE206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93D9703-EB92-4245-9575-0C855D199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#2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8B6F-9BBA-2E4C-B717-02F1B855E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72576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EC729F3-ED28-CB40-A0AF-3879A306B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ACA3452-4AD9-5E4F-A265-AF51B8264A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#3 HEADER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8BA59-2BA6-C841-A405-0DFD82B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9478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red, animal, woman&#10;&#10;Description automatically generated">
            <a:extLst>
              <a:ext uri="{FF2B5EF4-FFF2-40B4-BE49-F238E27FC236}">
                <a16:creationId xmlns:a16="http://schemas.microsoft.com/office/drawing/2014/main" id="{B8DC453C-4BF0-6643-9F38-E7AF1261C4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1047BAA9-E448-DB46-82C0-1F34A0A20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98B47E-6FCD-1E48-8D34-E49070C52F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721A9E0-53AA-5B4F-8AD3-399AB7799F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</p:spTree>
    <p:extLst>
      <p:ext uri="{BB962C8B-B14F-4D97-AF65-F5344CB8AC3E}">
        <p14:creationId xmlns:p14="http://schemas.microsoft.com/office/powerpoint/2010/main" val="8561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DC9D3D1-0945-1F40-A669-D0968AE0B6F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</a:t>
            </a:r>
            <a:r>
              <a:rPr lang="en-US" err="1"/>
              <a:t>IMAGEz</a:t>
            </a:r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89D5360-4CA6-864E-AD89-A243DB3FC9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0165D1DF-7269-F948-9A31-1E105614BB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80CB703-4F52-A04F-AD37-8798C715D3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4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E295390F-5A8E-D341-BF69-DBEDD2FA0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82EA464-DDEA-A449-80A5-647FDEFBEC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0898577-3193-634C-80AB-D06070538D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1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785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54871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72536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empenho Categ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ço Reservado para Texto 55">
            <a:extLst>
              <a:ext uri="{FF2B5EF4-FFF2-40B4-BE49-F238E27FC236}">
                <a16:creationId xmlns:a16="http://schemas.microsoft.com/office/drawing/2014/main" id="{ED475C52-4953-429B-84A4-9049866BFC8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4532" y="510632"/>
            <a:ext cx="4308043" cy="335945"/>
          </a:xfrm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26">
                <a:latin typeface="+mj-lt"/>
              </a:defRPr>
            </a:lvl1pPr>
            <a:lvl2pPr marL="457179" indent="0">
              <a:buNone/>
              <a:defRPr sz="2426">
                <a:latin typeface="+mj-lt"/>
              </a:defRPr>
            </a:lvl2pPr>
            <a:lvl3pPr marL="914358" indent="0">
              <a:buNone/>
              <a:defRPr sz="2426">
                <a:latin typeface="+mj-lt"/>
              </a:defRPr>
            </a:lvl3pPr>
            <a:lvl4pPr marL="1371537" indent="0">
              <a:buNone/>
              <a:defRPr sz="2426">
                <a:latin typeface="+mj-lt"/>
              </a:defRPr>
            </a:lvl4pPr>
            <a:lvl5pPr marL="1828716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CATEGORIA</a:t>
            </a: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C11B1755-A346-4772-9D49-CD52E093E80D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95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7655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val="99101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4256" r:id="rId2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x-none" smtClean="0"/>
              <a:pPr/>
              <a:t>‹nº›</a:t>
            </a:fld>
            <a:endParaRPr lang="x-none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8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97301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67A5C84C-AEB9-EC42-B06B-2393A1E44C84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D574FF-63A4-014B-8917-08B3AD67E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CB648C9F-9465-E84C-BC26-6EE3AF62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613" y="76200"/>
            <a:ext cx="717187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  <p:pic>
        <p:nvPicPr>
          <p:cNvPr id="9" name="Picture 8" descr="A picture containing lamp&#10;&#10;Description automatically generated">
            <a:extLst>
              <a:ext uri="{FF2B5EF4-FFF2-40B4-BE49-F238E27FC236}">
                <a16:creationId xmlns:a16="http://schemas.microsoft.com/office/drawing/2014/main" id="{85708AAF-8CFA-1244-BE5C-89B662C3F00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3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09" r:id="rId2"/>
    <p:sldLayoutId id="214748371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01BF09-4B80-2D4D-9295-FBFF57079D0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30" y="2"/>
            <a:ext cx="122144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6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6" r:id="rId3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16578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D1C2F3-F64F-434F-BCA8-43B23B87BD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2990556"/>
            <a:ext cx="10800000" cy="540000"/>
          </a:xfrm>
        </p:spPr>
        <p:txBody>
          <a:bodyPr/>
          <a:lstStyle/>
          <a:p>
            <a:r>
              <a:rPr lang="pt-BR" dirty="0">
                <a:latin typeface="Zona Pro Black" panose="02010A03040002020004" pitchFamily="50" charset="0"/>
              </a:rPr>
              <a:t>FECHA PEDIDO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000" y="2262200"/>
            <a:ext cx="10800000" cy="540001"/>
          </a:xfrm>
        </p:spPr>
        <p:txBody>
          <a:bodyPr/>
          <a:lstStyle/>
          <a:p>
            <a:r>
              <a:rPr lang="pt-BR" sz="4000" dirty="0"/>
              <a:t>BRIEFING MINHA DIVULGAÇÃO</a:t>
            </a:r>
            <a:endParaRPr lang="x-none" sz="4000" dirty="0"/>
          </a:p>
        </p:txBody>
      </p:sp>
    </p:spTree>
    <p:extLst>
      <p:ext uri="{BB962C8B-B14F-4D97-AF65-F5344CB8AC3E}">
        <p14:creationId xmlns:p14="http://schemas.microsoft.com/office/powerpoint/2010/main" val="280756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INSTRUÇÕES GERAIS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19D97E9-C4B5-4C18-837A-95859794D094}"/>
              </a:ext>
            </a:extLst>
          </p:cNvPr>
          <p:cNvSpPr txBox="1"/>
          <p:nvPr/>
        </p:nvSpPr>
        <p:spPr>
          <a:xfrm>
            <a:off x="257374" y="993007"/>
            <a:ext cx="8502109" cy="4164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Ta</a:t>
            </a:r>
            <a:r>
              <a:rPr lang="pt-BR" sz="1800" b="1" dirty="0">
                <a:solidFill>
                  <a:srgbClr val="000000"/>
                </a:solidFill>
                <a:latin typeface="Zona Pro Black" panose="02010A03040002020004" pitchFamily="50" charset="0"/>
              </a:rPr>
              <a:t>manho das Peças</a:t>
            </a:r>
            <a:endParaRPr lang="pt-BR" sz="18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960</a:t>
            </a:r>
            <a:r>
              <a:rPr lang="pt-BR" sz="1600" dirty="0">
                <a:solidFill>
                  <a:srgbClr val="000000"/>
                </a:solidFill>
                <a:latin typeface="Zona Pro Black" panose="02010A03040002020004" pitchFamily="50" charset="0"/>
              </a:rPr>
              <a:t>x</a:t>
            </a: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960</a:t>
            </a:r>
          </a:p>
          <a:p>
            <a:pPr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pt-BR" sz="16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solidFill>
                  <a:srgbClr val="000000"/>
                </a:solidFill>
                <a:latin typeface="Zona Pro Black" panose="02010A03040002020004" pitchFamily="50" charset="0"/>
              </a:rPr>
              <a:t>Informações</a:t>
            </a:r>
            <a:endParaRPr lang="pt-BR" sz="18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Peças para Cliente Final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número da Campanha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Código de Produto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Preço do Produto naquela Campanha</a:t>
            </a:r>
            <a:endParaRPr lang="pt-BR" sz="1600" b="0" dirty="0">
              <a:effectLst/>
              <a:latin typeface="Zona Pro Light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25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aixaDeTexto 28">
            <a:extLst>
              <a:ext uri="{FF2B5EF4-FFF2-40B4-BE49-F238E27FC236}">
                <a16:creationId xmlns:a16="http://schemas.microsoft.com/office/drawing/2014/main" id="{95A4D960-2560-81D6-8880-CE24A4B9F396}"/>
              </a:ext>
            </a:extLst>
          </p:cNvPr>
          <p:cNvSpPr txBox="1"/>
          <p:nvPr/>
        </p:nvSpPr>
        <p:spPr>
          <a:xfrm>
            <a:off x="288021" y="558860"/>
            <a:ext cx="9770379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E6348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KITS FECHA PEDIDO ESTARÃO NA REVISTA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E63489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E6348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AVON COM VOCÊ DE C .06 A 09/23 !</a:t>
            </a:r>
          </a:p>
        </p:txBody>
      </p:sp>
      <p:sp>
        <p:nvSpPr>
          <p:cNvPr id="46" name="Retângulo com Único Canto Arredondado 45">
            <a:extLst>
              <a:ext uri="{FF2B5EF4-FFF2-40B4-BE49-F238E27FC236}">
                <a16:creationId xmlns:a16="http://schemas.microsoft.com/office/drawing/2014/main" id="{4AFBA4C6-0767-B0E7-24BF-2323F4EDA6D0}"/>
              </a:ext>
            </a:extLst>
          </p:cNvPr>
          <p:cNvSpPr/>
          <p:nvPr/>
        </p:nvSpPr>
        <p:spPr>
          <a:xfrm flipV="1">
            <a:off x="0" y="-1"/>
            <a:ext cx="3623447" cy="448810"/>
          </a:xfrm>
          <a:prstGeom prst="round1Rect">
            <a:avLst>
              <a:gd name="adj" fmla="val 50000"/>
            </a:avLst>
          </a:prstGeom>
          <a:solidFill>
            <a:srgbClr val="E63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326938E9-53CB-442D-024A-08411FAD883F}"/>
              </a:ext>
            </a:extLst>
          </p:cNvPr>
          <p:cNvSpPr txBox="1"/>
          <p:nvPr/>
        </p:nvSpPr>
        <p:spPr>
          <a:xfrm>
            <a:off x="198286" y="16932"/>
            <a:ext cx="3623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REPRESENTANTE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ED6BCE3-D725-41A6-A55A-079EBF6F9751}"/>
              </a:ext>
            </a:extLst>
          </p:cNvPr>
          <p:cNvSpPr txBox="1"/>
          <p:nvPr/>
        </p:nvSpPr>
        <p:spPr>
          <a:xfrm>
            <a:off x="288021" y="1580919"/>
            <a:ext cx="792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6348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08/2023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8298A70-3C76-9899-D277-F9F719E76BD5}"/>
              </a:ext>
            </a:extLst>
          </p:cNvPr>
          <p:cNvSpPr txBox="1"/>
          <p:nvPr/>
        </p:nvSpPr>
        <p:spPr>
          <a:xfrm>
            <a:off x="6469858" y="1518803"/>
            <a:ext cx="792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6348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09/2023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073078E-1D6B-0E90-3C23-89DF88C44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058" y="-3040478"/>
            <a:ext cx="8979504" cy="9673375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BA878F7B-1414-FD8F-7B5E-0214DAE295A7}"/>
              </a:ext>
            </a:extLst>
          </p:cNvPr>
          <p:cNvSpPr/>
          <p:nvPr/>
        </p:nvSpPr>
        <p:spPr>
          <a:xfrm>
            <a:off x="10937926" y="2319583"/>
            <a:ext cx="1650855" cy="10336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1ª Peça – Avon </a:t>
            </a:r>
            <a:r>
              <a:rPr lang="pt-BR" dirty="0" err="1">
                <a:solidFill>
                  <a:schemeClr val="tx1"/>
                </a:solidFill>
              </a:rPr>
              <a:t>Care</a:t>
            </a:r>
            <a:r>
              <a:rPr lang="pt-BR" dirty="0">
                <a:solidFill>
                  <a:schemeClr val="tx1"/>
                </a:solidFill>
              </a:rPr>
              <a:t> Creme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BA6BA3E-E3CE-09A5-3963-2B1C374D8F91}"/>
              </a:ext>
            </a:extLst>
          </p:cNvPr>
          <p:cNvSpPr/>
          <p:nvPr/>
        </p:nvSpPr>
        <p:spPr>
          <a:xfrm>
            <a:off x="10937925" y="3542819"/>
            <a:ext cx="1650855" cy="10336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2ª Peça – Amostrar Base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BA60490-A206-6A8C-C57F-655632E92AA5}"/>
              </a:ext>
            </a:extLst>
          </p:cNvPr>
          <p:cNvSpPr/>
          <p:nvPr/>
        </p:nvSpPr>
        <p:spPr>
          <a:xfrm>
            <a:off x="10937924" y="4741934"/>
            <a:ext cx="2393763" cy="10336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3ª Peça – Maquiagem (Diferentes opções de batom)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10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CP09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39" y="829985"/>
            <a:ext cx="7369145" cy="5217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DIFERENTES TIPOS DE BATOM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Qual o melhor Batom para você?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A ideia é expor os modelos de batom que temos e falar um pouco dos benefícios e diferenças deles. Sugestão abaixo mas fiquem à vontade caso tenham mais informações. 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 err="1">
                <a:solidFill>
                  <a:srgbClr val="000000"/>
                </a:solidFill>
                <a:latin typeface="Zona Pro Black" panose="02010A03040002020004" pitchFamily="50" charset="0"/>
              </a:rPr>
              <a:t>Lip</a:t>
            </a:r>
            <a:r>
              <a:rPr lang="pt-BR" sz="1400" dirty="0">
                <a:solidFill>
                  <a:srgbClr val="000000"/>
                </a:solidFill>
                <a:latin typeface="Zona Pro Black" panose="02010A03040002020004" pitchFamily="50" charset="0"/>
              </a:rPr>
              <a:t> </a:t>
            </a:r>
            <a:r>
              <a:rPr lang="pt-BR" sz="1400" dirty="0" err="1">
                <a:solidFill>
                  <a:srgbClr val="000000"/>
                </a:solidFill>
                <a:latin typeface="Zona Pro Black" panose="02010A03040002020004" pitchFamily="50" charset="0"/>
              </a:rPr>
              <a:t>Gloss</a:t>
            </a:r>
            <a:r>
              <a:rPr lang="pt-BR" sz="1400" dirty="0">
                <a:solidFill>
                  <a:srgbClr val="000000"/>
                </a:solidFill>
                <a:latin typeface="Zona Pro Black" panose="02010A03040002020004" pitchFamily="50" charset="0"/>
              </a:rPr>
              <a:t>: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brilho e nutrição sem pegajosidade que deixa os lábios hidratados e com alto impacto de cor e brilho!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 err="1">
                <a:solidFill>
                  <a:srgbClr val="000000"/>
                </a:solidFill>
                <a:latin typeface="Zona Pro Black" panose="02010A03040002020004" pitchFamily="50" charset="0"/>
              </a:rPr>
              <a:t>Lip</a:t>
            </a:r>
            <a:r>
              <a:rPr lang="pt-BR" sz="1400" dirty="0">
                <a:solidFill>
                  <a:srgbClr val="000000"/>
                </a:solidFill>
                <a:latin typeface="Zona Pro Black" panose="02010A03040002020004" pitchFamily="50" charset="0"/>
              </a:rPr>
              <a:t> </a:t>
            </a:r>
            <a:r>
              <a:rPr lang="pt-BR" sz="1400" dirty="0" err="1">
                <a:solidFill>
                  <a:srgbClr val="000000"/>
                </a:solidFill>
                <a:latin typeface="Zona Pro Black" panose="02010A03040002020004" pitchFamily="50" charset="0"/>
              </a:rPr>
              <a:t>Paint</a:t>
            </a:r>
            <a:r>
              <a:rPr lang="pt-BR" sz="1400" dirty="0">
                <a:solidFill>
                  <a:srgbClr val="000000"/>
                </a:solidFill>
                <a:latin typeface="Zona Pro Black" panose="02010A03040002020004" pitchFamily="50" charset="0"/>
              </a:rPr>
              <a:t>: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para obter uma cobertura total e deixar os lábios hidratados o dia todo.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Black" panose="02010A03040002020004" pitchFamily="50" charset="0"/>
              </a:rPr>
              <a:t>Ultra Matte: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cor intensa em uma única aplicação, é leve, desliza suavemente e é ultra confortável.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Black" panose="02010A03040002020004" pitchFamily="50" charset="0"/>
              </a:rPr>
              <a:t>Ultra Cremoso:  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tem formato de bala que garante uma aplicação mais precisa e blend de óleos que promove muito conforto.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6432896" y="327064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</a:t>
            </a:r>
          </a:p>
        </p:txBody>
      </p:sp>
      <p:pic>
        <p:nvPicPr>
          <p:cNvPr id="4" name="Imagem 3" descr="Produtos de higiene pessoal em cima&#10;&#10;Descrição gerada automaticamente com confiança baixa">
            <a:extLst>
              <a:ext uri="{FF2B5EF4-FFF2-40B4-BE49-F238E27FC236}">
                <a16:creationId xmlns:a16="http://schemas.microsoft.com/office/drawing/2014/main" id="{85B8C879-0EC4-CD46-FD61-5F2491DCFF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078" y="3724499"/>
            <a:ext cx="3092245" cy="3092245"/>
          </a:xfrm>
          <a:prstGeom prst="rect">
            <a:avLst/>
          </a:prstGeom>
        </p:spPr>
      </p:pic>
      <p:pic>
        <p:nvPicPr>
          <p:cNvPr id="7" name="Imagem 6" descr="Texto&#10;&#10;Descrição gerada automaticamente com confiança média">
            <a:extLst>
              <a:ext uri="{FF2B5EF4-FFF2-40B4-BE49-F238E27FC236}">
                <a16:creationId xmlns:a16="http://schemas.microsoft.com/office/drawing/2014/main" id="{00AA8790-4D01-9AD4-4F57-221B728D55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015" y="500287"/>
            <a:ext cx="3092245" cy="309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10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CP09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40" y="829985"/>
            <a:ext cx="4759976" cy="2339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AMOSTRAS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Com as Amostras Avon não tem como errar o tom!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Expor as duas opções de amostrar: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Powerstay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e Base Sérum e falar um pouquinho dos benefícios de casa base.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3827234" y="4865816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</a:t>
            </a: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0C577611-E017-56EE-F61D-BC3FB0F5F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391" y="809932"/>
            <a:ext cx="5238135" cy="523813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224FB44-4F21-9F7B-2BD3-CAEF12E43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32" y="3428999"/>
            <a:ext cx="4539584" cy="226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16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CP09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40" y="829985"/>
            <a:ext cx="4759976" cy="1693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AVON CARE 3 EM 1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Expor o Sabonete Gel de Limpeza e o Gel Esfoliante com os benefícios.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Sem informações de preço, ok?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3827234" y="4865816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198B1A4-AD66-445B-C3C3-3C200A8EF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451" y="414635"/>
            <a:ext cx="475297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167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0FF4F8-88EB-D442-BF74-A8C85DE831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/>
              <a:t>OBRIGADA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8881349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2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ivid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nd slid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0774812-9A35-9D40-A416-558D9C22CB5E}"/>
    </a:ext>
  </a:extLst>
</a:theme>
</file>

<file path=ppt/theme/theme6.xml><?xml version="1.0" encoding="utf-8"?>
<a:theme xmlns:a="http://schemas.openxmlformats.org/drawingml/2006/main" name="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bf08a6f7-a79f-4109-a677-68f136c4c2e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DAD7FE6878514EB4213A2DD7B2CE4B" ma:contentTypeVersion="11" ma:contentTypeDescription="Create a new document." ma:contentTypeScope="" ma:versionID="981de4bbe5b8c552a0c68f646df5ab8c">
  <xsd:schema xmlns:xsd="http://www.w3.org/2001/XMLSchema" xmlns:xs="http://www.w3.org/2001/XMLSchema" xmlns:p="http://schemas.microsoft.com/office/2006/metadata/properties" xmlns:ns3="bf08a6f7-a79f-4109-a677-68f136c4c2ec" xmlns:ns4="8672a47e-71cd-48ff-bff5-9f7448ae6fd2" targetNamespace="http://schemas.microsoft.com/office/2006/metadata/properties" ma:root="true" ma:fieldsID="f8cf84eb0b604292d216adbc69d8d05f" ns3:_="" ns4:_="">
    <xsd:import namespace="bf08a6f7-a79f-4109-a677-68f136c4c2ec"/>
    <xsd:import namespace="8672a47e-71cd-48ff-bff5-9f7448ae6fd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08a6f7-a79f-4109-a677-68f136c4c2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72a47e-71cd-48ff-bff5-9f7448ae6fd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861401-F781-402D-A7DE-5AE4CAA21993}">
  <ds:schemaRefs>
    <ds:schemaRef ds:uri="bf08a6f7-a79f-4109-a677-68f136c4c2ec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8672a47e-71cd-48ff-bff5-9f7448ae6fd2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FE2FA5E-29D9-4F9D-A69F-940AD0E3AC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D3406D-10CD-40F6-B1F4-E8DF82F269DA}">
  <ds:schemaRefs>
    <ds:schemaRef ds:uri="8672a47e-71cd-48ff-bff5-9f7448ae6fd2"/>
    <ds:schemaRef ds:uri="bf08a6f7-a79f-4109-a677-68f136c4c2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274</Words>
  <Application>Microsoft Office PowerPoint</Application>
  <PresentationFormat>Widescreen</PresentationFormat>
  <Paragraphs>44</Paragraphs>
  <Slides>7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Zona Pro</vt:lpstr>
      <vt:lpstr>Zona Pro Black</vt:lpstr>
      <vt:lpstr>Zona Pro Light</vt:lpstr>
      <vt:lpstr>Zona Pro Regular</vt:lpstr>
      <vt:lpstr>ZonaPro-Light</vt:lpstr>
      <vt:lpstr>Cover page</vt:lpstr>
      <vt:lpstr>Agenda</vt:lpstr>
      <vt:lpstr>5_Content</vt:lpstr>
      <vt:lpstr>Divider page</vt:lpstr>
      <vt:lpstr>End slide</vt:lpstr>
      <vt:lpstr>Content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Piovezan/SPO/BR</dc:creator>
  <cp:lastModifiedBy>Beatriz Magalhaes/LAR/BR</cp:lastModifiedBy>
  <cp:revision>52</cp:revision>
  <cp:lastPrinted>2021-02-24T23:11:54Z</cp:lastPrinted>
  <dcterms:created xsi:type="dcterms:W3CDTF">2019-10-20T18:55:15Z</dcterms:created>
  <dcterms:modified xsi:type="dcterms:W3CDTF">2022-12-12T16:13:10Z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2019-10-18T00:00:00Z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2019-10-20T00:00:00Z</vt:filetime>
  </property>
  <property fmtid="{D5CDD505-2E9C-101B-9397-08002B2CF9AE}" pid="5" name="ContentTypeId">
    <vt:lpwstr>0x0101001CDAD7FE6878514EB4213A2DD7B2CE4B</vt:lpwstr>
  </property>
  <property fmtid="{D5CDD505-2E9C-101B-9397-08002B2CF9AE}" pid="6" name="Order">
    <vt:r8>95300</vt:r8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omplianceAssetId">
    <vt:lpwstr/>
  </property>
  <property fmtid="{D5CDD505-2E9C-101B-9397-08002B2CF9AE}" pid="12" name="TemplateUrl">
    <vt:lpwstr/>
  </property>
</Properties>
</file>