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</p:sldMasterIdLst>
  <p:notesMasterIdLst>
    <p:notesMasterId r:id="rId21"/>
  </p:notesMasterIdLst>
  <p:sldIdLst>
    <p:sldId id="2146850662" r:id="rId3"/>
    <p:sldId id="2146850642" r:id="rId4"/>
    <p:sldId id="2146850222" r:id="rId5"/>
    <p:sldId id="2146850234" r:id="rId6"/>
    <p:sldId id="2146850235" r:id="rId7"/>
    <p:sldId id="2146850233" r:id="rId8"/>
    <p:sldId id="2146850641" r:id="rId9"/>
    <p:sldId id="2146847069" r:id="rId10"/>
    <p:sldId id="2146850663" r:id="rId11"/>
    <p:sldId id="2146850664" r:id="rId12"/>
    <p:sldId id="2146850665" r:id="rId13"/>
    <p:sldId id="2146850666" r:id="rId14"/>
    <p:sldId id="2146850671" r:id="rId15"/>
    <p:sldId id="2146850643" r:id="rId16"/>
    <p:sldId id="2146850644" r:id="rId17"/>
    <p:sldId id="2146850668" r:id="rId18"/>
    <p:sldId id="2146850667" r:id="rId19"/>
    <p:sldId id="21468506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B60475-151A-4AB3-A0E0-076DABA549F2}" v="39" dt="2022-01-06T23:19:04.2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DA694-149D-4B43-8ECD-BBCE58C2A12F}" type="datetimeFigureOut">
              <a:rPr lang="pt-BR" smtClean="0"/>
              <a:t>06/01/2022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484D39-4D77-4070-B5A2-A644F3A48C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9358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50" dirty="0"/>
              <a:t>Ganhadoras 2020 natal: 80mil com R$26MM; </a:t>
            </a:r>
          </a:p>
          <a:p>
            <a:r>
              <a:rPr lang="pt-BR" sz="1050" dirty="0"/>
              <a:t>Ganhadoras 2019 natal: 40mil</a:t>
            </a:r>
            <a:endParaRPr lang="en-US" sz="105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1418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50" dirty="0"/>
              <a:t>Ganhadoras 2020 natal: 80mil com R$26MM; </a:t>
            </a:r>
          </a:p>
          <a:p>
            <a:r>
              <a:rPr lang="pt-BR" sz="1050" dirty="0"/>
              <a:t>Ganhadoras 2019 natal: 40mil</a:t>
            </a:r>
            <a:endParaRPr lang="en-US" sz="105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1537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50" dirty="0"/>
              <a:t>Ganhadoras 2020 natal: 80mil com R$26MM; </a:t>
            </a:r>
          </a:p>
          <a:p>
            <a:r>
              <a:rPr lang="pt-BR" sz="1050" dirty="0"/>
              <a:t>Ganhadoras 2019 natal: 40mil</a:t>
            </a:r>
            <a:endParaRPr lang="en-US" sz="105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368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50" dirty="0"/>
              <a:t>Ganhadoras 2020 natal: 80mil com R$26MM; </a:t>
            </a:r>
          </a:p>
          <a:p>
            <a:r>
              <a:rPr lang="pt-BR" sz="1050" dirty="0"/>
              <a:t>Ganhadoras 2019 natal: 40mil</a:t>
            </a:r>
            <a:endParaRPr lang="en-US" sz="105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21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50" dirty="0"/>
              <a:t>Ganhadoras 2020 natal: 80mil com R$26MM; </a:t>
            </a:r>
          </a:p>
          <a:p>
            <a:r>
              <a:rPr lang="pt-BR" sz="1050" dirty="0"/>
              <a:t>Ganhadoras 2019 natal: 40mil</a:t>
            </a:r>
            <a:endParaRPr lang="en-US" sz="105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9082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50" dirty="0"/>
              <a:t>Ganhadoras 2020 natal: 80mil com R$26MM; </a:t>
            </a:r>
          </a:p>
          <a:p>
            <a:r>
              <a:rPr lang="pt-BR" sz="1050" dirty="0"/>
              <a:t>Ganhadoras 2019 natal: 40mil</a:t>
            </a:r>
            <a:endParaRPr lang="en-US" sz="105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5706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1646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766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9559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8183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Agenda /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602619-2113-FA47-95ED-474C1E347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691BF1F-7B0E-DF4F-9663-87536D32A3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AGENDA / CONTENTS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39DF27-E07D-554D-9FEC-B5FF6C04F1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7287F-4F91-E040-8D54-C2D5DCB0298C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187627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51DD18-A2AF-40F7-AD6D-2C3213345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C20021-395A-4261-B234-80F8BF0C5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8A783D-33B4-4395-92FC-53E65E8F9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64C2B0-2E79-4676-B289-C682C8BA8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7FF744-FDAD-44AA-BA79-D1D5B9D03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22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7EE20-F24D-4E6F-958C-C0D8A19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FE04D5-55CB-45B3-A31F-4E8F061D9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38C797-32D4-438A-807C-D06EEDD20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211844-45FB-4708-B121-1AA7478B1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BF59C0-6ECD-40F0-A889-FA7382462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168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6C6CC3-2C5C-4B30-A404-2E08EA5AC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DF5859-90B1-48DE-8DA1-6B5DD7E6C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6A8454-81EB-4A50-BC4A-1160D40F3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B4D048-1081-4E13-A647-09AE291E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0F0D6D-6396-491F-835B-46CF9499D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088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51C00D-BBEC-4E10-9D26-5EDD69B34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23586D-52C4-4690-9599-E2AEFBC99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6FEE16-9130-4528-9FEE-2FFB14ED1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A97DC21-4C97-4E77-BF7F-1B80E01AF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0A97AAB-80A3-49F1-9885-7D8164ADF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9C9274D-A3A7-4EA9-8A15-4B0CF7A52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90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D7D35-BDC2-4EBC-92EB-9041B0C7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313EE55-17C3-41D7-B273-E021E86F5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039A59C-08E6-4D57-A43A-AE0256179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6EFA4EA-89AF-4B0B-8F00-9E9326D2F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496534-A66C-462C-AE10-BD0AE4046B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1DFCDF2-16FA-4527-8AB0-E99F3A365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980883B-CC33-490D-B35E-1A1A62E8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4646A1B-322C-4A57-B8DF-288EEC25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63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4FD15-89BF-4816-8DD2-AAA85B3D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0AD3851-A4D3-41BD-A2AB-8C2E03D02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3755EE9-21ED-4BCF-AD5E-2BA93E51B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2A3ABE-4CDD-4D27-A33F-EFEBE811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763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8E28DFF-F660-4AD3-B44F-341FA655D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2BB24CA-18D8-4B9A-B9DC-1C69FB77A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D5B8BE4-6B18-43F1-A5B1-08CFC6DD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28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3B153-2924-400E-B5B1-BEBE8D9E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AB94FA-12E8-4736-A12F-4FC94B7CF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F4514CE-FB02-43E0-BBA9-4BA0A4C29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DDD625-21EC-497C-AD34-89962935B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01812A-E0E3-4C03-A11C-CC95A9FA3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270396-0F09-4AAB-AF41-7BF573D66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11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088035-65CF-49CA-9CC9-1F01A1AF7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0C74722-1376-47C1-9289-D3A1DCD54C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7B32774-E11E-45BD-9FCE-13D509CCB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33161D-ACA8-4657-AA03-9F09BE336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A826174-C6CA-4BA9-8AE3-ED761E85A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A8A722-F09A-45FF-85EC-0C46CE245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85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367F9C-FCC4-44F5-A6FC-18351814B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411F622-2A0E-4024-AF62-1A0DD1E2C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200E14-2A83-487D-BD90-E58067DF0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A906D8-6EB9-49C6-A237-E1E14B1E3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79442C-E6EE-417F-8DC6-10B7042D1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615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F9B5C47-6788-474A-9998-471E67A774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CFE21A-8AA3-4F72-AA25-76541D033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DADBA9-E8F2-49BA-ABFB-ECD6C4347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33C646-6F3E-4156-9845-00579CE98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13285E-17C2-4DD5-87BD-FE173337F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445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972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C3A0141-912F-4F44-989A-6F179389823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ICON IN CENTRE OF SLIDE TO INSERT IMAGE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ECA659-87D8-3943-AC87-680FE7AB4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15F70E7-EB1A-3B43-A438-FF7CBBD1B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318206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1515C2-C90F-AE41-B537-7A4BF8FB8D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6B99152-74E4-304F-A9A3-A6AA4FF67C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E8AD0571-3FE3-B240-ADAE-E96D923AD6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004FE1B-C92A-2B4A-BD50-42D3CFC7FA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4FEA7B7-EA13-A443-AEEB-FD01550DDB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9BD2064-B9BB-734B-8FD2-FDC872AA5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665527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212653-B2AC-4C46-B574-A9A2BE36E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123A2A4-07E6-464D-AB77-5F3A294C9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192031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F5D4456-DE10-5346-BDC1-7925707CF2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428" cy="685775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EAAADE-8638-B645-B036-1CF75B805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94B444-27E9-C34E-914F-2E657C05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7287F-4F91-E040-8D54-C2D5DCB0298C}" type="slidenum">
              <a:rPr lang="en-BR" smtClean="0"/>
              <a:pPr/>
              <a:t>‹nº›</a:t>
            </a:fld>
            <a:endParaRPr lang="en-BR" dirty="0"/>
          </a:p>
        </p:txBody>
      </p:sp>
      <p:pic>
        <p:nvPicPr>
          <p:cNvPr id="10" name="Picture 9" descr="A picture containing lamp&#10;&#10;Description automatically generated">
            <a:extLst>
              <a:ext uri="{FF2B5EF4-FFF2-40B4-BE49-F238E27FC236}">
                <a16:creationId xmlns:a16="http://schemas.microsoft.com/office/drawing/2014/main" id="{2F825B6F-1857-E840-8354-5F817D4B844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048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EC40E2F-601F-400D-9A71-CB2D5FBAD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D46D91-6B68-44C2-9CD6-15B68D034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D7E340-5046-425A-93A3-1DFF600967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4F831-A97D-4EA7-9176-6E6EBA9B03FE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B4D748-510B-4077-ACE5-29AAC1AB22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5C13F1-C3E6-4C1C-B65E-7DDB7E847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27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4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4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4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microsoft.com/office/2007/relationships/hdphoto" Target="../media/hdphoto1.wdp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11" Type="http://schemas.openxmlformats.org/officeDocument/2006/relationships/image" Target="../media/image25.jpeg"/><Relationship Id="rId5" Type="http://schemas.openxmlformats.org/officeDocument/2006/relationships/image" Target="../media/image21.png"/><Relationship Id="rId10" Type="http://schemas.openxmlformats.org/officeDocument/2006/relationships/image" Target="../media/image19.jpe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2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jpeg"/><Relationship Id="rId11" Type="http://schemas.openxmlformats.org/officeDocument/2006/relationships/image" Target="../media/image44.png"/><Relationship Id="rId5" Type="http://schemas.openxmlformats.org/officeDocument/2006/relationships/image" Target="../media/image38.jpeg"/><Relationship Id="rId10" Type="http://schemas.openxmlformats.org/officeDocument/2006/relationships/image" Target="../media/image43.png"/><Relationship Id="rId4" Type="http://schemas.openxmlformats.org/officeDocument/2006/relationships/image" Target="../media/image9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C2657-AEFA-9C45-BD8F-4F04357334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0" y="1961322"/>
            <a:ext cx="8273392" cy="1848678"/>
          </a:xfrm>
        </p:spPr>
        <p:txBody>
          <a:bodyPr/>
          <a:lstStyle/>
          <a:p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DIA DAS MÃES</a:t>
            </a:r>
          </a:p>
          <a:p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CP10 e 11/22</a:t>
            </a:r>
            <a:endParaRPr lang="en-BR" sz="4400" dirty="0">
              <a:latin typeface="Zona Pro Ultra" panose="02010A03040002020004" pitchFamily="2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935A06B-C018-F344-802B-8EC3F22D9FE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97600" y="75600"/>
            <a:ext cx="716400" cy="363600"/>
          </a:xfrm>
        </p:spPr>
        <p:txBody>
          <a:bodyPr/>
          <a:lstStyle/>
          <a:p>
            <a:pPr marL="0" marR="0" lvl="0" indent="0" algn="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87287F-4F91-E040-8D54-C2D5DCB0298C}" type="slidenum">
              <a:rPr kumimoji="0" lang="en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pPr marL="0" marR="0" lvl="0" indent="0" algn="r" defTabSz="554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B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 pitchFamily="2" charset="0"/>
              <a:ea typeface="+mn-ea"/>
              <a:cs typeface="+mn-cs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03D5979-654C-4F20-BA1A-33929C381292}"/>
              </a:ext>
            </a:extLst>
          </p:cNvPr>
          <p:cNvCxnSpPr/>
          <p:nvPr/>
        </p:nvCxnSpPr>
        <p:spPr>
          <a:xfrm>
            <a:off x="1066800" y="2224722"/>
            <a:ext cx="0" cy="3947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tângulo 41">
            <a:extLst>
              <a:ext uri="{FF2B5EF4-FFF2-40B4-BE49-F238E27FC236}">
                <a16:creationId xmlns:a16="http://schemas.microsoft.com/office/drawing/2014/main" id="{A9938741-CCA1-4244-86C2-33B059CA9A94}"/>
              </a:ext>
            </a:extLst>
          </p:cNvPr>
          <p:cNvSpPr/>
          <p:nvPr/>
        </p:nvSpPr>
        <p:spPr>
          <a:xfrm>
            <a:off x="1066799" y="2371911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1AE5146-B6A1-4C46-B01F-95E0A649EA9C}"/>
              </a:ext>
            </a:extLst>
          </p:cNvPr>
          <p:cNvSpPr/>
          <p:nvPr/>
        </p:nvSpPr>
        <p:spPr>
          <a:xfrm>
            <a:off x="1066720" y="4120120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AC5901D-2D16-40B2-AFFB-3167CF9FF442}"/>
              </a:ext>
            </a:extLst>
          </p:cNvPr>
          <p:cNvSpPr/>
          <p:nvPr/>
        </p:nvSpPr>
        <p:spPr>
          <a:xfrm>
            <a:off x="1066720" y="3554155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5425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>
            <a:extLst>
              <a:ext uri="{FF2B5EF4-FFF2-40B4-BE49-F238E27FC236}">
                <a16:creationId xmlns:a16="http://schemas.microsoft.com/office/drawing/2014/main" id="{E07BF60E-07EA-4356-9368-9799B8747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9" y="447"/>
            <a:ext cx="12190408" cy="6857105"/>
          </a:xfrm>
          <a:prstGeom prst="rect">
            <a:avLst/>
          </a:prstGeom>
        </p:spPr>
      </p:pic>
      <p:sp>
        <p:nvSpPr>
          <p:cNvPr id="30" name="Retângulo: Cantos Diagonais Arredondados 6">
            <a:extLst>
              <a:ext uri="{FF2B5EF4-FFF2-40B4-BE49-F238E27FC236}">
                <a16:creationId xmlns:a16="http://schemas.microsoft.com/office/drawing/2014/main" id="{3E20299F-6116-4EF5-BD43-50793D1B3A11}"/>
              </a:ext>
            </a:extLst>
          </p:cNvPr>
          <p:cNvSpPr/>
          <p:nvPr/>
        </p:nvSpPr>
        <p:spPr>
          <a:xfrm rot="16200000">
            <a:off x="3214429" y="-2314094"/>
            <a:ext cx="5761557" cy="12190405"/>
          </a:xfrm>
          <a:prstGeom prst="round1Rect">
            <a:avLst>
              <a:gd name="adj" fmla="val 11364"/>
            </a:avLst>
          </a:prstGeom>
          <a:solidFill>
            <a:srgbClr val="F1F6F8"/>
          </a:solidFill>
          <a:ln w="31750">
            <a:noFill/>
            <a:miter lim="800000"/>
          </a:ln>
          <a:effectLst/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defTabSz="4570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7883251-1D02-4293-9E4B-030A410BF20E}"/>
              </a:ext>
            </a:extLst>
          </p:cNvPr>
          <p:cNvSpPr txBox="1"/>
          <p:nvPr/>
        </p:nvSpPr>
        <p:spPr>
          <a:xfrm>
            <a:off x="5991349" y="1095722"/>
            <a:ext cx="41817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Envie seu Pedido com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mínimo de R$ 50,00 em PRESENTES de MÃES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nas CPs10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OU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11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conquiste um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PRODUTO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na caixa!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610410F-144F-4543-92EB-2E34AC093365}"/>
              </a:ext>
            </a:extLst>
          </p:cNvPr>
          <p:cNvSpPr/>
          <p:nvPr/>
        </p:nvSpPr>
        <p:spPr>
          <a:xfrm>
            <a:off x="267138" y="22534"/>
            <a:ext cx="12190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ESTRATÉGIA 1 E 2 ESTRELAS: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ATIVIDADE  E CONSECUTIVIDADE – </a:t>
            </a:r>
            <a:r>
              <a:rPr kumimoji="0" lang="pt-BR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  <a:sym typeface="NaturaSans Bold"/>
              </a:rPr>
              <a:t>CP10 e 11/22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 w="19050"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pic>
        <p:nvPicPr>
          <p:cNvPr id="61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219BCE6-5F5E-416F-92AD-7A305EE11F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3787" y="6089870"/>
            <a:ext cx="647868" cy="143787"/>
          </a:xfrm>
          <a:prstGeom prst="rect">
            <a:avLst/>
          </a:prstGeom>
        </p:spPr>
      </p:pic>
      <p:sp>
        <p:nvSpPr>
          <p:cNvPr id="62" name="Retângulo: Cantos Diagonais Arredondados 61">
            <a:extLst>
              <a:ext uri="{FF2B5EF4-FFF2-40B4-BE49-F238E27FC236}">
                <a16:creationId xmlns:a16="http://schemas.microsoft.com/office/drawing/2014/main" id="{B05CB28C-D71B-46E2-B012-089DD6C1F026}"/>
              </a:ext>
            </a:extLst>
          </p:cNvPr>
          <p:cNvSpPr/>
          <p:nvPr/>
        </p:nvSpPr>
        <p:spPr>
          <a:xfrm>
            <a:off x="5906734" y="1100232"/>
            <a:ext cx="5426698" cy="1318625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etângulo: Cantos Diagonais Arredondados 103">
            <a:extLst>
              <a:ext uri="{FF2B5EF4-FFF2-40B4-BE49-F238E27FC236}">
                <a16:creationId xmlns:a16="http://schemas.microsoft.com/office/drawing/2014/main" id="{0C9D5A75-3D5E-48DF-88F8-8D8740EEE23D}"/>
              </a:ext>
            </a:extLst>
          </p:cNvPr>
          <p:cNvSpPr/>
          <p:nvPr/>
        </p:nvSpPr>
        <p:spPr>
          <a:xfrm>
            <a:off x="3834700" y="1153511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CAMPANHA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10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OU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11</a:t>
            </a:r>
          </a:p>
        </p:txBody>
      </p:sp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02C5954A-629E-4F30-ADDC-B8C59420C6DE}"/>
              </a:ext>
            </a:extLst>
          </p:cNvPr>
          <p:cNvGraphicFramePr>
            <a:graphicFrameLocks noGrp="1"/>
          </p:cNvGraphicFramePr>
          <p:nvPr/>
        </p:nvGraphicFramePr>
        <p:xfrm>
          <a:off x="650976" y="3928323"/>
          <a:ext cx="10726640" cy="178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9444">
                  <a:extLst>
                    <a:ext uri="{9D8B030D-6E8A-4147-A177-3AD203B41FA5}">
                      <a16:colId xmlns:a16="http://schemas.microsoft.com/office/drawing/2014/main" val="1967454481"/>
                    </a:ext>
                  </a:extLst>
                </a:gridCol>
                <a:gridCol w="1796086">
                  <a:extLst>
                    <a:ext uri="{9D8B030D-6E8A-4147-A177-3AD203B41FA5}">
                      <a16:colId xmlns:a16="http://schemas.microsoft.com/office/drawing/2014/main" val="28678440"/>
                    </a:ext>
                  </a:extLst>
                </a:gridCol>
                <a:gridCol w="1671740">
                  <a:extLst>
                    <a:ext uri="{9D8B030D-6E8A-4147-A177-3AD203B41FA5}">
                      <a16:colId xmlns:a16="http://schemas.microsoft.com/office/drawing/2014/main" val="3126245443"/>
                    </a:ext>
                  </a:extLst>
                </a:gridCol>
                <a:gridCol w="1727006">
                  <a:extLst>
                    <a:ext uri="{9D8B030D-6E8A-4147-A177-3AD203B41FA5}">
                      <a16:colId xmlns:a16="http://schemas.microsoft.com/office/drawing/2014/main" val="2678583031"/>
                    </a:ext>
                  </a:extLst>
                </a:gridCol>
                <a:gridCol w="3682364">
                  <a:extLst>
                    <a:ext uri="{9D8B030D-6E8A-4147-A177-3AD203B41FA5}">
                      <a16:colId xmlns:a16="http://schemas.microsoft.com/office/drawing/2014/main" val="14669235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PRESENTES CP 10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PRESENTES CP 11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PREMIADA CP 10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PREMIADA CP 11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PRÊMIO FINAL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25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R$ 15,00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R$ 20,00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-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37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R$ 54,00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R$ 15,00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Zona Pro" panose="02010A03040002020004" pitchFamily="50" charset="0"/>
                        </a:rPr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CP 10: 1 PRODUTO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9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R$ 15,00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R$ 76,00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09630" rtl="0" eaLnBrk="1" latinLnBrk="0" hangingPunct="1"/>
                      <a:r>
                        <a:rPr lang="pt-BR" sz="1400" kern="1200" dirty="0">
                          <a:solidFill>
                            <a:schemeClr val="dk1"/>
                          </a:solidFill>
                          <a:latin typeface="Zona Pro" panose="02010A03040002020004" pitchFamily="50" charset="0"/>
                          <a:ea typeface="+mn-ea"/>
                          <a:cs typeface="+mn-cs"/>
                        </a:rPr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CP 11: 1 PRODUTO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28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R$ 63,00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R$ 52,00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09630" rtl="0" eaLnBrk="1" latinLnBrk="0" hangingPunct="1"/>
                      <a:r>
                        <a:rPr lang="pt-BR" sz="1400" kern="1200" dirty="0">
                          <a:solidFill>
                            <a:schemeClr val="dk1"/>
                          </a:solidFill>
                          <a:latin typeface="Zona Pro" panose="02010A03040002020004" pitchFamily="50" charset="0"/>
                          <a:ea typeface="+mn-ea"/>
                          <a:cs typeface="+mn-cs"/>
                        </a:rPr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09630" rtl="0" eaLnBrk="1" latinLnBrk="0" hangingPunct="1"/>
                      <a:r>
                        <a:rPr lang="pt-BR" sz="1400" kern="1200" dirty="0">
                          <a:solidFill>
                            <a:schemeClr val="dk1"/>
                          </a:solidFill>
                          <a:latin typeface="Zona Pro" panose="02010A03040002020004" pitchFamily="50" charset="0"/>
                          <a:ea typeface="+mn-ea"/>
                          <a:cs typeface="+mn-cs"/>
                        </a:rPr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/>
                        <a:t>CP 10: 1 PRODUTO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876916"/>
                  </a:ext>
                </a:extLst>
              </a:tr>
            </a:tbl>
          </a:graphicData>
        </a:graphic>
      </p:graphicFrame>
      <p:pic>
        <p:nvPicPr>
          <p:cNvPr id="60" name="Imagem 59">
            <a:extLst>
              <a:ext uri="{FF2B5EF4-FFF2-40B4-BE49-F238E27FC236}">
                <a16:creationId xmlns:a16="http://schemas.microsoft.com/office/drawing/2014/main" id="{BC19C7F1-60E4-47EF-BE6F-6D429401A7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41" y="1084625"/>
            <a:ext cx="1366763" cy="910017"/>
          </a:xfrm>
          <a:prstGeom prst="rect">
            <a:avLst/>
          </a:prstGeom>
        </p:spPr>
      </p:pic>
      <p:pic>
        <p:nvPicPr>
          <p:cNvPr id="66" name="Imagem 65">
            <a:extLst>
              <a:ext uri="{FF2B5EF4-FFF2-40B4-BE49-F238E27FC236}">
                <a16:creationId xmlns:a16="http://schemas.microsoft.com/office/drawing/2014/main" id="{AA831E2A-702E-4F4A-99BF-737E04E014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496" y="1057348"/>
            <a:ext cx="1564015" cy="912053"/>
          </a:xfrm>
          <a:prstGeom prst="rect">
            <a:avLst/>
          </a:prstGeom>
        </p:spPr>
      </p:pic>
      <p:sp>
        <p:nvSpPr>
          <p:cNvPr id="71" name="Retângulo: Cantos Diagonais Arredondados 103">
            <a:extLst>
              <a:ext uri="{FF2B5EF4-FFF2-40B4-BE49-F238E27FC236}">
                <a16:creationId xmlns:a16="http://schemas.microsoft.com/office/drawing/2014/main" id="{3E88ECB5-89D1-4076-8DF4-A88662F0A800}"/>
              </a:ext>
            </a:extLst>
          </p:cNvPr>
          <p:cNvSpPr/>
          <p:nvPr/>
        </p:nvSpPr>
        <p:spPr>
          <a:xfrm>
            <a:off x="3801592" y="2743694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CAMPANHA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10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11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CBEEC8B2-1D41-4BCC-910C-C18E5AE1087E}"/>
              </a:ext>
            </a:extLst>
          </p:cNvPr>
          <p:cNvSpPr txBox="1"/>
          <p:nvPr/>
        </p:nvSpPr>
        <p:spPr>
          <a:xfrm>
            <a:off x="5991349" y="2555661"/>
            <a:ext cx="42052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Envie seu Pedido com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mínimo de R$50 em PRESENTES de MÃES 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nas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10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11 conquiste, além do produto,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+1 PRÊMIO EXCLUSIVO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73" name="Retângulo: Cantos Diagonais Arredondados 72">
            <a:extLst>
              <a:ext uri="{FF2B5EF4-FFF2-40B4-BE49-F238E27FC236}">
                <a16:creationId xmlns:a16="http://schemas.microsoft.com/office/drawing/2014/main" id="{58001F20-E9EE-4AF9-9B7B-C44FB6992BD5}"/>
              </a:ext>
            </a:extLst>
          </p:cNvPr>
          <p:cNvSpPr/>
          <p:nvPr/>
        </p:nvSpPr>
        <p:spPr>
          <a:xfrm>
            <a:off x="5897090" y="2676858"/>
            <a:ext cx="5426698" cy="1090622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4" name="Imagem 73">
            <a:extLst>
              <a:ext uri="{FF2B5EF4-FFF2-40B4-BE49-F238E27FC236}">
                <a16:creationId xmlns:a16="http://schemas.microsoft.com/office/drawing/2014/main" id="{578A37CA-FFD7-4708-B53C-DEF09A7A16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41" y="2633886"/>
            <a:ext cx="1366763" cy="910017"/>
          </a:xfrm>
          <a:prstGeom prst="rect">
            <a:avLst/>
          </a:prstGeom>
        </p:spPr>
      </p:pic>
      <p:pic>
        <p:nvPicPr>
          <p:cNvPr id="75" name="Imagem 74">
            <a:extLst>
              <a:ext uri="{FF2B5EF4-FFF2-40B4-BE49-F238E27FC236}">
                <a16:creationId xmlns:a16="http://schemas.microsoft.com/office/drawing/2014/main" id="{45271D95-377E-4C69-AE25-05FAD94BD3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496" y="2606609"/>
            <a:ext cx="1564015" cy="912053"/>
          </a:xfrm>
          <a:prstGeom prst="rect">
            <a:avLst/>
          </a:prstGeom>
        </p:spPr>
      </p:pic>
      <p:sp>
        <p:nvSpPr>
          <p:cNvPr id="77" name="CaixaDeTexto 76">
            <a:extLst>
              <a:ext uri="{FF2B5EF4-FFF2-40B4-BE49-F238E27FC236}">
                <a16:creationId xmlns:a16="http://schemas.microsoft.com/office/drawing/2014/main" id="{8B0411CA-0B7E-4D29-B57E-333DA2F7A9BE}"/>
              </a:ext>
            </a:extLst>
          </p:cNvPr>
          <p:cNvSpPr txBox="1"/>
          <p:nvPr/>
        </p:nvSpPr>
        <p:spPr>
          <a:xfrm>
            <a:off x="9901768" y="2905774"/>
            <a:ext cx="775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+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0808EE1D-1C56-44CA-87B6-714E96BF43EE}"/>
              </a:ext>
            </a:extLst>
          </p:cNvPr>
          <p:cNvSpPr txBox="1"/>
          <p:nvPr/>
        </p:nvSpPr>
        <p:spPr>
          <a:xfrm>
            <a:off x="9488787" y="5355094"/>
            <a:ext cx="18875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 11: 1 PRÊMIO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35EB6B78-6083-4A59-9AB1-4EC0026DB37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32329" y="2698188"/>
            <a:ext cx="948352" cy="96719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0EFADD1B-A3FA-4B10-8920-0C9725EE41A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29783" y="1336484"/>
            <a:ext cx="1094083" cy="97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71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>
            <a:extLst>
              <a:ext uri="{FF2B5EF4-FFF2-40B4-BE49-F238E27FC236}">
                <a16:creationId xmlns:a16="http://schemas.microsoft.com/office/drawing/2014/main" id="{E07BF60E-07EA-4356-9368-9799B8747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" y="-93620"/>
            <a:ext cx="12190408" cy="6951620"/>
          </a:xfrm>
          <a:prstGeom prst="rect">
            <a:avLst/>
          </a:prstGeom>
        </p:spPr>
      </p:pic>
      <p:sp>
        <p:nvSpPr>
          <p:cNvPr id="30" name="Retângulo: Cantos Diagonais Arredondados 6">
            <a:extLst>
              <a:ext uri="{FF2B5EF4-FFF2-40B4-BE49-F238E27FC236}">
                <a16:creationId xmlns:a16="http://schemas.microsoft.com/office/drawing/2014/main" id="{3E20299F-6116-4EF5-BD43-50793D1B3A11}"/>
              </a:ext>
            </a:extLst>
          </p:cNvPr>
          <p:cNvSpPr/>
          <p:nvPr/>
        </p:nvSpPr>
        <p:spPr>
          <a:xfrm rot="16200000">
            <a:off x="3214353" y="-2427994"/>
            <a:ext cx="5703649" cy="12190405"/>
          </a:xfrm>
          <a:prstGeom prst="round1Rect">
            <a:avLst>
              <a:gd name="adj" fmla="val 11364"/>
            </a:avLst>
          </a:prstGeom>
          <a:solidFill>
            <a:srgbClr val="F1F6F8"/>
          </a:solidFill>
          <a:ln w="31750">
            <a:noFill/>
            <a:miter lim="800000"/>
          </a:ln>
          <a:effectLst/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defTabSz="4570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610410F-144F-4543-92EB-2E34AC093365}"/>
              </a:ext>
            </a:extLst>
          </p:cNvPr>
          <p:cNvSpPr/>
          <p:nvPr/>
        </p:nvSpPr>
        <p:spPr>
          <a:xfrm>
            <a:off x="483221" y="-15612"/>
            <a:ext cx="12190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ESTRATÉGIA 03 ESTRELAS 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ATIVIDADE E PRODUTIVIDADE – </a:t>
            </a:r>
            <a:r>
              <a:rPr kumimoji="0" lang="pt-BR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  <a:sym typeface="NaturaSans Bold"/>
              </a:rPr>
              <a:t>CP10 e 11/22 </a:t>
            </a:r>
            <a:endParaRPr kumimoji="0" lang="en-GB" sz="2400" b="1" i="0" u="none" strike="noStrike" kern="1200" cap="none" spc="0" normalizeH="0" baseline="0" noProof="0" dirty="0">
              <a:ln w="19050"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pic>
        <p:nvPicPr>
          <p:cNvPr id="56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7C64B3E-8ED6-4635-89D9-11A36A94F6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971" y="6180282"/>
            <a:ext cx="647868" cy="143787"/>
          </a:xfrm>
          <a:prstGeom prst="rect">
            <a:avLst/>
          </a:prstGeom>
        </p:spPr>
      </p:pic>
      <p:graphicFrame>
        <p:nvGraphicFramePr>
          <p:cNvPr id="31" name="Tabela 6">
            <a:extLst>
              <a:ext uri="{FF2B5EF4-FFF2-40B4-BE49-F238E27FC236}">
                <a16:creationId xmlns:a16="http://schemas.microsoft.com/office/drawing/2014/main" id="{C56967F2-CBF7-4A58-A4CD-E183721CC958}"/>
              </a:ext>
            </a:extLst>
          </p:cNvPr>
          <p:cNvGraphicFramePr>
            <a:graphicFrameLocks noGrp="1"/>
          </p:cNvGraphicFramePr>
          <p:nvPr/>
        </p:nvGraphicFramePr>
        <p:xfrm>
          <a:off x="269823" y="3844731"/>
          <a:ext cx="11725016" cy="221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8466">
                  <a:extLst>
                    <a:ext uri="{9D8B030D-6E8A-4147-A177-3AD203B41FA5}">
                      <a16:colId xmlns:a16="http://schemas.microsoft.com/office/drawing/2014/main" val="1967454481"/>
                    </a:ext>
                  </a:extLst>
                </a:gridCol>
                <a:gridCol w="1759193">
                  <a:extLst>
                    <a:ext uri="{9D8B030D-6E8A-4147-A177-3AD203B41FA5}">
                      <a16:colId xmlns:a16="http://schemas.microsoft.com/office/drawing/2014/main" val="28678440"/>
                    </a:ext>
                  </a:extLst>
                </a:gridCol>
                <a:gridCol w="1663908">
                  <a:extLst>
                    <a:ext uri="{9D8B030D-6E8A-4147-A177-3AD203B41FA5}">
                      <a16:colId xmlns:a16="http://schemas.microsoft.com/office/drawing/2014/main" val="3126245443"/>
                    </a:ext>
                  </a:extLst>
                </a:gridCol>
                <a:gridCol w="1813810">
                  <a:extLst>
                    <a:ext uri="{9D8B030D-6E8A-4147-A177-3AD203B41FA5}">
                      <a16:colId xmlns:a16="http://schemas.microsoft.com/office/drawing/2014/main" val="2678583031"/>
                    </a:ext>
                  </a:extLst>
                </a:gridCol>
                <a:gridCol w="4679639">
                  <a:extLst>
                    <a:ext uri="{9D8B030D-6E8A-4147-A177-3AD203B41FA5}">
                      <a16:colId xmlns:a16="http://schemas.microsoft.com/office/drawing/2014/main" val="1466923598"/>
                    </a:ext>
                  </a:extLst>
                </a:gridCol>
              </a:tblGrid>
              <a:tr h="12211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PRESENTES CP 10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PRESENTES CP 11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ATINGIU R$100 NA CP 10 OU 11?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ACUMULOU R$200 ENTRE AS </a:t>
                      </a:r>
                      <a:r>
                        <a:rPr lang="pt-BR" sz="1400" dirty="0" err="1"/>
                        <a:t>CPs</a:t>
                      </a:r>
                      <a:r>
                        <a:rPr lang="pt-BR" sz="1400" dirty="0"/>
                        <a:t> 10 e 11?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PRÊMIO FINAL</a:t>
                      </a:r>
                    </a:p>
                    <a:p>
                      <a:pPr algn="ctr"/>
                      <a:endParaRPr lang="pt-BR" sz="1400" dirty="0"/>
                    </a:p>
                  </a:txBody>
                  <a:tcPr>
                    <a:solidFill>
                      <a:srgbClr val="975C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25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R$ 90,00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R$10,00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-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37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PRODUTO</a:t>
                      </a:r>
                      <a:r>
                        <a:rPr lang="pt-BR" sz="1400" dirty="0"/>
                        <a:t> + R$ 100 X 3 = </a:t>
                      </a:r>
                      <a:r>
                        <a:rPr lang="pt-BR" sz="1400" b="1" dirty="0"/>
                        <a:t>300 PTOS MMA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9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R$ 300,00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PRODUTO </a:t>
                      </a:r>
                      <a:r>
                        <a:rPr lang="pt-BR" sz="1400" b="1" dirty="0"/>
                        <a:t>+ PRÊMIO +</a:t>
                      </a:r>
                      <a:r>
                        <a:rPr lang="pt-BR" sz="1400" dirty="0"/>
                        <a:t> R$ 300 X 6 = </a:t>
                      </a:r>
                      <a:r>
                        <a:rPr lang="pt-BR" sz="1400" b="1" dirty="0"/>
                        <a:t>1.800 PTOS MMA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01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/>
                        <a:t>PRODUTO + PRÊMIO + </a:t>
                      </a:r>
                      <a:r>
                        <a:rPr lang="pt-BR" sz="1400" dirty="0"/>
                        <a:t>R$ 200 X 6 = </a:t>
                      </a:r>
                      <a:r>
                        <a:rPr lang="pt-BR" sz="1400" b="1" dirty="0"/>
                        <a:t>1.200 PTOS MMA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280607"/>
                  </a:ext>
                </a:extLst>
              </a:tr>
            </a:tbl>
          </a:graphicData>
        </a:graphic>
      </p:graphicFrame>
      <p:pic>
        <p:nvPicPr>
          <p:cNvPr id="33" name="Picture 4">
            <a:extLst>
              <a:ext uri="{FF2B5EF4-FFF2-40B4-BE49-F238E27FC236}">
                <a16:creationId xmlns:a16="http://schemas.microsoft.com/office/drawing/2014/main" id="{BBB81F9A-735D-441B-B3A1-880C886E0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1971" y="5724597"/>
            <a:ext cx="449478" cy="44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F044FBEC-7013-45FC-AF20-8E0AAAD18F74}"/>
              </a:ext>
            </a:extLst>
          </p:cNvPr>
          <p:cNvSpPr txBox="1"/>
          <p:nvPr/>
        </p:nvSpPr>
        <p:spPr>
          <a:xfrm>
            <a:off x="4093566" y="1105813"/>
            <a:ext cx="34212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Compre o mínimo de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R$100,00 em PRESENTES DE MÃES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CP 10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OU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11 e pontue no Meu Mundo Avon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36" name="Retângulo: Cantos Diagonais Arredondados 35">
            <a:extLst>
              <a:ext uri="{FF2B5EF4-FFF2-40B4-BE49-F238E27FC236}">
                <a16:creationId xmlns:a16="http://schemas.microsoft.com/office/drawing/2014/main" id="{8FEE115E-20E5-4817-97F2-8A708AB63DB7}"/>
              </a:ext>
            </a:extLst>
          </p:cNvPr>
          <p:cNvSpPr/>
          <p:nvPr/>
        </p:nvSpPr>
        <p:spPr>
          <a:xfrm>
            <a:off x="4055033" y="1100232"/>
            <a:ext cx="6904970" cy="1318625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tângulo: Cantos Diagonais Arredondados 103">
            <a:extLst>
              <a:ext uri="{FF2B5EF4-FFF2-40B4-BE49-F238E27FC236}">
                <a16:creationId xmlns:a16="http://schemas.microsoft.com/office/drawing/2014/main" id="{77AECBDF-099D-4B7C-BCEA-CFDDF7673B25}"/>
              </a:ext>
            </a:extLst>
          </p:cNvPr>
          <p:cNvSpPr/>
          <p:nvPr/>
        </p:nvSpPr>
        <p:spPr>
          <a:xfrm>
            <a:off x="1992644" y="1153511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CAMPANHA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10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OU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11</a:t>
            </a:r>
          </a:p>
        </p:txBody>
      </p:sp>
      <p:sp>
        <p:nvSpPr>
          <p:cNvPr id="57" name="Retângulo: Cantos Diagonais Arredondados 103">
            <a:extLst>
              <a:ext uri="{FF2B5EF4-FFF2-40B4-BE49-F238E27FC236}">
                <a16:creationId xmlns:a16="http://schemas.microsoft.com/office/drawing/2014/main" id="{7864A260-40F9-44A2-881C-0994365C77C2}"/>
              </a:ext>
            </a:extLst>
          </p:cNvPr>
          <p:cNvSpPr/>
          <p:nvPr/>
        </p:nvSpPr>
        <p:spPr>
          <a:xfrm>
            <a:off x="1959536" y="2743694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CAMPANHA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10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E/OU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11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0060703A-9E2B-4F00-9EF4-439B68ACBF4A}"/>
              </a:ext>
            </a:extLst>
          </p:cNvPr>
          <p:cNvSpPr txBox="1"/>
          <p:nvPr/>
        </p:nvSpPr>
        <p:spPr>
          <a:xfrm>
            <a:off x="4096615" y="2380804"/>
            <a:ext cx="31825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Acumule o mínimo de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R$ 200,00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PRESENTES DE MÃES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soma das campanhas 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pontue no Meu Mundo Avon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59" name="Retângulo: Cantos Diagonais Arredondados 58">
            <a:extLst>
              <a:ext uri="{FF2B5EF4-FFF2-40B4-BE49-F238E27FC236}">
                <a16:creationId xmlns:a16="http://schemas.microsoft.com/office/drawing/2014/main" id="{AAEC17FF-2DC7-4884-ABA6-EB1DA332177E}"/>
              </a:ext>
            </a:extLst>
          </p:cNvPr>
          <p:cNvSpPr/>
          <p:nvPr/>
        </p:nvSpPr>
        <p:spPr>
          <a:xfrm>
            <a:off x="4055033" y="2518179"/>
            <a:ext cx="6904970" cy="1249301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6" name="Google Shape;2094;p52">
            <a:extLst>
              <a:ext uri="{FF2B5EF4-FFF2-40B4-BE49-F238E27FC236}">
                <a16:creationId xmlns:a16="http://schemas.microsoft.com/office/drawing/2014/main" id="{02409559-BE08-47ED-8BEB-27FCDD613F89}"/>
              </a:ext>
            </a:extLst>
          </p:cNvPr>
          <p:cNvGrpSpPr/>
          <p:nvPr/>
        </p:nvGrpSpPr>
        <p:grpSpPr>
          <a:xfrm>
            <a:off x="957291" y="1093643"/>
            <a:ext cx="565211" cy="525622"/>
            <a:chOff x="4473" y="1077"/>
            <a:chExt cx="2235" cy="2297"/>
          </a:xfrm>
        </p:grpSpPr>
        <p:sp>
          <p:nvSpPr>
            <p:cNvPr id="67" name="Google Shape;2095;p52">
              <a:extLst>
                <a:ext uri="{FF2B5EF4-FFF2-40B4-BE49-F238E27FC236}">
                  <a16:creationId xmlns:a16="http://schemas.microsoft.com/office/drawing/2014/main" id="{5A96B325-E7CC-407E-BEAB-BC136B95A6C7}"/>
                </a:ext>
              </a:extLst>
            </p:cNvPr>
            <p:cNvSpPr/>
            <p:nvPr/>
          </p:nvSpPr>
          <p:spPr>
            <a:xfrm>
              <a:off x="4473" y="1077"/>
              <a:ext cx="2142" cy="2038"/>
            </a:xfrm>
            <a:custGeom>
              <a:avLst/>
              <a:gdLst/>
              <a:ahLst/>
              <a:cxnLst/>
              <a:rect l="l" t="t" r="r" b="b"/>
              <a:pathLst>
                <a:path w="2142" h="2038" extrusionOk="0">
                  <a:moveTo>
                    <a:pt x="1070" y="0"/>
                  </a:moveTo>
                  <a:lnTo>
                    <a:pt x="1346" y="747"/>
                  </a:lnTo>
                  <a:lnTo>
                    <a:pt x="2142" y="780"/>
                  </a:lnTo>
                  <a:lnTo>
                    <a:pt x="1517" y="1272"/>
                  </a:lnTo>
                  <a:lnTo>
                    <a:pt x="1731" y="2038"/>
                  </a:lnTo>
                  <a:lnTo>
                    <a:pt x="1070" y="1596"/>
                  </a:lnTo>
                  <a:lnTo>
                    <a:pt x="409" y="2038"/>
                  </a:lnTo>
                  <a:lnTo>
                    <a:pt x="623" y="1272"/>
                  </a:lnTo>
                  <a:lnTo>
                    <a:pt x="0" y="780"/>
                  </a:lnTo>
                  <a:lnTo>
                    <a:pt x="794" y="747"/>
                  </a:lnTo>
                  <a:lnTo>
                    <a:pt x="1070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2096;p52">
              <a:extLst>
                <a:ext uri="{FF2B5EF4-FFF2-40B4-BE49-F238E27FC236}">
                  <a16:creationId xmlns:a16="http://schemas.microsoft.com/office/drawing/2014/main" id="{0C25B52D-7F28-4894-83A1-6DAED336CECF}"/>
                </a:ext>
              </a:extLst>
            </p:cNvPr>
            <p:cNvSpPr/>
            <p:nvPr/>
          </p:nvSpPr>
          <p:spPr>
            <a:xfrm>
              <a:off x="5864" y="1172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7" y="0"/>
                  </a:moveTo>
                  <a:lnTo>
                    <a:pt x="311" y="171"/>
                  </a:lnTo>
                  <a:lnTo>
                    <a:pt x="492" y="179"/>
                  </a:lnTo>
                  <a:lnTo>
                    <a:pt x="349" y="293"/>
                  </a:lnTo>
                  <a:lnTo>
                    <a:pt x="399" y="469"/>
                  </a:lnTo>
                  <a:lnTo>
                    <a:pt x="247" y="366"/>
                  </a:lnTo>
                  <a:lnTo>
                    <a:pt x="95" y="469"/>
                  </a:lnTo>
                  <a:lnTo>
                    <a:pt x="145" y="293"/>
                  </a:lnTo>
                  <a:lnTo>
                    <a:pt x="0" y="179"/>
                  </a:lnTo>
                  <a:lnTo>
                    <a:pt x="183" y="171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2097;p52">
              <a:extLst>
                <a:ext uri="{FF2B5EF4-FFF2-40B4-BE49-F238E27FC236}">
                  <a16:creationId xmlns:a16="http://schemas.microsoft.com/office/drawing/2014/main" id="{0350F0E0-036E-44BC-A1F6-58605DD94D17}"/>
                </a:ext>
              </a:extLst>
            </p:cNvPr>
            <p:cNvSpPr/>
            <p:nvPr/>
          </p:nvSpPr>
          <p:spPr>
            <a:xfrm>
              <a:off x="6216" y="2223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309" y="174"/>
                  </a:lnTo>
                  <a:lnTo>
                    <a:pt x="492" y="181"/>
                  </a:lnTo>
                  <a:lnTo>
                    <a:pt x="347" y="293"/>
                  </a:lnTo>
                  <a:lnTo>
                    <a:pt x="397" y="469"/>
                  </a:lnTo>
                  <a:lnTo>
                    <a:pt x="245" y="369"/>
                  </a:lnTo>
                  <a:lnTo>
                    <a:pt x="92" y="469"/>
                  </a:lnTo>
                  <a:lnTo>
                    <a:pt x="142" y="293"/>
                  </a:lnTo>
                  <a:lnTo>
                    <a:pt x="0" y="181"/>
                  </a:lnTo>
                  <a:lnTo>
                    <a:pt x="183" y="174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2098;p52">
              <a:extLst>
                <a:ext uri="{FF2B5EF4-FFF2-40B4-BE49-F238E27FC236}">
                  <a16:creationId xmlns:a16="http://schemas.microsoft.com/office/drawing/2014/main" id="{D4252CC7-CF96-48F7-B009-031B27BB41BB}"/>
                </a:ext>
              </a:extLst>
            </p:cNvPr>
            <p:cNvSpPr/>
            <p:nvPr/>
          </p:nvSpPr>
          <p:spPr>
            <a:xfrm>
              <a:off x="5300" y="2906"/>
              <a:ext cx="492" cy="468"/>
            </a:xfrm>
            <a:custGeom>
              <a:avLst/>
              <a:gdLst/>
              <a:ahLst/>
              <a:cxnLst/>
              <a:rect l="l" t="t" r="r" b="b"/>
              <a:pathLst>
                <a:path w="492" h="468" extrusionOk="0">
                  <a:moveTo>
                    <a:pt x="245" y="0"/>
                  </a:moveTo>
                  <a:lnTo>
                    <a:pt x="309" y="171"/>
                  </a:lnTo>
                  <a:lnTo>
                    <a:pt x="492" y="178"/>
                  </a:lnTo>
                  <a:lnTo>
                    <a:pt x="347" y="292"/>
                  </a:lnTo>
                  <a:lnTo>
                    <a:pt x="397" y="468"/>
                  </a:lnTo>
                  <a:lnTo>
                    <a:pt x="245" y="366"/>
                  </a:lnTo>
                  <a:lnTo>
                    <a:pt x="93" y="468"/>
                  </a:lnTo>
                  <a:lnTo>
                    <a:pt x="143" y="292"/>
                  </a:lnTo>
                  <a:lnTo>
                    <a:pt x="0" y="178"/>
                  </a:lnTo>
                  <a:lnTo>
                    <a:pt x="181" y="171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" name="Retângulo 71">
            <a:extLst>
              <a:ext uri="{FF2B5EF4-FFF2-40B4-BE49-F238E27FC236}">
                <a16:creationId xmlns:a16="http://schemas.microsoft.com/office/drawing/2014/main" id="{E440A79D-7100-4556-B629-CEA0486C2FC3}"/>
              </a:ext>
            </a:extLst>
          </p:cNvPr>
          <p:cNvSpPr/>
          <p:nvPr/>
        </p:nvSpPr>
        <p:spPr>
          <a:xfrm>
            <a:off x="7400535" y="1366969"/>
            <a:ext cx="383417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CONQUISTE 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F625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Produto grátis 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F625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3X pontos MMA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e resgate: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COLEÇÃO ESPECIAL</a:t>
            </a:r>
          </a:p>
        </p:txBody>
      </p:sp>
      <p:pic>
        <p:nvPicPr>
          <p:cNvPr id="75" name="Picture 4">
            <a:extLst>
              <a:ext uri="{FF2B5EF4-FFF2-40B4-BE49-F238E27FC236}">
                <a16:creationId xmlns:a16="http://schemas.microsoft.com/office/drawing/2014/main" id="{43D6BF3D-D08E-46DC-9F5D-A55172E48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11122709" y="3121829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E5CAB8D-AAB1-4C26-8913-491E6E61254A}"/>
              </a:ext>
            </a:extLst>
          </p:cNvPr>
          <p:cNvSpPr txBox="1"/>
          <p:nvPr/>
        </p:nvSpPr>
        <p:spPr>
          <a:xfrm>
            <a:off x="583861" y="1734271"/>
            <a:ext cx="2121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F625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3 ESTRELAS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EF6251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grpSp>
        <p:nvGrpSpPr>
          <p:cNvPr id="119" name="Google Shape;2094;p52">
            <a:extLst>
              <a:ext uri="{FF2B5EF4-FFF2-40B4-BE49-F238E27FC236}">
                <a16:creationId xmlns:a16="http://schemas.microsoft.com/office/drawing/2014/main" id="{D6222092-CC31-460E-8D8C-F5FE3FF5C943}"/>
              </a:ext>
            </a:extLst>
          </p:cNvPr>
          <p:cNvGrpSpPr/>
          <p:nvPr/>
        </p:nvGrpSpPr>
        <p:grpSpPr>
          <a:xfrm>
            <a:off x="933772" y="2584219"/>
            <a:ext cx="565211" cy="525622"/>
            <a:chOff x="4473" y="1077"/>
            <a:chExt cx="2235" cy="2297"/>
          </a:xfrm>
        </p:grpSpPr>
        <p:sp>
          <p:nvSpPr>
            <p:cNvPr id="120" name="Google Shape;2095;p52">
              <a:extLst>
                <a:ext uri="{FF2B5EF4-FFF2-40B4-BE49-F238E27FC236}">
                  <a16:creationId xmlns:a16="http://schemas.microsoft.com/office/drawing/2014/main" id="{14512197-BC8A-4E4A-A746-44D6AE50D539}"/>
                </a:ext>
              </a:extLst>
            </p:cNvPr>
            <p:cNvSpPr/>
            <p:nvPr/>
          </p:nvSpPr>
          <p:spPr>
            <a:xfrm>
              <a:off x="4473" y="1077"/>
              <a:ext cx="2142" cy="2038"/>
            </a:xfrm>
            <a:custGeom>
              <a:avLst/>
              <a:gdLst/>
              <a:ahLst/>
              <a:cxnLst/>
              <a:rect l="l" t="t" r="r" b="b"/>
              <a:pathLst>
                <a:path w="2142" h="2038" extrusionOk="0">
                  <a:moveTo>
                    <a:pt x="1070" y="0"/>
                  </a:moveTo>
                  <a:lnTo>
                    <a:pt x="1346" y="747"/>
                  </a:lnTo>
                  <a:lnTo>
                    <a:pt x="2142" y="780"/>
                  </a:lnTo>
                  <a:lnTo>
                    <a:pt x="1517" y="1272"/>
                  </a:lnTo>
                  <a:lnTo>
                    <a:pt x="1731" y="2038"/>
                  </a:lnTo>
                  <a:lnTo>
                    <a:pt x="1070" y="1596"/>
                  </a:lnTo>
                  <a:lnTo>
                    <a:pt x="409" y="2038"/>
                  </a:lnTo>
                  <a:lnTo>
                    <a:pt x="623" y="1272"/>
                  </a:lnTo>
                  <a:lnTo>
                    <a:pt x="0" y="780"/>
                  </a:lnTo>
                  <a:lnTo>
                    <a:pt x="794" y="747"/>
                  </a:lnTo>
                  <a:lnTo>
                    <a:pt x="1070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2096;p52">
              <a:extLst>
                <a:ext uri="{FF2B5EF4-FFF2-40B4-BE49-F238E27FC236}">
                  <a16:creationId xmlns:a16="http://schemas.microsoft.com/office/drawing/2014/main" id="{E03DD39F-27CB-4444-BE95-DB245A8A8B5A}"/>
                </a:ext>
              </a:extLst>
            </p:cNvPr>
            <p:cNvSpPr/>
            <p:nvPr/>
          </p:nvSpPr>
          <p:spPr>
            <a:xfrm>
              <a:off x="5864" y="1172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7" y="0"/>
                  </a:moveTo>
                  <a:lnTo>
                    <a:pt x="311" y="171"/>
                  </a:lnTo>
                  <a:lnTo>
                    <a:pt x="492" y="179"/>
                  </a:lnTo>
                  <a:lnTo>
                    <a:pt x="349" y="293"/>
                  </a:lnTo>
                  <a:lnTo>
                    <a:pt x="399" y="469"/>
                  </a:lnTo>
                  <a:lnTo>
                    <a:pt x="247" y="366"/>
                  </a:lnTo>
                  <a:lnTo>
                    <a:pt x="95" y="469"/>
                  </a:lnTo>
                  <a:lnTo>
                    <a:pt x="145" y="293"/>
                  </a:lnTo>
                  <a:lnTo>
                    <a:pt x="0" y="179"/>
                  </a:lnTo>
                  <a:lnTo>
                    <a:pt x="183" y="171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2097;p52">
              <a:extLst>
                <a:ext uri="{FF2B5EF4-FFF2-40B4-BE49-F238E27FC236}">
                  <a16:creationId xmlns:a16="http://schemas.microsoft.com/office/drawing/2014/main" id="{138CA81D-4A74-4A0A-95D3-B24E4309A9E7}"/>
                </a:ext>
              </a:extLst>
            </p:cNvPr>
            <p:cNvSpPr/>
            <p:nvPr/>
          </p:nvSpPr>
          <p:spPr>
            <a:xfrm>
              <a:off x="6216" y="2223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309" y="174"/>
                  </a:lnTo>
                  <a:lnTo>
                    <a:pt x="492" y="181"/>
                  </a:lnTo>
                  <a:lnTo>
                    <a:pt x="347" y="293"/>
                  </a:lnTo>
                  <a:lnTo>
                    <a:pt x="397" y="469"/>
                  </a:lnTo>
                  <a:lnTo>
                    <a:pt x="245" y="369"/>
                  </a:lnTo>
                  <a:lnTo>
                    <a:pt x="92" y="469"/>
                  </a:lnTo>
                  <a:lnTo>
                    <a:pt x="142" y="293"/>
                  </a:lnTo>
                  <a:lnTo>
                    <a:pt x="0" y="181"/>
                  </a:lnTo>
                  <a:lnTo>
                    <a:pt x="183" y="174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2098;p52">
              <a:extLst>
                <a:ext uri="{FF2B5EF4-FFF2-40B4-BE49-F238E27FC236}">
                  <a16:creationId xmlns:a16="http://schemas.microsoft.com/office/drawing/2014/main" id="{19425D73-1292-46AE-A2EE-538003C0BF2E}"/>
                </a:ext>
              </a:extLst>
            </p:cNvPr>
            <p:cNvSpPr/>
            <p:nvPr/>
          </p:nvSpPr>
          <p:spPr>
            <a:xfrm>
              <a:off x="5300" y="2906"/>
              <a:ext cx="492" cy="468"/>
            </a:xfrm>
            <a:custGeom>
              <a:avLst/>
              <a:gdLst/>
              <a:ahLst/>
              <a:cxnLst/>
              <a:rect l="l" t="t" r="r" b="b"/>
              <a:pathLst>
                <a:path w="492" h="468" extrusionOk="0">
                  <a:moveTo>
                    <a:pt x="245" y="0"/>
                  </a:moveTo>
                  <a:lnTo>
                    <a:pt x="309" y="171"/>
                  </a:lnTo>
                  <a:lnTo>
                    <a:pt x="492" y="178"/>
                  </a:lnTo>
                  <a:lnTo>
                    <a:pt x="347" y="292"/>
                  </a:lnTo>
                  <a:lnTo>
                    <a:pt x="397" y="468"/>
                  </a:lnTo>
                  <a:lnTo>
                    <a:pt x="245" y="366"/>
                  </a:lnTo>
                  <a:lnTo>
                    <a:pt x="93" y="468"/>
                  </a:lnTo>
                  <a:lnTo>
                    <a:pt x="143" y="292"/>
                  </a:lnTo>
                  <a:lnTo>
                    <a:pt x="0" y="178"/>
                  </a:lnTo>
                  <a:lnTo>
                    <a:pt x="181" y="171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" name="CaixaDeTexto 123">
            <a:extLst>
              <a:ext uri="{FF2B5EF4-FFF2-40B4-BE49-F238E27FC236}">
                <a16:creationId xmlns:a16="http://schemas.microsoft.com/office/drawing/2014/main" id="{A13D315F-E083-4EA1-9E1B-BA65B5DDC45A}"/>
              </a:ext>
            </a:extLst>
          </p:cNvPr>
          <p:cNvSpPr txBox="1"/>
          <p:nvPr/>
        </p:nvSpPr>
        <p:spPr>
          <a:xfrm>
            <a:off x="560342" y="3224847"/>
            <a:ext cx="2121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F625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3 ESTRELAS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EF6251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0F5313F3-72D6-401F-AB0D-ADF717321881}"/>
              </a:ext>
            </a:extLst>
          </p:cNvPr>
          <p:cNvSpPr/>
          <p:nvPr/>
        </p:nvSpPr>
        <p:spPr>
          <a:xfrm>
            <a:off x="5803624" y="1734989"/>
            <a:ext cx="3422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=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2397FEC7-172E-4C01-BBB4-12162B94307D}"/>
              </a:ext>
            </a:extLst>
          </p:cNvPr>
          <p:cNvSpPr/>
          <p:nvPr/>
        </p:nvSpPr>
        <p:spPr>
          <a:xfrm>
            <a:off x="5661272" y="3058163"/>
            <a:ext cx="3422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=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876AFE8-D923-4849-80F7-58417CC315A0}"/>
              </a:ext>
            </a:extLst>
          </p:cNvPr>
          <p:cNvSpPr/>
          <p:nvPr/>
        </p:nvSpPr>
        <p:spPr>
          <a:xfrm>
            <a:off x="7400535" y="2551683"/>
            <a:ext cx="38341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CONQUISTE 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F625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Produto grátis +1 PRÊMIO EXCLUSIVO 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F625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6X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24699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F625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pontos MMA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e resgate: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COLEÇÃO ESPECIAL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67C52613-B0A4-445E-9093-74CDDC2127E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07321" y="2623154"/>
            <a:ext cx="574128" cy="585535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58DEF907-0ABA-4A99-926F-3B5922CA317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5823" y="874727"/>
            <a:ext cx="747499" cy="525622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603501A4-11C9-45DE-BB80-4A88FE0BCB2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1198" y="1442767"/>
            <a:ext cx="622513" cy="553997"/>
          </a:xfrm>
          <a:prstGeom prst="rect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0B4FAD7A-5529-4EA5-93FD-A85AF87B021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58775" y="2686914"/>
            <a:ext cx="622513" cy="553997"/>
          </a:xfrm>
          <a:prstGeom prst="rect">
            <a:avLst/>
          </a:prstGeom>
        </p:spPr>
      </p:pic>
      <p:pic>
        <p:nvPicPr>
          <p:cNvPr id="42" name="Picture 4">
            <a:extLst>
              <a:ext uri="{FF2B5EF4-FFF2-40B4-BE49-F238E27FC236}">
                <a16:creationId xmlns:a16="http://schemas.microsoft.com/office/drawing/2014/main" id="{5803ACD0-26F1-40DC-AF2F-C67358C42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0905" y="5281329"/>
            <a:ext cx="449478" cy="44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778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>
            <a:extLst>
              <a:ext uri="{FF2B5EF4-FFF2-40B4-BE49-F238E27FC236}">
                <a16:creationId xmlns:a16="http://schemas.microsoft.com/office/drawing/2014/main" id="{E07BF60E-07EA-4356-9368-9799B8747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" y="-93620"/>
            <a:ext cx="12190408" cy="6951620"/>
          </a:xfrm>
          <a:prstGeom prst="rect">
            <a:avLst/>
          </a:prstGeom>
        </p:spPr>
      </p:pic>
      <p:sp>
        <p:nvSpPr>
          <p:cNvPr id="30" name="Retângulo: Cantos Diagonais Arredondados 6">
            <a:extLst>
              <a:ext uri="{FF2B5EF4-FFF2-40B4-BE49-F238E27FC236}">
                <a16:creationId xmlns:a16="http://schemas.microsoft.com/office/drawing/2014/main" id="{3E20299F-6116-4EF5-BD43-50793D1B3A11}"/>
              </a:ext>
            </a:extLst>
          </p:cNvPr>
          <p:cNvSpPr/>
          <p:nvPr/>
        </p:nvSpPr>
        <p:spPr>
          <a:xfrm rot="16200000">
            <a:off x="3274271" y="-2411096"/>
            <a:ext cx="5641718" cy="12190405"/>
          </a:xfrm>
          <a:prstGeom prst="round1Rect">
            <a:avLst>
              <a:gd name="adj" fmla="val 11364"/>
            </a:avLst>
          </a:prstGeom>
          <a:solidFill>
            <a:srgbClr val="F1F6F8"/>
          </a:solidFill>
          <a:ln w="31750">
            <a:noFill/>
            <a:miter lim="800000"/>
          </a:ln>
          <a:effectLst/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defTabSz="4570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56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7C64B3E-8ED6-4635-89D9-11A36A94F6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971" y="6180282"/>
            <a:ext cx="647868" cy="143787"/>
          </a:xfrm>
          <a:prstGeom prst="rect">
            <a:avLst/>
          </a:prstGeom>
        </p:spPr>
      </p:pic>
      <p:graphicFrame>
        <p:nvGraphicFramePr>
          <p:cNvPr id="31" name="Tabela 6">
            <a:extLst>
              <a:ext uri="{FF2B5EF4-FFF2-40B4-BE49-F238E27FC236}">
                <a16:creationId xmlns:a16="http://schemas.microsoft.com/office/drawing/2014/main" id="{C56967F2-CBF7-4A58-A4CD-E183721CC958}"/>
              </a:ext>
            </a:extLst>
          </p:cNvPr>
          <p:cNvGraphicFramePr>
            <a:graphicFrameLocks noGrp="1"/>
          </p:cNvGraphicFramePr>
          <p:nvPr/>
        </p:nvGraphicFramePr>
        <p:xfrm>
          <a:off x="1171204" y="3943909"/>
          <a:ext cx="9996990" cy="200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959">
                  <a:extLst>
                    <a:ext uri="{9D8B030D-6E8A-4147-A177-3AD203B41FA5}">
                      <a16:colId xmlns:a16="http://schemas.microsoft.com/office/drawing/2014/main" val="1967454481"/>
                    </a:ext>
                  </a:extLst>
                </a:gridCol>
                <a:gridCol w="1419782">
                  <a:extLst>
                    <a:ext uri="{9D8B030D-6E8A-4147-A177-3AD203B41FA5}">
                      <a16:colId xmlns:a16="http://schemas.microsoft.com/office/drawing/2014/main" val="28678440"/>
                    </a:ext>
                  </a:extLst>
                </a:gridCol>
                <a:gridCol w="1748964">
                  <a:extLst>
                    <a:ext uri="{9D8B030D-6E8A-4147-A177-3AD203B41FA5}">
                      <a16:colId xmlns:a16="http://schemas.microsoft.com/office/drawing/2014/main" val="2678583031"/>
                    </a:ext>
                  </a:extLst>
                </a:gridCol>
                <a:gridCol w="1252396">
                  <a:extLst>
                    <a:ext uri="{9D8B030D-6E8A-4147-A177-3AD203B41FA5}">
                      <a16:colId xmlns:a16="http://schemas.microsoft.com/office/drawing/2014/main" val="2204368725"/>
                    </a:ext>
                  </a:extLst>
                </a:gridCol>
                <a:gridCol w="4113889">
                  <a:extLst>
                    <a:ext uri="{9D8B030D-6E8A-4147-A177-3AD203B41FA5}">
                      <a16:colId xmlns:a16="http://schemas.microsoft.com/office/drawing/2014/main" val="1466923598"/>
                    </a:ext>
                  </a:extLst>
                </a:gridCol>
              </a:tblGrid>
              <a:tr h="122110"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R$ PRESENTES CP 10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R$ PRESENTES CP 11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ATINGIU MINIMO DE PRESENTES?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ATINGIU NA CP 09?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PRÊMIO FINAL</a:t>
                      </a:r>
                    </a:p>
                    <a:p>
                      <a:pPr algn="ctr"/>
                      <a:endParaRPr lang="pt-BR" sz="1400" dirty="0"/>
                    </a:p>
                  </a:txBody>
                  <a:tcPr>
                    <a:solidFill>
                      <a:srgbClr val="975C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25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R$ 300,00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R$100,00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-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37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R$ 300,00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R$ 200,00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0" dirty="0"/>
                        <a:t>NÃO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PRODUTO</a:t>
                      </a:r>
                      <a:r>
                        <a:rPr lang="pt-BR" sz="1400" dirty="0"/>
                        <a:t> + R$ 500 X 4 = </a:t>
                      </a:r>
                      <a:r>
                        <a:rPr lang="pt-BR" sz="1400" b="1" dirty="0"/>
                        <a:t>2.000 PTOS MMA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9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R$ 400,00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R$ 300,00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/>
                        <a:t>PRODUTO</a:t>
                      </a:r>
                      <a:r>
                        <a:rPr lang="pt-BR" sz="1400" dirty="0"/>
                        <a:t> + R$ 700 X 4 = </a:t>
                      </a:r>
                      <a:r>
                        <a:rPr lang="pt-BR" sz="1400" b="1" dirty="0"/>
                        <a:t>2.800 PTOS MMA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01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R$ 500,00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/>
                        <a:t>PRODUTO</a:t>
                      </a:r>
                      <a:r>
                        <a:rPr lang="pt-BR" sz="1400" dirty="0"/>
                        <a:t> + </a:t>
                      </a:r>
                      <a:r>
                        <a:rPr lang="pt-BR" sz="1400" b="1" dirty="0"/>
                        <a:t>PRÊMIO</a:t>
                      </a:r>
                      <a:r>
                        <a:rPr lang="pt-BR" sz="1400" dirty="0"/>
                        <a:t> + R$ 500 X 8 = </a:t>
                      </a:r>
                      <a:r>
                        <a:rPr lang="pt-BR" sz="1400" b="1" dirty="0"/>
                        <a:t>4.000 PTOS MMA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280607"/>
                  </a:ext>
                </a:extLst>
              </a:tr>
            </a:tbl>
          </a:graphicData>
        </a:graphic>
      </p:graphicFrame>
      <p:sp>
        <p:nvSpPr>
          <p:cNvPr id="32" name="Retângulo 31">
            <a:extLst>
              <a:ext uri="{FF2B5EF4-FFF2-40B4-BE49-F238E27FC236}">
                <a16:creationId xmlns:a16="http://schemas.microsoft.com/office/drawing/2014/main" id="{CA99D8FC-7EAB-4D0B-A535-1311472C560D}"/>
              </a:ext>
            </a:extLst>
          </p:cNvPr>
          <p:cNvSpPr/>
          <p:nvPr/>
        </p:nvSpPr>
        <p:spPr>
          <a:xfrm>
            <a:off x="278541" y="46319"/>
            <a:ext cx="12190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ESTRATÉGIA 04 ESTRELAS: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PRODUTIVIDADE E ANTECIPAÇÃO – CP09 a 11/22</a:t>
            </a:r>
          </a:p>
        </p:txBody>
      </p:sp>
      <p:pic>
        <p:nvPicPr>
          <p:cNvPr id="55" name="Picture 2">
            <a:extLst>
              <a:ext uri="{FF2B5EF4-FFF2-40B4-BE49-F238E27FC236}">
                <a16:creationId xmlns:a16="http://schemas.microsoft.com/office/drawing/2014/main" id="{0629D810-3FD9-46D0-9ABF-212492140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192" y="5784343"/>
            <a:ext cx="379851" cy="37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BBE0A5F1-4EC8-439E-8E22-9132826FCC12}"/>
              </a:ext>
            </a:extLst>
          </p:cNvPr>
          <p:cNvSpPr txBox="1"/>
          <p:nvPr/>
        </p:nvSpPr>
        <p:spPr>
          <a:xfrm>
            <a:off x="4068898" y="973342"/>
            <a:ext cx="2991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Compre o mínimo de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R$500,00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PRESENTES DE MÃES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soma das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10 E 11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e pontue no  Meu Mundo Avon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45" name="Retângulo: Cantos Diagonais Arredondados 44">
            <a:extLst>
              <a:ext uri="{FF2B5EF4-FFF2-40B4-BE49-F238E27FC236}">
                <a16:creationId xmlns:a16="http://schemas.microsoft.com/office/drawing/2014/main" id="{79E881AF-91B8-45DF-931C-95963D08BD52}"/>
              </a:ext>
            </a:extLst>
          </p:cNvPr>
          <p:cNvSpPr/>
          <p:nvPr/>
        </p:nvSpPr>
        <p:spPr>
          <a:xfrm>
            <a:off x="4069101" y="1100232"/>
            <a:ext cx="6775332" cy="1318625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tângulo: Cantos Diagonais Arredondados 103">
            <a:extLst>
              <a:ext uri="{FF2B5EF4-FFF2-40B4-BE49-F238E27FC236}">
                <a16:creationId xmlns:a16="http://schemas.microsoft.com/office/drawing/2014/main" id="{C3F93A1D-648C-4FAE-B74C-9CEB5B6B0AA1}"/>
              </a:ext>
            </a:extLst>
          </p:cNvPr>
          <p:cNvSpPr/>
          <p:nvPr/>
        </p:nvSpPr>
        <p:spPr>
          <a:xfrm>
            <a:off x="1992644" y="1153511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CAMPANHA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10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OU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11</a:t>
            </a:r>
          </a:p>
        </p:txBody>
      </p:sp>
      <p:sp>
        <p:nvSpPr>
          <p:cNvPr id="49" name="Retângulo: Cantos Diagonais Arredondados 103">
            <a:extLst>
              <a:ext uri="{FF2B5EF4-FFF2-40B4-BE49-F238E27FC236}">
                <a16:creationId xmlns:a16="http://schemas.microsoft.com/office/drawing/2014/main" id="{282DEAF0-0DD4-4097-98F0-41BAD9B07258}"/>
              </a:ext>
            </a:extLst>
          </p:cNvPr>
          <p:cNvSpPr/>
          <p:nvPr/>
        </p:nvSpPr>
        <p:spPr>
          <a:xfrm>
            <a:off x="1959536" y="2743694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CONQUISTE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JÁ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NA CP 10!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5FD8381D-7D7D-4489-8A62-E15AB76B8E48}"/>
              </a:ext>
            </a:extLst>
          </p:cNvPr>
          <p:cNvSpPr txBox="1"/>
          <p:nvPr/>
        </p:nvSpPr>
        <p:spPr>
          <a:xfrm>
            <a:off x="4085650" y="2485227"/>
            <a:ext cx="317071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Atinja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R$500,00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PRESENTES DE MÃES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JÁ NA CP10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 pontue em dobro pela compra do período no Meu Mundo Avon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51" name="Retângulo: Cantos Diagonais Arredondados 50">
            <a:extLst>
              <a:ext uri="{FF2B5EF4-FFF2-40B4-BE49-F238E27FC236}">
                <a16:creationId xmlns:a16="http://schemas.microsoft.com/office/drawing/2014/main" id="{14527AA0-6196-4611-B1F8-F417C7A75B97}"/>
              </a:ext>
            </a:extLst>
          </p:cNvPr>
          <p:cNvSpPr/>
          <p:nvPr/>
        </p:nvSpPr>
        <p:spPr>
          <a:xfrm>
            <a:off x="4069101" y="2529529"/>
            <a:ext cx="6805392" cy="1326854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2" name="Google Shape;2099;p52">
            <a:extLst>
              <a:ext uri="{FF2B5EF4-FFF2-40B4-BE49-F238E27FC236}">
                <a16:creationId xmlns:a16="http://schemas.microsoft.com/office/drawing/2014/main" id="{BD7F9B47-A42D-4792-8426-51AD6DDDB126}"/>
              </a:ext>
            </a:extLst>
          </p:cNvPr>
          <p:cNvGrpSpPr/>
          <p:nvPr/>
        </p:nvGrpSpPr>
        <p:grpSpPr>
          <a:xfrm>
            <a:off x="1013420" y="1220220"/>
            <a:ext cx="546392" cy="580387"/>
            <a:chOff x="4385" y="1076"/>
            <a:chExt cx="2327" cy="2297"/>
          </a:xfrm>
        </p:grpSpPr>
        <p:sp>
          <p:nvSpPr>
            <p:cNvPr id="83" name="Google Shape;2100;p52">
              <a:extLst>
                <a:ext uri="{FF2B5EF4-FFF2-40B4-BE49-F238E27FC236}">
                  <a16:creationId xmlns:a16="http://schemas.microsoft.com/office/drawing/2014/main" id="{BC8718CA-8F1C-4E67-96F3-08F788AED95F}"/>
                </a:ext>
              </a:extLst>
            </p:cNvPr>
            <p:cNvSpPr/>
            <p:nvPr/>
          </p:nvSpPr>
          <p:spPr>
            <a:xfrm>
              <a:off x="4478" y="1076"/>
              <a:ext cx="2139" cy="2038"/>
            </a:xfrm>
            <a:custGeom>
              <a:avLst/>
              <a:gdLst/>
              <a:ahLst/>
              <a:cxnLst/>
              <a:rect l="l" t="t" r="r" b="b"/>
              <a:pathLst>
                <a:path w="2139" h="2038" extrusionOk="0">
                  <a:moveTo>
                    <a:pt x="1070" y="0"/>
                  </a:moveTo>
                  <a:lnTo>
                    <a:pt x="1345" y="747"/>
                  </a:lnTo>
                  <a:lnTo>
                    <a:pt x="2139" y="780"/>
                  </a:lnTo>
                  <a:lnTo>
                    <a:pt x="1516" y="1272"/>
                  </a:lnTo>
                  <a:lnTo>
                    <a:pt x="1730" y="2038"/>
                  </a:lnTo>
                  <a:lnTo>
                    <a:pt x="1070" y="1596"/>
                  </a:lnTo>
                  <a:lnTo>
                    <a:pt x="409" y="2038"/>
                  </a:lnTo>
                  <a:lnTo>
                    <a:pt x="623" y="1272"/>
                  </a:lnTo>
                  <a:lnTo>
                    <a:pt x="0" y="780"/>
                  </a:lnTo>
                  <a:lnTo>
                    <a:pt x="794" y="747"/>
                  </a:lnTo>
                  <a:lnTo>
                    <a:pt x="1070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2101;p52">
              <a:extLst>
                <a:ext uri="{FF2B5EF4-FFF2-40B4-BE49-F238E27FC236}">
                  <a16:creationId xmlns:a16="http://schemas.microsoft.com/office/drawing/2014/main" id="{22482F53-F4B4-4CD6-928A-48B3C2D962BB}"/>
                </a:ext>
              </a:extLst>
            </p:cNvPr>
            <p:cNvSpPr/>
            <p:nvPr/>
          </p:nvSpPr>
          <p:spPr>
            <a:xfrm>
              <a:off x="5868" y="1171"/>
              <a:ext cx="493" cy="469"/>
            </a:xfrm>
            <a:custGeom>
              <a:avLst/>
              <a:gdLst/>
              <a:ahLst/>
              <a:cxnLst/>
              <a:rect l="l" t="t" r="r" b="b"/>
              <a:pathLst>
                <a:path w="493" h="469" extrusionOk="0">
                  <a:moveTo>
                    <a:pt x="248" y="0"/>
                  </a:moveTo>
                  <a:lnTo>
                    <a:pt x="309" y="171"/>
                  </a:lnTo>
                  <a:lnTo>
                    <a:pt x="493" y="179"/>
                  </a:lnTo>
                  <a:lnTo>
                    <a:pt x="350" y="293"/>
                  </a:lnTo>
                  <a:lnTo>
                    <a:pt x="400" y="469"/>
                  </a:lnTo>
                  <a:lnTo>
                    <a:pt x="248" y="366"/>
                  </a:lnTo>
                  <a:lnTo>
                    <a:pt x="96" y="469"/>
                  </a:lnTo>
                  <a:lnTo>
                    <a:pt x="145" y="293"/>
                  </a:lnTo>
                  <a:lnTo>
                    <a:pt x="0" y="179"/>
                  </a:lnTo>
                  <a:lnTo>
                    <a:pt x="183" y="17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2102;p52">
              <a:extLst>
                <a:ext uri="{FF2B5EF4-FFF2-40B4-BE49-F238E27FC236}">
                  <a16:creationId xmlns:a16="http://schemas.microsoft.com/office/drawing/2014/main" id="{74798805-8B7D-49A4-A6E8-6D0C54F5504F}"/>
                </a:ext>
              </a:extLst>
            </p:cNvPr>
            <p:cNvSpPr/>
            <p:nvPr/>
          </p:nvSpPr>
          <p:spPr>
            <a:xfrm>
              <a:off x="6220" y="2222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309" y="174"/>
                  </a:lnTo>
                  <a:lnTo>
                    <a:pt x="492" y="181"/>
                  </a:lnTo>
                  <a:lnTo>
                    <a:pt x="347" y="293"/>
                  </a:lnTo>
                  <a:lnTo>
                    <a:pt x="397" y="469"/>
                  </a:lnTo>
                  <a:lnTo>
                    <a:pt x="245" y="369"/>
                  </a:lnTo>
                  <a:lnTo>
                    <a:pt x="93" y="469"/>
                  </a:lnTo>
                  <a:lnTo>
                    <a:pt x="143" y="293"/>
                  </a:lnTo>
                  <a:lnTo>
                    <a:pt x="0" y="181"/>
                  </a:lnTo>
                  <a:lnTo>
                    <a:pt x="183" y="174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2103;p52">
              <a:extLst>
                <a:ext uri="{FF2B5EF4-FFF2-40B4-BE49-F238E27FC236}">
                  <a16:creationId xmlns:a16="http://schemas.microsoft.com/office/drawing/2014/main" id="{1E4AE2DC-4BEB-4E93-808D-7E829B01B4B6}"/>
                </a:ext>
              </a:extLst>
            </p:cNvPr>
            <p:cNvSpPr/>
            <p:nvPr/>
          </p:nvSpPr>
          <p:spPr>
            <a:xfrm>
              <a:off x="5303" y="2905"/>
              <a:ext cx="494" cy="468"/>
            </a:xfrm>
            <a:custGeom>
              <a:avLst/>
              <a:gdLst/>
              <a:ahLst/>
              <a:cxnLst/>
              <a:rect l="l" t="t" r="r" b="b"/>
              <a:pathLst>
                <a:path w="494" h="468" extrusionOk="0">
                  <a:moveTo>
                    <a:pt x="247" y="0"/>
                  </a:moveTo>
                  <a:lnTo>
                    <a:pt x="311" y="171"/>
                  </a:lnTo>
                  <a:lnTo>
                    <a:pt x="494" y="178"/>
                  </a:lnTo>
                  <a:lnTo>
                    <a:pt x="349" y="292"/>
                  </a:lnTo>
                  <a:lnTo>
                    <a:pt x="399" y="468"/>
                  </a:lnTo>
                  <a:lnTo>
                    <a:pt x="247" y="366"/>
                  </a:lnTo>
                  <a:lnTo>
                    <a:pt x="95" y="468"/>
                  </a:lnTo>
                  <a:lnTo>
                    <a:pt x="145" y="292"/>
                  </a:lnTo>
                  <a:lnTo>
                    <a:pt x="0" y="178"/>
                  </a:lnTo>
                  <a:lnTo>
                    <a:pt x="183" y="171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2104;p52">
              <a:extLst>
                <a:ext uri="{FF2B5EF4-FFF2-40B4-BE49-F238E27FC236}">
                  <a16:creationId xmlns:a16="http://schemas.microsoft.com/office/drawing/2014/main" id="{6A51C11F-0D2C-439D-BB56-C5AB28B6CA5C}"/>
                </a:ext>
              </a:extLst>
            </p:cNvPr>
            <p:cNvSpPr/>
            <p:nvPr/>
          </p:nvSpPr>
          <p:spPr>
            <a:xfrm>
              <a:off x="4385" y="2222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7" y="0"/>
                  </a:moveTo>
                  <a:lnTo>
                    <a:pt x="183" y="174"/>
                  </a:lnTo>
                  <a:lnTo>
                    <a:pt x="0" y="181"/>
                  </a:lnTo>
                  <a:lnTo>
                    <a:pt x="145" y="293"/>
                  </a:lnTo>
                  <a:lnTo>
                    <a:pt x="95" y="469"/>
                  </a:lnTo>
                  <a:lnTo>
                    <a:pt x="247" y="369"/>
                  </a:lnTo>
                  <a:lnTo>
                    <a:pt x="399" y="469"/>
                  </a:lnTo>
                  <a:lnTo>
                    <a:pt x="350" y="293"/>
                  </a:lnTo>
                  <a:lnTo>
                    <a:pt x="492" y="181"/>
                  </a:lnTo>
                  <a:lnTo>
                    <a:pt x="309" y="174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6FBBBDC9-A41D-48DC-970D-8D80AFE85306}"/>
              </a:ext>
            </a:extLst>
          </p:cNvPr>
          <p:cNvSpPr txBox="1"/>
          <p:nvPr/>
        </p:nvSpPr>
        <p:spPr>
          <a:xfrm>
            <a:off x="613350" y="1859874"/>
            <a:ext cx="2121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0262B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4 ESTRELAS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E0262B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grpSp>
        <p:nvGrpSpPr>
          <p:cNvPr id="109" name="Google Shape;2099;p52">
            <a:extLst>
              <a:ext uri="{FF2B5EF4-FFF2-40B4-BE49-F238E27FC236}">
                <a16:creationId xmlns:a16="http://schemas.microsoft.com/office/drawing/2014/main" id="{C4D984DB-165A-456D-BCE1-D63132B096DA}"/>
              </a:ext>
            </a:extLst>
          </p:cNvPr>
          <p:cNvGrpSpPr/>
          <p:nvPr/>
        </p:nvGrpSpPr>
        <p:grpSpPr>
          <a:xfrm>
            <a:off x="955653" y="2606405"/>
            <a:ext cx="546392" cy="580387"/>
            <a:chOff x="4385" y="1076"/>
            <a:chExt cx="2327" cy="2297"/>
          </a:xfrm>
        </p:grpSpPr>
        <p:sp>
          <p:nvSpPr>
            <p:cNvPr id="110" name="Google Shape;2100;p52">
              <a:extLst>
                <a:ext uri="{FF2B5EF4-FFF2-40B4-BE49-F238E27FC236}">
                  <a16:creationId xmlns:a16="http://schemas.microsoft.com/office/drawing/2014/main" id="{E78A35F6-414F-40C5-8C2D-A2B51869ADF9}"/>
                </a:ext>
              </a:extLst>
            </p:cNvPr>
            <p:cNvSpPr/>
            <p:nvPr/>
          </p:nvSpPr>
          <p:spPr>
            <a:xfrm>
              <a:off x="4478" y="1076"/>
              <a:ext cx="2139" cy="2038"/>
            </a:xfrm>
            <a:custGeom>
              <a:avLst/>
              <a:gdLst/>
              <a:ahLst/>
              <a:cxnLst/>
              <a:rect l="l" t="t" r="r" b="b"/>
              <a:pathLst>
                <a:path w="2139" h="2038" extrusionOk="0">
                  <a:moveTo>
                    <a:pt x="1070" y="0"/>
                  </a:moveTo>
                  <a:lnTo>
                    <a:pt x="1345" y="747"/>
                  </a:lnTo>
                  <a:lnTo>
                    <a:pt x="2139" y="780"/>
                  </a:lnTo>
                  <a:lnTo>
                    <a:pt x="1516" y="1272"/>
                  </a:lnTo>
                  <a:lnTo>
                    <a:pt x="1730" y="2038"/>
                  </a:lnTo>
                  <a:lnTo>
                    <a:pt x="1070" y="1596"/>
                  </a:lnTo>
                  <a:lnTo>
                    <a:pt x="409" y="2038"/>
                  </a:lnTo>
                  <a:lnTo>
                    <a:pt x="623" y="1272"/>
                  </a:lnTo>
                  <a:lnTo>
                    <a:pt x="0" y="780"/>
                  </a:lnTo>
                  <a:lnTo>
                    <a:pt x="794" y="747"/>
                  </a:lnTo>
                  <a:lnTo>
                    <a:pt x="1070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2101;p52">
              <a:extLst>
                <a:ext uri="{FF2B5EF4-FFF2-40B4-BE49-F238E27FC236}">
                  <a16:creationId xmlns:a16="http://schemas.microsoft.com/office/drawing/2014/main" id="{CDFE4826-A329-4771-8663-561CB4CAED08}"/>
                </a:ext>
              </a:extLst>
            </p:cNvPr>
            <p:cNvSpPr/>
            <p:nvPr/>
          </p:nvSpPr>
          <p:spPr>
            <a:xfrm>
              <a:off x="5868" y="1171"/>
              <a:ext cx="493" cy="469"/>
            </a:xfrm>
            <a:custGeom>
              <a:avLst/>
              <a:gdLst/>
              <a:ahLst/>
              <a:cxnLst/>
              <a:rect l="l" t="t" r="r" b="b"/>
              <a:pathLst>
                <a:path w="493" h="469" extrusionOk="0">
                  <a:moveTo>
                    <a:pt x="248" y="0"/>
                  </a:moveTo>
                  <a:lnTo>
                    <a:pt x="309" y="171"/>
                  </a:lnTo>
                  <a:lnTo>
                    <a:pt x="493" y="179"/>
                  </a:lnTo>
                  <a:lnTo>
                    <a:pt x="350" y="293"/>
                  </a:lnTo>
                  <a:lnTo>
                    <a:pt x="400" y="469"/>
                  </a:lnTo>
                  <a:lnTo>
                    <a:pt x="248" y="366"/>
                  </a:lnTo>
                  <a:lnTo>
                    <a:pt x="96" y="469"/>
                  </a:lnTo>
                  <a:lnTo>
                    <a:pt x="145" y="293"/>
                  </a:lnTo>
                  <a:lnTo>
                    <a:pt x="0" y="179"/>
                  </a:lnTo>
                  <a:lnTo>
                    <a:pt x="183" y="17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2102;p52">
              <a:extLst>
                <a:ext uri="{FF2B5EF4-FFF2-40B4-BE49-F238E27FC236}">
                  <a16:creationId xmlns:a16="http://schemas.microsoft.com/office/drawing/2014/main" id="{91917E61-8F6F-47E5-8DB1-545045526CF2}"/>
                </a:ext>
              </a:extLst>
            </p:cNvPr>
            <p:cNvSpPr/>
            <p:nvPr/>
          </p:nvSpPr>
          <p:spPr>
            <a:xfrm>
              <a:off x="6220" y="2222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309" y="174"/>
                  </a:lnTo>
                  <a:lnTo>
                    <a:pt x="492" y="181"/>
                  </a:lnTo>
                  <a:lnTo>
                    <a:pt x="347" y="293"/>
                  </a:lnTo>
                  <a:lnTo>
                    <a:pt x="397" y="469"/>
                  </a:lnTo>
                  <a:lnTo>
                    <a:pt x="245" y="369"/>
                  </a:lnTo>
                  <a:lnTo>
                    <a:pt x="93" y="469"/>
                  </a:lnTo>
                  <a:lnTo>
                    <a:pt x="143" y="293"/>
                  </a:lnTo>
                  <a:lnTo>
                    <a:pt x="0" y="181"/>
                  </a:lnTo>
                  <a:lnTo>
                    <a:pt x="183" y="174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2103;p52">
              <a:extLst>
                <a:ext uri="{FF2B5EF4-FFF2-40B4-BE49-F238E27FC236}">
                  <a16:creationId xmlns:a16="http://schemas.microsoft.com/office/drawing/2014/main" id="{9B519485-26F2-4391-871F-DBA7CDC30BF1}"/>
                </a:ext>
              </a:extLst>
            </p:cNvPr>
            <p:cNvSpPr/>
            <p:nvPr/>
          </p:nvSpPr>
          <p:spPr>
            <a:xfrm>
              <a:off x="5303" y="2905"/>
              <a:ext cx="494" cy="468"/>
            </a:xfrm>
            <a:custGeom>
              <a:avLst/>
              <a:gdLst/>
              <a:ahLst/>
              <a:cxnLst/>
              <a:rect l="l" t="t" r="r" b="b"/>
              <a:pathLst>
                <a:path w="494" h="468" extrusionOk="0">
                  <a:moveTo>
                    <a:pt x="247" y="0"/>
                  </a:moveTo>
                  <a:lnTo>
                    <a:pt x="311" y="171"/>
                  </a:lnTo>
                  <a:lnTo>
                    <a:pt x="494" y="178"/>
                  </a:lnTo>
                  <a:lnTo>
                    <a:pt x="349" y="292"/>
                  </a:lnTo>
                  <a:lnTo>
                    <a:pt x="399" y="468"/>
                  </a:lnTo>
                  <a:lnTo>
                    <a:pt x="247" y="366"/>
                  </a:lnTo>
                  <a:lnTo>
                    <a:pt x="95" y="468"/>
                  </a:lnTo>
                  <a:lnTo>
                    <a:pt x="145" y="292"/>
                  </a:lnTo>
                  <a:lnTo>
                    <a:pt x="0" y="178"/>
                  </a:lnTo>
                  <a:lnTo>
                    <a:pt x="183" y="171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2104;p52">
              <a:extLst>
                <a:ext uri="{FF2B5EF4-FFF2-40B4-BE49-F238E27FC236}">
                  <a16:creationId xmlns:a16="http://schemas.microsoft.com/office/drawing/2014/main" id="{ED013BCA-32F5-4C9F-BF34-B4FE8107E0CA}"/>
                </a:ext>
              </a:extLst>
            </p:cNvPr>
            <p:cNvSpPr/>
            <p:nvPr/>
          </p:nvSpPr>
          <p:spPr>
            <a:xfrm>
              <a:off x="4385" y="2222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7" y="0"/>
                  </a:moveTo>
                  <a:lnTo>
                    <a:pt x="183" y="174"/>
                  </a:lnTo>
                  <a:lnTo>
                    <a:pt x="0" y="181"/>
                  </a:lnTo>
                  <a:lnTo>
                    <a:pt x="145" y="293"/>
                  </a:lnTo>
                  <a:lnTo>
                    <a:pt x="95" y="469"/>
                  </a:lnTo>
                  <a:lnTo>
                    <a:pt x="247" y="369"/>
                  </a:lnTo>
                  <a:lnTo>
                    <a:pt x="399" y="469"/>
                  </a:lnTo>
                  <a:lnTo>
                    <a:pt x="350" y="293"/>
                  </a:lnTo>
                  <a:lnTo>
                    <a:pt x="492" y="181"/>
                  </a:lnTo>
                  <a:lnTo>
                    <a:pt x="309" y="174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5" name="CaixaDeTexto 114">
            <a:extLst>
              <a:ext uri="{FF2B5EF4-FFF2-40B4-BE49-F238E27FC236}">
                <a16:creationId xmlns:a16="http://schemas.microsoft.com/office/drawing/2014/main" id="{C51F5A68-C7D8-478A-847F-5C4D06A607B8}"/>
              </a:ext>
            </a:extLst>
          </p:cNvPr>
          <p:cNvSpPr txBox="1"/>
          <p:nvPr/>
        </p:nvSpPr>
        <p:spPr>
          <a:xfrm>
            <a:off x="555583" y="3246059"/>
            <a:ext cx="2121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0262B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4 ESTRELAS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E0262B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DE5F0E6B-87F6-4913-9D7D-1A992A26FE18}"/>
              </a:ext>
            </a:extLst>
          </p:cNvPr>
          <p:cNvSpPr/>
          <p:nvPr/>
        </p:nvSpPr>
        <p:spPr>
          <a:xfrm>
            <a:off x="5403763" y="1550499"/>
            <a:ext cx="3422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=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8A4B94CC-4E58-4D11-9784-B53BD13187BA}"/>
              </a:ext>
            </a:extLst>
          </p:cNvPr>
          <p:cNvSpPr/>
          <p:nvPr/>
        </p:nvSpPr>
        <p:spPr>
          <a:xfrm>
            <a:off x="5671006" y="3040656"/>
            <a:ext cx="3422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=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2F6B7BB5-C2DE-4B2B-B379-0C4E0E33901C}"/>
              </a:ext>
            </a:extLst>
          </p:cNvPr>
          <p:cNvSpPr/>
          <p:nvPr/>
        </p:nvSpPr>
        <p:spPr>
          <a:xfrm>
            <a:off x="7106588" y="1316134"/>
            <a:ext cx="38341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CONQUISTE 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F625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Produto grátis 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0262B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4X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0262B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pontos MMA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 resgate: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COLEÇÃO ESPECIAL</a:t>
            </a: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1A6DEE67-81A9-4AC0-B12B-73C1AD871F12}"/>
              </a:ext>
            </a:extLst>
          </p:cNvPr>
          <p:cNvSpPr/>
          <p:nvPr/>
        </p:nvSpPr>
        <p:spPr>
          <a:xfrm>
            <a:off x="7252461" y="2654956"/>
            <a:ext cx="38341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CONQUISTE 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0262B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Produto grátis +1 PRÊMIO EXCLUSIVO 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0262B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8X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0262B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pontos MMA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e resgate: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COLEÇÃO ESPECIAL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5EAEB147-A555-4E7D-A752-3A60A899CA1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07321" y="2623154"/>
            <a:ext cx="574128" cy="585535"/>
          </a:xfrm>
          <a:prstGeom prst="rect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A284B0EE-ED49-41C5-9898-190D192F035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5823" y="874727"/>
            <a:ext cx="747499" cy="525622"/>
          </a:xfrm>
          <a:prstGeom prst="rect">
            <a:avLst/>
          </a:prstGeom>
        </p:spPr>
      </p:pic>
      <p:pic>
        <p:nvPicPr>
          <p:cNvPr id="52" name="Picture 4">
            <a:extLst>
              <a:ext uri="{FF2B5EF4-FFF2-40B4-BE49-F238E27FC236}">
                <a16:creationId xmlns:a16="http://schemas.microsoft.com/office/drawing/2014/main" id="{F736577B-0125-4E27-BFA5-3489B6C56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11122709" y="3121829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>
            <a:extLst>
              <a:ext uri="{FF2B5EF4-FFF2-40B4-BE49-F238E27FC236}">
                <a16:creationId xmlns:a16="http://schemas.microsoft.com/office/drawing/2014/main" id="{D500B6C2-7E63-416D-9BBB-716904BDA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11123318" y="3116993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0F6DCEC5-B8C3-48E9-812C-B232B017CB3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1198" y="1442767"/>
            <a:ext cx="622513" cy="553997"/>
          </a:xfrm>
          <a:prstGeom prst="rect">
            <a:avLst/>
          </a:prstGeom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F0B72664-AEC0-4413-AA1B-1FAFBDD4C4E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58775" y="2686914"/>
            <a:ext cx="622513" cy="55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487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>
            <a:extLst>
              <a:ext uri="{FF2B5EF4-FFF2-40B4-BE49-F238E27FC236}">
                <a16:creationId xmlns:a16="http://schemas.microsoft.com/office/drawing/2014/main" id="{E07BF60E-07EA-4356-9368-9799B8747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" y="-93620"/>
            <a:ext cx="12190408" cy="6951620"/>
          </a:xfrm>
          <a:prstGeom prst="rect">
            <a:avLst/>
          </a:prstGeom>
        </p:spPr>
      </p:pic>
      <p:sp>
        <p:nvSpPr>
          <p:cNvPr id="30" name="Retângulo: Cantos Diagonais Arredondados 6">
            <a:extLst>
              <a:ext uri="{FF2B5EF4-FFF2-40B4-BE49-F238E27FC236}">
                <a16:creationId xmlns:a16="http://schemas.microsoft.com/office/drawing/2014/main" id="{3E20299F-6116-4EF5-BD43-50793D1B3A11}"/>
              </a:ext>
            </a:extLst>
          </p:cNvPr>
          <p:cNvSpPr/>
          <p:nvPr/>
        </p:nvSpPr>
        <p:spPr>
          <a:xfrm rot="16200000">
            <a:off x="3227550" y="-2442933"/>
            <a:ext cx="5733527" cy="12190405"/>
          </a:xfrm>
          <a:prstGeom prst="round1Rect">
            <a:avLst>
              <a:gd name="adj" fmla="val 11364"/>
            </a:avLst>
          </a:prstGeom>
          <a:solidFill>
            <a:srgbClr val="F1F6F8"/>
          </a:solidFill>
          <a:ln w="31750">
            <a:noFill/>
            <a:miter lim="800000"/>
          </a:ln>
          <a:effectLst/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defTabSz="4570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56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7C64B3E-8ED6-4635-89D9-11A36A94F6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971" y="6180282"/>
            <a:ext cx="647868" cy="143787"/>
          </a:xfrm>
          <a:prstGeom prst="rect">
            <a:avLst/>
          </a:prstGeom>
        </p:spPr>
      </p:pic>
      <p:sp>
        <p:nvSpPr>
          <p:cNvPr id="32" name="Retângulo 31">
            <a:extLst>
              <a:ext uri="{FF2B5EF4-FFF2-40B4-BE49-F238E27FC236}">
                <a16:creationId xmlns:a16="http://schemas.microsoft.com/office/drawing/2014/main" id="{CA99D8FC-7EAB-4D0B-A535-1311472C560D}"/>
              </a:ext>
            </a:extLst>
          </p:cNvPr>
          <p:cNvSpPr/>
          <p:nvPr/>
        </p:nvSpPr>
        <p:spPr>
          <a:xfrm>
            <a:off x="278541" y="46319"/>
            <a:ext cx="12190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ESTRATÉGIA 05 ESTRELAS: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PRODUTIVIDADE E ANTECIPAÇÃO – CP09 a 11/22</a:t>
            </a:r>
          </a:p>
        </p:txBody>
      </p:sp>
      <p:graphicFrame>
        <p:nvGraphicFramePr>
          <p:cNvPr id="55" name="Tabela 6">
            <a:extLst>
              <a:ext uri="{FF2B5EF4-FFF2-40B4-BE49-F238E27FC236}">
                <a16:creationId xmlns:a16="http://schemas.microsoft.com/office/drawing/2014/main" id="{3C8B7974-5297-42E2-9765-113A33BA56D4}"/>
              </a:ext>
            </a:extLst>
          </p:cNvPr>
          <p:cNvGraphicFramePr>
            <a:graphicFrameLocks noGrp="1"/>
          </p:cNvGraphicFramePr>
          <p:nvPr/>
        </p:nvGraphicFramePr>
        <p:xfrm>
          <a:off x="359852" y="3845439"/>
          <a:ext cx="11172524" cy="200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869">
                  <a:extLst>
                    <a:ext uri="{9D8B030D-6E8A-4147-A177-3AD203B41FA5}">
                      <a16:colId xmlns:a16="http://schemas.microsoft.com/office/drawing/2014/main" val="1967454481"/>
                    </a:ext>
                  </a:extLst>
                </a:gridCol>
                <a:gridCol w="1586732">
                  <a:extLst>
                    <a:ext uri="{9D8B030D-6E8A-4147-A177-3AD203B41FA5}">
                      <a16:colId xmlns:a16="http://schemas.microsoft.com/office/drawing/2014/main" val="28678440"/>
                    </a:ext>
                  </a:extLst>
                </a:gridCol>
                <a:gridCol w="1954623">
                  <a:extLst>
                    <a:ext uri="{9D8B030D-6E8A-4147-A177-3AD203B41FA5}">
                      <a16:colId xmlns:a16="http://schemas.microsoft.com/office/drawing/2014/main" val="2678583031"/>
                    </a:ext>
                  </a:extLst>
                </a:gridCol>
                <a:gridCol w="1399664">
                  <a:extLst>
                    <a:ext uri="{9D8B030D-6E8A-4147-A177-3AD203B41FA5}">
                      <a16:colId xmlns:a16="http://schemas.microsoft.com/office/drawing/2014/main" val="2204368725"/>
                    </a:ext>
                  </a:extLst>
                </a:gridCol>
                <a:gridCol w="4597636">
                  <a:extLst>
                    <a:ext uri="{9D8B030D-6E8A-4147-A177-3AD203B41FA5}">
                      <a16:colId xmlns:a16="http://schemas.microsoft.com/office/drawing/2014/main" val="1466923598"/>
                    </a:ext>
                  </a:extLst>
                </a:gridCol>
              </a:tblGrid>
              <a:tr h="255560"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R$ PRESENTES CP 10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R$ PRESENTES CP 11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ATINGIU MINIMO DE PRESENTES?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ATINGIU NA CP 09?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PRÊMIO FINAL</a:t>
                      </a:r>
                    </a:p>
                    <a:p>
                      <a:pPr algn="ctr"/>
                      <a:endParaRPr lang="pt-BR" sz="1400" dirty="0"/>
                    </a:p>
                  </a:txBody>
                  <a:tcPr>
                    <a:solidFill>
                      <a:srgbClr val="975C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25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R$ 300,00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R$600,00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-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37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R$ 800,00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R$ 500,00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0" dirty="0"/>
                        <a:t>NÃO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/>
                        <a:t>PRODUTO</a:t>
                      </a:r>
                      <a:r>
                        <a:rPr lang="pt-BR" sz="1400" dirty="0"/>
                        <a:t> + R$ 1.300 X 5 = </a:t>
                      </a:r>
                      <a:r>
                        <a:rPr lang="pt-BR" sz="1400" b="1" dirty="0"/>
                        <a:t>6.500 PTOS MMA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9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R$ 950,00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R$ 750,00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/>
                        <a:t>PRODUTO</a:t>
                      </a:r>
                      <a:r>
                        <a:rPr lang="pt-BR" sz="1400" dirty="0"/>
                        <a:t> + R$1.700 X 5 = </a:t>
                      </a:r>
                      <a:r>
                        <a:rPr lang="pt-BR" sz="1400" b="1" dirty="0"/>
                        <a:t>8.500 PTOS MMA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01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R$ 1.300,00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/>
                        <a:t>PRODUTO</a:t>
                      </a:r>
                      <a:r>
                        <a:rPr lang="pt-BR" sz="1400" dirty="0"/>
                        <a:t> + </a:t>
                      </a:r>
                      <a:r>
                        <a:rPr lang="pt-BR" sz="1400" b="1" dirty="0"/>
                        <a:t>PRÊMIO</a:t>
                      </a:r>
                      <a:r>
                        <a:rPr lang="pt-BR" sz="1400" dirty="0"/>
                        <a:t> + R$ 1.300 X 10 = </a:t>
                      </a:r>
                      <a:r>
                        <a:rPr lang="pt-BR" sz="1400" b="1" dirty="0"/>
                        <a:t>13.000 PTOS MMA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280607"/>
                  </a:ext>
                </a:extLst>
              </a:tr>
            </a:tbl>
          </a:graphicData>
        </a:graphic>
      </p:graphicFrame>
      <p:pic>
        <p:nvPicPr>
          <p:cNvPr id="57" name="Picture 2">
            <a:extLst>
              <a:ext uri="{FF2B5EF4-FFF2-40B4-BE49-F238E27FC236}">
                <a16:creationId xmlns:a16="http://schemas.microsoft.com/office/drawing/2014/main" id="{34545B23-2439-46E7-B7F7-20815F109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958" y="5692642"/>
            <a:ext cx="379851" cy="37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CaixaDeTexto 57">
            <a:extLst>
              <a:ext uri="{FF2B5EF4-FFF2-40B4-BE49-F238E27FC236}">
                <a16:creationId xmlns:a16="http://schemas.microsoft.com/office/drawing/2014/main" id="{700211ED-D6B3-4923-A4FD-895586A9F06E}"/>
              </a:ext>
            </a:extLst>
          </p:cNvPr>
          <p:cNvSpPr txBox="1"/>
          <p:nvPr/>
        </p:nvSpPr>
        <p:spPr>
          <a:xfrm>
            <a:off x="4183306" y="1106767"/>
            <a:ext cx="31821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Compre o mínimo de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R$1.300,00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PRESENTES DE MÃES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soma das  CPs10 e 11e pontue 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Meu Mundo Avon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59" name="Retângulo: Cantos Diagonais Arredondados 58">
            <a:extLst>
              <a:ext uri="{FF2B5EF4-FFF2-40B4-BE49-F238E27FC236}">
                <a16:creationId xmlns:a16="http://schemas.microsoft.com/office/drawing/2014/main" id="{52B4E923-A6AF-4666-B0CB-FCF3CD81F9EC}"/>
              </a:ext>
            </a:extLst>
          </p:cNvPr>
          <p:cNvSpPr/>
          <p:nvPr/>
        </p:nvSpPr>
        <p:spPr>
          <a:xfrm>
            <a:off x="4055032" y="1100232"/>
            <a:ext cx="6758365" cy="1318625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tângulo: Cantos Diagonais Arredondados 103">
            <a:extLst>
              <a:ext uri="{FF2B5EF4-FFF2-40B4-BE49-F238E27FC236}">
                <a16:creationId xmlns:a16="http://schemas.microsoft.com/office/drawing/2014/main" id="{8258DFFC-1CB9-4ECB-9ED1-C1997729A7CE}"/>
              </a:ext>
            </a:extLst>
          </p:cNvPr>
          <p:cNvSpPr/>
          <p:nvPr/>
        </p:nvSpPr>
        <p:spPr>
          <a:xfrm>
            <a:off x="1992644" y="1153511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CAMPANHA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10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OU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11</a:t>
            </a:r>
          </a:p>
        </p:txBody>
      </p:sp>
      <p:sp>
        <p:nvSpPr>
          <p:cNvPr id="61" name="Retângulo: Cantos Diagonais Arredondados 103">
            <a:extLst>
              <a:ext uri="{FF2B5EF4-FFF2-40B4-BE49-F238E27FC236}">
                <a16:creationId xmlns:a16="http://schemas.microsoft.com/office/drawing/2014/main" id="{05EADA9E-5F0E-4678-8B31-B6C6A934874F}"/>
              </a:ext>
            </a:extLst>
          </p:cNvPr>
          <p:cNvSpPr/>
          <p:nvPr/>
        </p:nvSpPr>
        <p:spPr>
          <a:xfrm>
            <a:off x="1959536" y="2743694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CONQUISTE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JÁ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NA CP 10!</a:t>
            </a:r>
          </a:p>
        </p:txBody>
      </p:sp>
      <p:sp>
        <p:nvSpPr>
          <p:cNvPr id="63" name="Retângulo: Cantos Diagonais Arredondados 62">
            <a:extLst>
              <a:ext uri="{FF2B5EF4-FFF2-40B4-BE49-F238E27FC236}">
                <a16:creationId xmlns:a16="http://schemas.microsoft.com/office/drawing/2014/main" id="{CC0A37F7-F6EB-4F24-AA55-5EEEB5497B83}"/>
              </a:ext>
            </a:extLst>
          </p:cNvPr>
          <p:cNvSpPr/>
          <p:nvPr/>
        </p:nvSpPr>
        <p:spPr>
          <a:xfrm>
            <a:off x="4055033" y="2544087"/>
            <a:ext cx="6758364" cy="1223393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1" name="Google Shape;2105;p52">
            <a:extLst>
              <a:ext uri="{FF2B5EF4-FFF2-40B4-BE49-F238E27FC236}">
                <a16:creationId xmlns:a16="http://schemas.microsoft.com/office/drawing/2014/main" id="{D614130C-3BB1-49F3-81B7-7B3BDCC62451}"/>
              </a:ext>
            </a:extLst>
          </p:cNvPr>
          <p:cNvGrpSpPr/>
          <p:nvPr/>
        </p:nvGrpSpPr>
        <p:grpSpPr>
          <a:xfrm>
            <a:off x="1016450" y="1189536"/>
            <a:ext cx="567632" cy="626140"/>
            <a:chOff x="4382" y="1081"/>
            <a:chExt cx="2326" cy="2297"/>
          </a:xfrm>
        </p:grpSpPr>
        <p:sp>
          <p:nvSpPr>
            <p:cNvPr id="82" name="Google Shape;2106;p52">
              <a:extLst>
                <a:ext uri="{FF2B5EF4-FFF2-40B4-BE49-F238E27FC236}">
                  <a16:creationId xmlns:a16="http://schemas.microsoft.com/office/drawing/2014/main" id="{E458B058-D712-43C0-BF3F-1E902B4DFCE2}"/>
                </a:ext>
              </a:extLst>
            </p:cNvPr>
            <p:cNvSpPr/>
            <p:nvPr/>
          </p:nvSpPr>
          <p:spPr>
            <a:xfrm>
              <a:off x="4472" y="1081"/>
              <a:ext cx="2143" cy="2038"/>
            </a:xfrm>
            <a:custGeom>
              <a:avLst/>
              <a:gdLst/>
              <a:ahLst/>
              <a:cxnLst/>
              <a:rect l="l" t="t" r="r" b="b"/>
              <a:pathLst>
                <a:path w="2143" h="2038" extrusionOk="0">
                  <a:moveTo>
                    <a:pt x="1070" y="0"/>
                  </a:moveTo>
                  <a:lnTo>
                    <a:pt x="1346" y="747"/>
                  </a:lnTo>
                  <a:lnTo>
                    <a:pt x="2143" y="780"/>
                  </a:lnTo>
                  <a:lnTo>
                    <a:pt x="1517" y="1272"/>
                  </a:lnTo>
                  <a:lnTo>
                    <a:pt x="1734" y="2038"/>
                  </a:lnTo>
                  <a:lnTo>
                    <a:pt x="1070" y="1596"/>
                  </a:lnTo>
                  <a:lnTo>
                    <a:pt x="409" y="2038"/>
                  </a:lnTo>
                  <a:lnTo>
                    <a:pt x="626" y="1272"/>
                  </a:lnTo>
                  <a:lnTo>
                    <a:pt x="0" y="780"/>
                  </a:lnTo>
                  <a:lnTo>
                    <a:pt x="797" y="747"/>
                  </a:lnTo>
                  <a:lnTo>
                    <a:pt x="1070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2107;p52">
              <a:extLst>
                <a:ext uri="{FF2B5EF4-FFF2-40B4-BE49-F238E27FC236}">
                  <a16:creationId xmlns:a16="http://schemas.microsoft.com/office/drawing/2014/main" id="{C6E5BBF2-2889-4E01-A46D-D5C875F4C059}"/>
                </a:ext>
              </a:extLst>
            </p:cNvPr>
            <p:cNvSpPr/>
            <p:nvPr/>
          </p:nvSpPr>
          <p:spPr>
            <a:xfrm>
              <a:off x="5866" y="1176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309" y="171"/>
                  </a:lnTo>
                  <a:lnTo>
                    <a:pt x="492" y="179"/>
                  </a:lnTo>
                  <a:lnTo>
                    <a:pt x="347" y="293"/>
                  </a:lnTo>
                  <a:lnTo>
                    <a:pt x="397" y="469"/>
                  </a:lnTo>
                  <a:lnTo>
                    <a:pt x="245" y="366"/>
                  </a:lnTo>
                  <a:lnTo>
                    <a:pt x="92" y="469"/>
                  </a:lnTo>
                  <a:lnTo>
                    <a:pt x="142" y="293"/>
                  </a:lnTo>
                  <a:lnTo>
                    <a:pt x="0" y="179"/>
                  </a:lnTo>
                  <a:lnTo>
                    <a:pt x="183" y="171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2108;p52">
              <a:extLst>
                <a:ext uri="{FF2B5EF4-FFF2-40B4-BE49-F238E27FC236}">
                  <a16:creationId xmlns:a16="http://schemas.microsoft.com/office/drawing/2014/main" id="{23F72C57-5673-4ED5-B65C-6AB617B53714}"/>
                </a:ext>
              </a:extLst>
            </p:cNvPr>
            <p:cNvSpPr/>
            <p:nvPr/>
          </p:nvSpPr>
          <p:spPr>
            <a:xfrm>
              <a:off x="6215" y="2227"/>
              <a:ext cx="493" cy="469"/>
            </a:xfrm>
            <a:custGeom>
              <a:avLst/>
              <a:gdLst/>
              <a:ahLst/>
              <a:cxnLst/>
              <a:rect l="l" t="t" r="r" b="b"/>
              <a:pathLst>
                <a:path w="493" h="469" extrusionOk="0">
                  <a:moveTo>
                    <a:pt x="248" y="0"/>
                  </a:moveTo>
                  <a:lnTo>
                    <a:pt x="309" y="174"/>
                  </a:lnTo>
                  <a:lnTo>
                    <a:pt x="493" y="181"/>
                  </a:lnTo>
                  <a:lnTo>
                    <a:pt x="350" y="293"/>
                  </a:lnTo>
                  <a:lnTo>
                    <a:pt x="400" y="469"/>
                  </a:lnTo>
                  <a:lnTo>
                    <a:pt x="248" y="369"/>
                  </a:lnTo>
                  <a:lnTo>
                    <a:pt x="95" y="469"/>
                  </a:lnTo>
                  <a:lnTo>
                    <a:pt x="145" y="293"/>
                  </a:lnTo>
                  <a:lnTo>
                    <a:pt x="0" y="181"/>
                  </a:lnTo>
                  <a:lnTo>
                    <a:pt x="183" y="174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2109;p52">
              <a:extLst>
                <a:ext uri="{FF2B5EF4-FFF2-40B4-BE49-F238E27FC236}">
                  <a16:creationId xmlns:a16="http://schemas.microsoft.com/office/drawing/2014/main" id="{D9B1B88C-2C23-49C8-AFD5-89312A031278}"/>
                </a:ext>
              </a:extLst>
            </p:cNvPr>
            <p:cNvSpPr/>
            <p:nvPr/>
          </p:nvSpPr>
          <p:spPr>
            <a:xfrm>
              <a:off x="5300" y="2910"/>
              <a:ext cx="492" cy="468"/>
            </a:xfrm>
            <a:custGeom>
              <a:avLst/>
              <a:gdLst/>
              <a:ahLst/>
              <a:cxnLst/>
              <a:rect l="l" t="t" r="r" b="b"/>
              <a:pathLst>
                <a:path w="492" h="468" extrusionOk="0">
                  <a:moveTo>
                    <a:pt x="245" y="0"/>
                  </a:moveTo>
                  <a:lnTo>
                    <a:pt x="309" y="171"/>
                  </a:lnTo>
                  <a:lnTo>
                    <a:pt x="492" y="178"/>
                  </a:lnTo>
                  <a:lnTo>
                    <a:pt x="349" y="292"/>
                  </a:lnTo>
                  <a:lnTo>
                    <a:pt x="397" y="468"/>
                  </a:lnTo>
                  <a:lnTo>
                    <a:pt x="245" y="366"/>
                  </a:lnTo>
                  <a:lnTo>
                    <a:pt x="92" y="468"/>
                  </a:lnTo>
                  <a:lnTo>
                    <a:pt x="142" y="292"/>
                  </a:lnTo>
                  <a:lnTo>
                    <a:pt x="0" y="178"/>
                  </a:lnTo>
                  <a:lnTo>
                    <a:pt x="183" y="171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2110;p52">
              <a:extLst>
                <a:ext uri="{FF2B5EF4-FFF2-40B4-BE49-F238E27FC236}">
                  <a16:creationId xmlns:a16="http://schemas.microsoft.com/office/drawing/2014/main" id="{BC5B0DE3-5C70-45B0-A26D-9ED33B1827DC}"/>
                </a:ext>
              </a:extLst>
            </p:cNvPr>
            <p:cNvSpPr/>
            <p:nvPr/>
          </p:nvSpPr>
          <p:spPr>
            <a:xfrm>
              <a:off x="4731" y="1176"/>
              <a:ext cx="493" cy="469"/>
            </a:xfrm>
            <a:custGeom>
              <a:avLst/>
              <a:gdLst/>
              <a:ahLst/>
              <a:cxnLst/>
              <a:rect l="l" t="t" r="r" b="b"/>
              <a:pathLst>
                <a:path w="493" h="469" extrusionOk="0">
                  <a:moveTo>
                    <a:pt x="248" y="0"/>
                  </a:moveTo>
                  <a:lnTo>
                    <a:pt x="183" y="171"/>
                  </a:lnTo>
                  <a:lnTo>
                    <a:pt x="0" y="179"/>
                  </a:lnTo>
                  <a:lnTo>
                    <a:pt x="145" y="293"/>
                  </a:lnTo>
                  <a:lnTo>
                    <a:pt x="95" y="469"/>
                  </a:lnTo>
                  <a:lnTo>
                    <a:pt x="248" y="366"/>
                  </a:lnTo>
                  <a:lnTo>
                    <a:pt x="400" y="469"/>
                  </a:lnTo>
                  <a:lnTo>
                    <a:pt x="350" y="293"/>
                  </a:lnTo>
                  <a:lnTo>
                    <a:pt x="493" y="179"/>
                  </a:lnTo>
                  <a:lnTo>
                    <a:pt x="309" y="17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2111;p52">
              <a:extLst>
                <a:ext uri="{FF2B5EF4-FFF2-40B4-BE49-F238E27FC236}">
                  <a16:creationId xmlns:a16="http://schemas.microsoft.com/office/drawing/2014/main" id="{E2DEA99C-9468-48B6-A0BB-F1D5DFE278B8}"/>
                </a:ext>
              </a:extLst>
            </p:cNvPr>
            <p:cNvSpPr/>
            <p:nvPr/>
          </p:nvSpPr>
          <p:spPr>
            <a:xfrm>
              <a:off x="4382" y="2227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183" y="174"/>
                  </a:lnTo>
                  <a:lnTo>
                    <a:pt x="0" y="181"/>
                  </a:lnTo>
                  <a:lnTo>
                    <a:pt x="142" y="293"/>
                  </a:lnTo>
                  <a:lnTo>
                    <a:pt x="92" y="469"/>
                  </a:lnTo>
                  <a:lnTo>
                    <a:pt x="245" y="369"/>
                  </a:lnTo>
                  <a:lnTo>
                    <a:pt x="397" y="469"/>
                  </a:lnTo>
                  <a:lnTo>
                    <a:pt x="347" y="293"/>
                  </a:lnTo>
                  <a:lnTo>
                    <a:pt x="492" y="181"/>
                  </a:lnTo>
                  <a:lnTo>
                    <a:pt x="309" y="174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E5C7DB9E-E935-461A-86DA-6F77C241560E}"/>
              </a:ext>
            </a:extLst>
          </p:cNvPr>
          <p:cNvSpPr txBox="1"/>
          <p:nvPr/>
        </p:nvSpPr>
        <p:spPr>
          <a:xfrm>
            <a:off x="613350" y="1859874"/>
            <a:ext cx="2121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9298C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5 ESTRELAS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E9298C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grpSp>
        <p:nvGrpSpPr>
          <p:cNvPr id="109" name="Google Shape;2105;p52">
            <a:extLst>
              <a:ext uri="{FF2B5EF4-FFF2-40B4-BE49-F238E27FC236}">
                <a16:creationId xmlns:a16="http://schemas.microsoft.com/office/drawing/2014/main" id="{EED0BE41-CF8D-41AF-81A9-34A2A9FE0044}"/>
              </a:ext>
            </a:extLst>
          </p:cNvPr>
          <p:cNvGrpSpPr/>
          <p:nvPr/>
        </p:nvGrpSpPr>
        <p:grpSpPr>
          <a:xfrm>
            <a:off x="967419" y="2533173"/>
            <a:ext cx="567632" cy="626140"/>
            <a:chOff x="4382" y="1081"/>
            <a:chExt cx="2326" cy="2297"/>
          </a:xfrm>
        </p:grpSpPr>
        <p:sp>
          <p:nvSpPr>
            <p:cNvPr id="110" name="Google Shape;2106;p52">
              <a:extLst>
                <a:ext uri="{FF2B5EF4-FFF2-40B4-BE49-F238E27FC236}">
                  <a16:creationId xmlns:a16="http://schemas.microsoft.com/office/drawing/2014/main" id="{53B13C4C-769A-4E34-A5A1-F36A2BBB36DA}"/>
                </a:ext>
              </a:extLst>
            </p:cNvPr>
            <p:cNvSpPr/>
            <p:nvPr/>
          </p:nvSpPr>
          <p:spPr>
            <a:xfrm>
              <a:off x="4472" y="1081"/>
              <a:ext cx="2143" cy="2038"/>
            </a:xfrm>
            <a:custGeom>
              <a:avLst/>
              <a:gdLst/>
              <a:ahLst/>
              <a:cxnLst/>
              <a:rect l="l" t="t" r="r" b="b"/>
              <a:pathLst>
                <a:path w="2143" h="2038" extrusionOk="0">
                  <a:moveTo>
                    <a:pt x="1070" y="0"/>
                  </a:moveTo>
                  <a:lnTo>
                    <a:pt x="1346" y="747"/>
                  </a:lnTo>
                  <a:lnTo>
                    <a:pt x="2143" y="780"/>
                  </a:lnTo>
                  <a:lnTo>
                    <a:pt x="1517" y="1272"/>
                  </a:lnTo>
                  <a:lnTo>
                    <a:pt x="1734" y="2038"/>
                  </a:lnTo>
                  <a:lnTo>
                    <a:pt x="1070" y="1596"/>
                  </a:lnTo>
                  <a:lnTo>
                    <a:pt x="409" y="2038"/>
                  </a:lnTo>
                  <a:lnTo>
                    <a:pt x="626" y="1272"/>
                  </a:lnTo>
                  <a:lnTo>
                    <a:pt x="0" y="780"/>
                  </a:lnTo>
                  <a:lnTo>
                    <a:pt x="797" y="747"/>
                  </a:lnTo>
                  <a:lnTo>
                    <a:pt x="1070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2107;p52">
              <a:extLst>
                <a:ext uri="{FF2B5EF4-FFF2-40B4-BE49-F238E27FC236}">
                  <a16:creationId xmlns:a16="http://schemas.microsoft.com/office/drawing/2014/main" id="{9515B1B7-D938-43A2-AC8D-B73E46028C85}"/>
                </a:ext>
              </a:extLst>
            </p:cNvPr>
            <p:cNvSpPr/>
            <p:nvPr/>
          </p:nvSpPr>
          <p:spPr>
            <a:xfrm>
              <a:off x="5866" y="1176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309" y="171"/>
                  </a:lnTo>
                  <a:lnTo>
                    <a:pt x="492" y="179"/>
                  </a:lnTo>
                  <a:lnTo>
                    <a:pt x="347" y="293"/>
                  </a:lnTo>
                  <a:lnTo>
                    <a:pt x="397" y="469"/>
                  </a:lnTo>
                  <a:lnTo>
                    <a:pt x="245" y="366"/>
                  </a:lnTo>
                  <a:lnTo>
                    <a:pt x="92" y="469"/>
                  </a:lnTo>
                  <a:lnTo>
                    <a:pt x="142" y="293"/>
                  </a:lnTo>
                  <a:lnTo>
                    <a:pt x="0" y="179"/>
                  </a:lnTo>
                  <a:lnTo>
                    <a:pt x="183" y="171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2108;p52">
              <a:extLst>
                <a:ext uri="{FF2B5EF4-FFF2-40B4-BE49-F238E27FC236}">
                  <a16:creationId xmlns:a16="http://schemas.microsoft.com/office/drawing/2014/main" id="{751A710E-FE5A-4092-A545-EA978233453C}"/>
                </a:ext>
              </a:extLst>
            </p:cNvPr>
            <p:cNvSpPr/>
            <p:nvPr/>
          </p:nvSpPr>
          <p:spPr>
            <a:xfrm>
              <a:off x="6215" y="2227"/>
              <a:ext cx="493" cy="469"/>
            </a:xfrm>
            <a:custGeom>
              <a:avLst/>
              <a:gdLst/>
              <a:ahLst/>
              <a:cxnLst/>
              <a:rect l="l" t="t" r="r" b="b"/>
              <a:pathLst>
                <a:path w="493" h="469" extrusionOk="0">
                  <a:moveTo>
                    <a:pt x="248" y="0"/>
                  </a:moveTo>
                  <a:lnTo>
                    <a:pt x="309" y="174"/>
                  </a:lnTo>
                  <a:lnTo>
                    <a:pt x="493" y="181"/>
                  </a:lnTo>
                  <a:lnTo>
                    <a:pt x="350" y="293"/>
                  </a:lnTo>
                  <a:lnTo>
                    <a:pt x="400" y="469"/>
                  </a:lnTo>
                  <a:lnTo>
                    <a:pt x="248" y="369"/>
                  </a:lnTo>
                  <a:lnTo>
                    <a:pt x="95" y="469"/>
                  </a:lnTo>
                  <a:lnTo>
                    <a:pt x="145" y="293"/>
                  </a:lnTo>
                  <a:lnTo>
                    <a:pt x="0" y="181"/>
                  </a:lnTo>
                  <a:lnTo>
                    <a:pt x="183" y="174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2109;p52">
              <a:extLst>
                <a:ext uri="{FF2B5EF4-FFF2-40B4-BE49-F238E27FC236}">
                  <a16:creationId xmlns:a16="http://schemas.microsoft.com/office/drawing/2014/main" id="{AB5FCAE9-9C97-4B43-989D-8FADF9123417}"/>
                </a:ext>
              </a:extLst>
            </p:cNvPr>
            <p:cNvSpPr/>
            <p:nvPr/>
          </p:nvSpPr>
          <p:spPr>
            <a:xfrm>
              <a:off x="5300" y="2910"/>
              <a:ext cx="492" cy="468"/>
            </a:xfrm>
            <a:custGeom>
              <a:avLst/>
              <a:gdLst/>
              <a:ahLst/>
              <a:cxnLst/>
              <a:rect l="l" t="t" r="r" b="b"/>
              <a:pathLst>
                <a:path w="492" h="468" extrusionOk="0">
                  <a:moveTo>
                    <a:pt x="245" y="0"/>
                  </a:moveTo>
                  <a:lnTo>
                    <a:pt x="309" y="171"/>
                  </a:lnTo>
                  <a:lnTo>
                    <a:pt x="492" y="178"/>
                  </a:lnTo>
                  <a:lnTo>
                    <a:pt x="349" y="292"/>
                  </a:lnTo>
                  <a:lnTo>
                    <a:pt x="397" y="468"/>
                  </a:lnTo>
                  <a:lnTo>
                    <a:pt x="245" y="366"/>
                  </a:lnTo>
                  <a:lnTo>
                    <a:pt x="92" y="468"/>
                  </a:lnTo>
                  <a:lnTo>
                    <a:pt x="142" y="292"/>
                  </a:lnTo>
                  <a:lnTo>
                    <a:pt x="0" y="178"/>
                  </a:lnTo>
                  <a:lnTo>
                    <a:pt x="183" y="171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2110;p52">
              <a:extLst>
                <a:ext uri="{FF2B5EF4-FFF2-40B4-BE49-F238E27FC236}">
                  <a16:creationId xmlns:a16="http://schemas.microsoft.com/office/drawing/2014/main" id="{599333A3-200D-47F9-9BF6-47FDD07E609F}"/>
                </a:ext>
              </a:extLst>
            </p:cNvPr>
            <p:cNvSpPr/>
            <p:nvPr/>
          </p:nvSpPr>
          <p:spPr>
            <a:xfrm>
              <a:off x="4731" y="1176"/>
              <a:ext cx="493" cy="469"/>
            </a:xfrm>
            <a:custGeom>
              <a:avLst/>
              <a:gdLst/>
              <a:ahLst/>
              <a:cxnLst/>
              <a:rect l="l" t="t" r="r" b="b"/>
              <a:pathLst>
                <a:path w="493" h="469" extrusionOk="0">
                  <a:moveTo>
                    <a:pt x="248" y="0"/>
                  </a:moveTo>
                  <a:lnTo>
                    <a:pt x="183" y="171"/>
                  </a:lnTo>
                  <a:lnTo>
                    <a:pt x="0" y="179"/>
                  </a:lnTo>
                  <a:lnTo>
                    <a:pt x="145" y="293"/>
                  </a:lnTo>
                  <a:lnTo>
                    <a:pt x="95" y="469"/>
                  </a:lnTo>
                  <a:lnTo>
                    <a:pt x="248" y="366"/>
                  </a:lnTo>
                  <a:lnTo>
                    <a:pt x="400" y="469"/>
                  </a:lnTo>
                  <a:lnTo>
                    <a:pt x="350" y="293"/>
                  </a:lnTo>
                  <a:lnTo>
                    <a:pt x="493" y="179"/>
                  </a:lnTo>
                  <a:lnTo>
                    <a:pt x="309" y="17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2111;p52">
              <a:extLst>
                <a:ext uri="{FF2B5EF4-FFF2-40B4-BE49-F238E27FC236}">
                  <a16:creationId xmlns:a16="http://schemas.microsoft.com/office/drawing/2014/main" id="{C9B8575E-D96A-48E4-B221-A6A392D02B95}"/>
                </a:ext>
              </a:extLst>
            </p:cNvPr>
            <p:cNvSpPr/>
            <p:nvPr/>
          </p:nvSpPr>
          <p:spPr>
            <a:xfrm>
              <a:off x="4382" y="2227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183" y="174"/>
                  </a:lnTo>
                  <a:lnTo>
                    <a:pt x="0" y="181"/>
                  </a:lnTo>
                  <a:lnTo>
                    <a:pt x="142" y="293"/>
                  </a:lnTo>
                  <a:lnTo>
                    <a:pt x="92" y="469"/>
                  </a:lnTo>
                  <a:lnTo>
                    <a:pt x="245" y="369"/>
                  </a:lnTo>
                  <a:lnTo>
                    <a:pt x="397" y="469"/>
                  </a:lnTo>
                  <a:lnTo>
                    <a:pt x="347" y="293"/>
                  </a:lnTo>
                  <a:lnTo>
                    <a:pt x="492" y="181"/>
                  </a:lnTo>
                  <a:lnTo>
                    <a:pt x="309" y="174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" name="CaixaDeTexto 115">
            <a:extLst>
              <a:ext uri="{FF2B5EF4-FFF2-40B4-BE49-F238E27FC236}">
                <a16:creationId xmlns:a16="http://schemas.microsoft.com/office/drawing/2014/main" id="{B1A8BEB3-AFD0-4416-AB0D-8CB130B34024}"/>
              </a:ext>
            </a:extLst>
          </p:cNvPr>
          <p:cNvSpPr txBox="1"/>
          <p:nvPr/>
        </p:nvSpPr>
        <p:spPr>
          <a:xfrm>
            <a:off x="564319" y="3203511"/>
            <a:ext cx="2121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9298C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5 ESTRELAS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E9298C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6988BE8A-97F4-4D3C-8ADE-7723464F9D01}"/>
              </a:ext>
            </a:extLst>
          </p:cNvPr>
          <p:cNvSpPr txBox="1"/>
          <p:nvPr/>
        </p:nvSpPr>
        <p:spPr>
          <a:xfrm>
            <a:off x="4218833" y="2544087"/>
            <a:ext cx="326598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Atinja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R$1.300,00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PRESENTES DE MÃES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JÁ NA CP10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 pontue em dobro pela compra do período no Meu Mundo Avon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F3B13CC9-C72D-4736-921B-C1A0A53AFDAB}"/>
              </a:ext>
            </a:extLst>
          </p:cNvPr>
          <p:cNvSpPr/>
          <p:nvPr/>
        </p:nvSpPr>
        <p:spPr>
          <a:xfrm>
            <a:off x="5637523" y="1592924"/>
            <a:ext cx="3422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=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974CF383-62C4-448F-A4B9-CA5274C0BC8A}"/>
              </a:ext>
            </a:extLst>
          </p:cNvPr>
          <p:cNvSpPr/>
          <p:nvPr/>
        </p:nvSpPr>
        <p:spPr>
          <a:xfrm>
            <a:off x="5932924" y="2939417"/>
            <a:ext cx="3422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=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17152CDC-150F-422F-9369-9257CD39C77C}"/>
              </a:ext>
            </a:extLst>
          </p:cNvPr>
          <p:cNvSpPr/>
          <p:nvPr/>
        </p:nvSpPr>
        <p:spPr>
          <a:xfrm>
            <a:off x="7037606" y="1297879"/>
            <a:ext cx="38341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CONQUISTE 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9298C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Produto grátis 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9298C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5X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9298C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pontos MMA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 resgate: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COLEÇÃO ESPECIAL</a:t>
            </a: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A8CE675C-50DF-4B27-9555-8FAD412A1A6D}"/>
              </a:ext>
            </a:extLst>
          </p:cNvPr>
          <p:cNvSpPr/>
          <p:nvPr/>
        </p:nvSpPr>
        <p:spPr>
          <a:xfrm>
            <a:off x="7281824" y="2577238"/>
            <a:ext cx="38341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CONQUISTE 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9298C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Produto grátis +1 PRÊMIO EXCLUSIVO 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9298C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10X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9298C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pontos MMA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e resgate: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COLEÇÃO ESPECIAL</a:t>
            </a: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6EB46C8A-7CC0-4DEA-A11D-39198B66465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07321" y="2623154"/>
            <a:ext cx="574128" cy="585535"/>
          </a:xfrm>
          <a:prstGeom prst="rect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1DB8B7F4-DD91-4619-8A90-5DC1FC399E4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5823" y="874727"/>
            <a:ext cx="747499" cy="525622"/>
          </a:xfrm>
          <a:prstGeom prst="rect">
            <a:avLst/>
          </a:prstGeom>
        </p:spPr>
      </p:pic>
      <p:pic>
        <p:nvPicPr>
          <p:cNvPr id="49" name="Picture 4">
            <a:extLst>
              <a:ext uri="{FF2B5EF4-FFF2-40B4-BE49-F238E27FC236}">
                <a16:creationId xmlns:a16="http://schemas.microsoft.com/office/drawing/2014/main" id="{5B6B02D0-F665-4930-9FAC-4672496FE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11122709" y="3121829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A4A3DD66-85A5-4BA0-B967-AD208F1FC2D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1198" y="1442767"/>
            <a:ext cx="622513" cy="553997"/>
          </a:xfrm>
          <a:prstGeom prst="rect">
            <a:avLst/>
          </a:prstGeom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E0193AB3-FDBB-43EB-A106-8FE98B8C935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58775" y="2686914"/>
            <a:ext cx="622513" cy="55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0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>
            <a:extLst>
              <a:ext uri="{FF2B5EF4-FFF2-40B4-BE49-F238E27FC236}">
                <a16:creationId xmlns:a16="http://schemas.microsoft.com/office/drawing/2014/main" id="{E07BF60E-07EA-4356-9368-9799B8747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9" y="447"/>
            <a:ext cx="12190408" cy="6857105"/>
          </a:xfrm>
          <a:prstGeom prst="rect">
            <a:avLst/>
          </a:prstGeom>
        </p:spPr>
      </p:pic>
      <p:sp>
        <p:nvSpPr>
          <p:cNvPr id="30" name="Retângulo: Cantos Diagonais Arredondados 6">
            <a:extLst>
              <a:ext uri="{FF2B5EF4-FFF2-40B4-BE49-F238E27FC236}">
                <a16:creationId xmlns:a16="http://schemas.microsoft.com/office/drawing/2014/main" id="{3E20299F-6116-4EF5-BD43-50793D1B3A11}"/>
              </a:ext>
            </a:extLst>
          </p:cNvPr>
          <p:cNvSpPr/>
          <p:nvPr/>
        </p:nvSpPr>
        <p:spPr>
          <a:xfrm rot="16200000">
            <a:off x="3214429" y="-2314094"/>
            <a:ext cx="5761557" cy="12190405"/>
          </a:xfrm>
          <a:prstGeom prst="round1Rect">
            <a:avLst>
              <a:gd name="adj" fmla="val 11364"/>
            </a:avLst>
          </a:prstGeom>
          <a:solidFill>
            <a:srgbClr val="F1F6F8"/>
          </a:solidFill>
          <a:ln w="31750">
            <a:noFill/>
            <a:miter lim="800000"/>
          </a:ln>
          <a:effectLst/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defTabSz="4570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610410F-144F-4543-92EB-2E34AC093365}"/>
              </a:ext>
            </a:extLst>
          </p:cNvPr>
          <p:cNvSpPr/>
          <p:nvPr/>
        </p:nvSpPr>
        <p:spPr>
          <a:xfrm>
            <a:off x="544279" y="160679"/>
            <a:ext cx="121904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ln w="19050">
                  <a:noFill/>
                </a:ln>
                <a:solidFill>
                  <a:prstClr val="white"/>
                </a:solidFill>
                <a:latin typeface="Zona Pro Black" panose="02010A03040002020004" pitchFamily="2" charset="0"/>
              </a:rPr>
              <a:t>INCENTIVO DIA DAS</a:t>
            </a:r>
            <a:r>
              <a:rPr kumimoji="0" lang="pt-BR" sz="32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 MÃES 2022</a:t>
            </a:r>
            <a:endParaRPr kumimoji="0" lang="pt-BR" sz="3200" b="1" i="0" u="none" strike="noStrike" kern="1200" cap="none" spc="0" normalizeH="0" baseline="0" noProof="0" dirty="0">
              <a:ln w="19050"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  <a:sym typeface="NaturaSans 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 w="19050"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62" name="Retângulo: Cantos Diagonais Arredondados 61">
            <a:extLst>
              <a:ext uri="{FF2B5EF4-FFF2-40B4-BE49-F238E27FC236}">
                <a16:creationId xmlns:a16="http://schemas.microsoft.com/office/drawing/2014/main" id="{B05CB28C-D71B-46E2-B012-089DD6C1F026}"/>
              </a:ext>
            </a:extLst>
          </p:cNvPr>
          <p:cNvSpPr/>
          <p:nvPr/>
        </p:nvSpPr>
        <p:spPr>
          <a:xfrm>
            <a:off x="400177" y="2470021"/>
            <a:ext cx="3354547" cy="3870820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etângulo: Cantos Diagonais Arredondados 103">
            <a:extLst>
              <a:ext uri="{FF2B5EF4-FFF2-40B4-BE49-F238E27FC236}">
                <a16:creationId xmlns:a16="http://schemas.microsoft.com/office/drawing/2014/main" id="{0C9D5A75-3D5E-48DF-88F8-8D8740EEE23D}"/>
              </a:ext>
            </a:extLst>
          </p:cNvPr>
          <p:cNvSpPr/>
          <p:nvPr/>
        </p:nvSpPr>
        <p:spPr>
          <a:xfrm>
            <a:off x="537988" y="1153511"/>
            <a:ext cx="5558012" cy="662586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PREMIAÇÃO 3 EM 1 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7FB13DF-8FAE-4C22-A48C-88594B97FE82}"/>
              </a:ext>
            </a:extLst>
          </p:cNvPr>
          <p:cNvSpPr txBox="1"/>
          <p:nvPr/>
        </p:nvSpPr>
        <p:spPr>
          <a:xfrm>
            <a:off x="704074" y="1873513"/>
            <a:ext cx="29738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LUCRO 100% 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PRODUTO GRÁTIS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tângulo: Cantos Diagonais Arredondados 26">
            <a:extLst>
              <a:ext uri="{FF2B5EF4-FFF2-40B4-BE49-F238E27FC236}">
                <a16:creationId xmlns:a16="http://schemas.microsoft.com/office/drawing/2014/main" id="{B2207A5D-460E-4BC8-B399-21E94EA6BDDA}"/>
              </a:ext>
            </a:extLst>
          </p:cNvPr>
          <p:cNvSpPr/>
          <p:nvPr/>
        </p:nvSpPr>
        <p:spPr>
          <a:xfrm>
            <a:off x="3985835" y="2438412"/>
            <a:ext cx="4069610" cy="3902429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A41E312B-1CCC-458B-88D4-F099E795C6EF}"/>
              </a:ext>
            </a:extLst>
          </p:cNvPr>
          <p:cNvSpPr txBox="1"/>
          <p:nvPr/>
        </p:nvSpPr>
        <p:spPr>
          <a:xfrm>
            <a:off x="4752253" y="1995470"/>
            <a:ext cx="2963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PRESENTE EXCLUSIVO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tângulo: Cantos Diagonais Arredondados 33">
            <a:extLst>
              <a:ext uri="{FF2B5EF4-FFF2-40B4-BE49-F238E27FC236}">
                <a16:creationId xmlns:a16="http://schemas.microsoft.com/office/drawing/2014/main" id="{DED5CC06-6169-4944-A130-BE6C6FA31D66}"/>
              </a:ext>
            </a:extLst>
          </p:cNvPr>
          <p:cNvSpPr/>
          <p:nvPr/>
        </p:nvSpPr>
        <p:spPr>
          <a:xfrm>
            <a:off x="8206166" y="2435559"/>
            <a:ext cx="3627204" cy="3902429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82DA3368-1F2A-42CE-BDCC-187EF712CA97}"/>
              </a:ext>
            </a:extLst>
          </p:cNvPr>
          <p:cNvSpPr txBox="1"/>
          <p:nvPr/>
        </p:nvSpPr>
        <p:spPr>
          <a:xfrm>
            <a:off x="8501436" y="1978615"/>
            <a:ext cx="3252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COLEÇÃO ESPECIAL MMA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07C67B24-A431-4AF5-A173-794AACA51229}"/>
              </a:ext>
            </a:extLst>
          </p:cNvPr>
          <p:cNvSpPr txBox="1"/>
          <p:nvPr/>
        </p:nvSpPr>
        <p:spPr>
          <a:xfrm>
            <a:off x="4345031" y="2630643"/>
            <a:ext cx="39616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BOLSA VERSÁTIL AVON (3 EM 1)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94D4A552-4094-4ADD-9CDB-BF9A6D8212D6}"/>
              </a:ext>
            </a:extLst>
          </p:cNvPr>
          <p:cNvSpPr txBox="1"/>
          <p:nvPr/>
        </p:nvSpPr>
        <p:spPr>
          <a:xfrm>
            <a:off x="4014675" y="6041326"/>
            <a:ext cx="34048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Valor percebido: R$70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68D8EB4-FC8C-4B4A-AA56-9D56B67F5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259" y="2961047"/>
            <a:ext cx="2080559" cy="1369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9" name="CaixaDeTexto 58">
            <a:extLst>
              <a:ext uri="{FF2B5EF4-FFF2-40B4-BE49-F238E27FC236}">
                <a16:creationId xmlns:a16="http://schemas.microsoft.com/office/drawing/2014/main" id="{2D499FE1-5D94-4CA5-B518-4109FDF1FA15}"/>
              </a:ext>
            </a:extLst>
          </p:cNvPr>
          <p:cNvSpPr txBox="1"/>
          <p:nvPr/>
        </p:nvSpPr>
        <p:spPr>
          <a:xfrm>
            <a:off x="9136408" y="2504468"/>
            <a:ext cx="23515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JOGO DE JANTAR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299D74D7-9D0B-4B38-852E-A5F175F3C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6408" y="4740901"/>
            <a:ext cx="2462870" cy="1252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9" name="CaixaDeTexto 88">
            <a:extLst>
              <a:ext uri="{FF2B5EF4-FFF2-40B4-BE49-F238E27FC236}">
                <a16:creationId xmlns:a16="http://schemas.microsoft.com/office/drawing/2014/main" id="{2F9DB4A3-EBF5-414B-A0A4-E0E9A0A2E8C6}"/>
              </a:ext>
            </a:extLst>
          </p:cNvPr>
          <p:cNvSpPr txBox="1"/>
          <p:nvPr/>
        </p:nvSpPr>
        <p:spPr>
          <a:xfrm>
            <a:off x="687691" y="2504468"/>
            <a:ext cx="27832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PERFUME FEMININO</a:t>
            </a: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id="{A1042411-B624-480D-832D-7A0FA1DF4CD9}"/>
              </a:ext>
            </a:extLst>
          </p:cNvPr>
          <p:cNvSpPr txBox="1"/>
          <p:nvPr/>
        </p:nvSpPr>
        <p:spPr>
          <a:xfrm>
            <a:off x="990484" y="2802452"/>
            <a:ext cx="20720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736DAA"/>
                </a:solidFill>
                <a:effectLst/>
                <a:uLnTx/>
                <a:uFillTx/>
                <a:latin typeface="Zona Pro Ultra" panose="02010A03040002020004" pitchFamily="2" charset="0"/>
                <a:ea typeface="+mn-ea"/>
                <a:cs typeface="+mn-cs"/>
              </a:rPr>
              <a:t>PETIT LAVANDA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Revenda R$34,99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imagem">
            <a:extLst>
              <a:ext uri="{FF2B5EF4-FFF2-40B4-BE49-F238E27FC236}">
                <a16:creationId xmlns:a16="http://schemas.microsoft.com/office/drawing/2014/main" id="{4AD4785C-5E38-4D87-9570-3482EB9D8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046" y="3316004"/>
            <a:ext cx="1378880" cy="179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F17C605B-C8C9-4143-8A12-DE402A426CAB}"/>
              </a:ext>
            </a:extLst>
          </p:cNvPr>
          <p:cNvSpPr txBox="1"/>
          <p:nvPr/>
        </p:nvSpPr>
        <p:spPr>
          <a:xfrm>
            <a:off x="443184" y="5107022"/>
            <a:ext cx="342077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SemiBold" panose="02010A03040002020004" pitchFamily="2" charset="0"/>
                <a:ea typeface="+mn-ea"/>
                <a:cs typeface="+mn-cs"/>
              </a:rPr>
              <a:t>3ª maior penetração em Perfumes Femininos (entre todos os níveis de Representante);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SemiBold" panose="02010A03040002020004" pitchFamily="2" charset="0"/>
                <a:ea typeface="+mn-ea"/>
                <a:cs typeface="+mn-cs"/>
              </a:rPr>
              <a:t>Facilidade de venda e lucro de 100%;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SemiBold" panose="02010A03040002020004" pitchFamily="2" charset="0"/>
                <a:ea typeface="+mn-ea"/>
                <a:cs typeface="+mn-cs"/>
              </a:rPr>
              <a:t>Por pesquisa, a preferência para revenda é perfume feminino;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SemiBold" panose="02010A03040002020004" pitchFamily="2" charset="0"/>
              <a:ea typeface="+mn-ea"/>
              <a:cs typeface="+mn-cs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1DFF2BA-C945-478E-8600-89C41DE4CE6E}"/>
              </a:ext>
            </a:extLst>
          </p:cNvPr>
          <p:cNvSpPr txBox="1"/>
          <p:nvPr/>
        </p:nvSpPr>
        <p:spPr>
          <a:xfrm>
            <a:off x="3997025" y="5506127"/>
            <a:ext cx="637081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Pu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Verniz Black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A Gradiente Avon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Match Maleta + Bonita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415D2DA8-3F79-4C52-BEBB-1835D37E3D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5DA62DDC-92DC-4DC4-8BE9-68F37D146B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4DF456AA-5360-45F4-B394-0693862920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1C417DC6-BD5F-4060-B712-A6CE63C731A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0" t="7920" r="8624" b="2860"/>
          <a:stretch/>
        </p:blipFill>
        <p:spPr>
          <a:xfrm>
            <a:off x="4519799" y="3208843"/>
            <a:ext cx="2899705" cy="215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118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>
            <a:extLst>
              <a:ext uri="{FF2B5EF4-FFF2-40B4-BE49-F238E27FC236}">
                <a16:creationId xmlns:a16="http://schemas.microsoft.com/office/drawing/2014/main" id="{E07BF60E-07EA-4356-9368-9799B8747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9" y="447"/>
            <a:ext cx="12190408" cy="6857105"/>
          </a:xfrm>
          <a:prstGeom prst="rect">
            <a:avLst/>
          </a:prstGeom>
        </p:spPr>
      </p:pic>
      <p:sp>
        <p:nvSpPr>
          <p:cNvPr id="30" name="Retângulo: Cantos Diagonais Arredondados 6">
            <a:extLst>
              <a:ext uri="{FF2B5EF4-FFF2-40B4-BE49-F238E27FC236}">
                <a16:creationId xmlns:a16="http://schemas.microsoft.com/office/drawing/2014/main" id="{3E20299F-6116-4EF5-BD43-50793D1B3A11}"/>
              </a:ext>
            </a:extLst>
          </p:cNvPr>
          <p:cNvSpPr/>
          <p:nvPr/>
        </p:nvSpPr>
        <p:spPr>
          <a:xfrm rot="16200000">
            <a:off x="3214429" y="-2314094"/>
            <a:ext cx="5761557" cy="12190405"/>
          </a:xfrm>
          <a:prstGeom prst="round1Rect">
            <a:avLst>
              <a:gd name="adj" fmla="val 11364"/>
            </a:avLst>
          </a:prstGeom>
          <a:solidFill>
            <a:schemeClr val="bg1"/>
          </a:solidFill>
          <a:ln w="31750">
            <a:noFill/>
            <a:miter lim="800000"/>
          </a:ln>
          <a:effectLst/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defTabSz="4570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610410F-144F-4543-92EB-2E34AC093365}"/>
              </a:ext>
            </a:extLst>
          </p:cNvPr>
          <p:cNvSpPr/>
          <p:nvPr/>
        </p:nvSpPr>
        <p:spPr>
          <a:xfrm>
            <a:off x="544279" y="160679"/>
            <a:ext cx="121904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PREMIAÇÃO HARMONIZADA </a:t>
            </a:r>
            <a:r>
              <a:rPr lang="pt-BR" sz="3200" b="1" dirty="0">
                <a:ln w="19050">
                  <a:noFill/>
                </a:ln>
                <a:solidFill>
                  <a:prstClr val="white"/>
                </a:solidFill>
                <a:latin typeface="Zona Pro Black" panose="02010A03040002020004" pitchFamily="2" charset="0"/>
              </a:rPr>
              <a:t>NARRATIVA </a:t>
            </a:r>
            <a:r>
              <a:rPr kumimoji="0" lang="pt-BR" sz="32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MÃES 2022</a:t>
            </a:r>
            <a:endParaRPr kumimoji="0" lang="pt-BR" sz="3200" b="1" i="0" u="none" strike="noStrike" kern="1200" cap="none" spc="0" normalizeH="0" baseline="0" noProof="0" dirty="0">
              <a:ln w="19050"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  <a:sym typeface="NaturaSans 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 w="19050"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89101BF5-4E95-4DD2-A677-D10D1FB33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79" y="1977547"/>
            <a:ext cx="2153651" cy="2216851"/>
          </a:xfrm>
          <a:prstGeom prst="rect">
            <a:avLst/>
          </a:prstGeom>
        </p:spPr>
      </p:pic>
      <p:grpSp>
        <p:nvGrpSpPr>
          <p:cNvPr id="32" name="Agrupar 31">
            <a:extLst>
              <a:ext uri="{FF2B5EF4-FFF2-40B4-BE49-F238E27FC236}">
                <a16:creationId xmlns:a16="http://schemas.microsoft.com/office/drawing/2014/main" id="{D6C89040-33B5-49B6-9725-D1B5F6FE8E80}"/>
              </a:ext>
            </a:extLst>
          </p:cNvPr>
          <p:cNvGrpSpPr/>
          <p:nvPr/>
        </p:nvGrpSpPr>
        <p:grpSpPr>
          <a:xfrm>
            <a:off x="2738227" y="1961608"/>
            <a:ext cx="3350688" cy="2265050"/>
            <a:chOff x="5220531" y="1898994"/>
            <a:chExt cx="6494393" cy="4348103"/>
          </a:xfrm>
        </p:grpSpPr>
        <p:pic>
          <p:nvPicPr>
            <p:cNvPr id="36" name="Imagem 35">
              <a:extLst>
                <a:ext uri="{FF2B5EF4-FFF2-40B4-BE49-F238E27FC236}">
                  <a16:creationId xmlns:a16="http://schemas.microsoft.com/office/drawing/2014/main" id="{1DB7A380-21FB-43F6-B2C7-DE47B36BE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20531" y="1898994"/>
              <a:ext cx="5753100" cy="4067175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4F7966CE-BAB4-42C4-9BC5-9C684DEA5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0066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242601" y="3636462"/>
              <a:ext cx="2472323" cy="2610635"/>
            </a:xfrm>
            <a:prstGeom prst="rect">
              <a:avLst/>
            </a:prstGeom>
          </p:spPr>
        </p:pic>
        <p:sp>
          <p:nvSpPr>
            <p:cNvPr id="39" name="Retângulo 38">
              <a:extLst>
                <a:ext uri="{FF2B5EF4-FFF2-40B4-BE49-F238E27FC236}">
                  <a16:creationId xmlns:a16="http://schemas.microsoft.com/office/drawing/2014/main" id="{C3B134FC-8E5C-4276-A4DC-ADA4E769883F}"/>
                </a:ext>
              </a:extLst>
            </p:cNvPr>
            <p:cNvSpPr/>
            <p:nvPr/>
          </p:nvSpPr>
          <p:spPr>
            <a:xfrm>
              <a:off x="10973631" y="1898994"/>
              <a:ext cx="741293" cy="40671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085D477F-7977-436B-AF7A-8FAD312A71BA}"/>
              </a:ext>
            </a:extLst>
          </p:cNvPr>
          <p:cNvCxnSpPr/>
          <p:nvPr/>
        </p:nvCxnSpPr>
        <p:spPr>
          <a:xfrm>
            <a:off x="6118282" y="2504049"/>
            <a:ext cx="0" cy="3615397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44FC7C31-1CDB-4DCB-B83E-77CD8547B9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279" y="3943549"/>
            <a:ext cx="2562357" cy="237121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5FB17A5-524A-434F-A584-5B6F389C8E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65278" y="3943548"/>
            <a:ext cx="3149716" cy="2371213"/>
          </a:xfrm>
          <a:prstGeom prst="rect">
            <a:avLst/>
          </a:prstGeom>
        </p:spPr>
      </p:pic>
      <p:sp>
        <p:nvSpPr>
          <p:cNvPr id="41" name="CaixaDeTexto 40">
            <a:extLst>
              <a:ext uri="{FF2B5EF4-FFF2-40B4-BE49-F238E27FC236}">
                <a16:creationId xmlns:a16="http://schemas.microsoft.com/office/drawing/2014/main" id="{CBED31D9-AE3A-46BC-9E9F-2528DB9BAD44}"/>
              </a:ext>
            </a:extLst>
          </p:cNvPr>
          <p:cNvSpPr txBox="1"/>
          <p:nvPr/>
        </p:nvSpPr>
        <p:spPr>
          <a:xfrm>
            <a:off x="2125348" y="1357289"/>
            <a:ext cx="3387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KV MÃES 2022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BFD7495B-C789-4102-B5B5-1F3A7DD4CB41}"/>
              </a:ext>
            </a:extLst>
          </p:cNvPr>
          <p:cNvSpPr txBox="1"/>
          <p:nvPr/>
        </p:nvSpPr>
        <p:spPr>
          <a:xfrm>
            <a:off x="7241114" y="1284556"/>
            <a:ext cx="40090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PROPOSTA PREMIAÇÃO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LUCRO + PRESENTE EXCLUSIVO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B727129-B73A-4DD6-A67B-286F1573A2B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0" t="7920" r="8624" b="2860"/>
          <a:stretch/>
        </p:blipFill>
        <p:spPr>
          <a:xfrm>
            <a:off x="7790123" y="2192104"/>
            <a:ext cx="3961620" cy="294801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7D38497-09D8-4BB5-BDB3-08673DBC285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1" b="7921"/>
          <a:stretch/>
        </p:blipFill>
        <p:spPr>
          <a:xfrm>
            <a:off x="10324450" y="5005507"/>
            <a:ext cx="1433586" cy="1552766"/>
          </a:xfrm>
          <a:prstGeom prst="rect">
            <a:avLst/>
          </a:prstGeom>
        </p:spPr>
      </p:pic>
      <p:pic>
        <p:nvPicPr>
          <p:cNvPr id="17" name="Picture 4" descr="imagem">
            <a:extLst>
              <a:ext uri="{FF2B5EF4-FFF2-40B4-BE49-F238E27FC236}">
                <a16:creationId xmlns:a16="http://schemas.microsoft.com/office/drawing/2014/main" id="{5120ED21-8B68-49E6-89D5-B3EAF0680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886" y="3677587"/>
            <a:ext cx="1373933" cy="179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379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5947057D-9D47-4EA0-A479-44C2402DA249}"/>
              </a:ext>
            </a:extLst>
          </p:cNvPr>
          <p:cNvSpPr/>
          <p:nvPr/>
        </p:nvSpPr>
        <p:spPr>
          <a:xfrm>
            <a:off x="498010" y="254027"/>
            <a:ext cx="4228209" cy="156966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BOLSA 3 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 w="10160">
                  <a:solidFill>
                    <a:srgbClr val="E52787"/>
                  </a:solidFill>
                  <a:prstDash val="solid"/>
                </a:ln>
                <a:noFill/>
                <a:effectLst/>
                <a:uLnTx/>
                <a:uFillTx/>
                <a:latin typeface="Zona Pro ExtraBold" panose="02010A03040002020004" pitchFamily="50" charset="0"/>
                <a:ea typeface="+mn-ea"/>
                <a:cs typeface="+mn-cs"/>
              </a:rPr>
              <a:t>CP11: INCENTIVO MÃES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1" i="0" u="none" strike="noStrike" kern="1200" cap="none" spc="0" normalizeH="0" baseline="0" noProof="0" dirty="0">
              <a:ln>
                <a:noFill/>
              </a:ln>
              <a:blipFill>
                <a:blip r:embed="rId2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570408B4-DDAB-4C38-99C3-266DA80CCA50}"/>
              </a:ext>
            </a:extLst>
          </p:cNvPr>
          <p:cNvSpPr/>
          <p:nvPr/>
        </p:nvSpPr>
        <p:spPr>
          <a:xfrm>
            <a:off x="5924040" y="178080"/>
            <a:ext cx="4049656" cy="1381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0046B6CA-7268-46C3-A15C-3C14ACD13B17}"/>
              </a:ext>
            </a:extLst>
          </p:cNvPr>
          <p:cNvSpPr/>
          <p:nvPr/>
        </p:nvSpPr>
        <p:spPr>
          <a:xfrm>
            <a:off x="6064096" y="462647"/>
            <a:ext cx="414329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A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CE2299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BOLSA 3em1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PERSONALIZADA AVON É EXCLUSIVA!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E CHEGA PARA COMPLETAR ESSA COLEÇÃO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“SUPER ON” QUE TEM A SUA CARA E DA AVON!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CB05A37-8891-47AE-929C-EEC77039360E}"/>
              </a:ext>
            </a:extLst>
          </p:cNvPr>
          <p:cNvSpPr txBox="1"/>
          <p:nvPr/>
        </p:nvSpPr>
        <p:spPr>
          <a:xfrm>
            <a:off x="498010" y="1425433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E2299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1- USE COMO BOLSA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E2299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ALÇA TIRACOLO OU CURTA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961D0C5-9E86-47EA-82CA-5C53BE17D0BF}"/>
              </a:ext>
            </a:extLst>
          </p:cNvPr>
          <p:cNvSpPr txBox="1"/>
          <p:nvPr/>
        </p:nvSpPr>
        <p:spPr>
          <a:xfrm>
            <a:off x="4619972" y="1720616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E2299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2 - USE COMO CLUTCH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E2299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ALÇA DE MÃO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77E76A7-4A4C-41C7-BD5F-9BDEB74C867F}"/>
              </a:ext>
            </a:extLst>
          </p:cNvPr>
          <p:cNvSpPr txBox="1"/>
          <p:nvPr/>
        </p:nvSpPr>
        <p:spPr>
          <a:xfrm>
            <a:off x="8320054" y="2017107"/>
            <a:ext cx="609834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E2299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3- USE COMO CARTEIRA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SEM ALÇA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4B714C35-25DF-41B2-9F7E-DFF684414D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m 5" descr="Mulher com as mãos na cintura&#10;&#10;Descrição gerada automaticamente com confiança média">
            <a:extLst>
              <a:ext uri="{FF2B5EF4-FFF2-40B4-BE49-F238E27FC236}">
                <a16:creationId xmlns:a16="http://schemas.microsoft.com/office/drawing/2014/main" id="{A0BBB1F2-175E-46A8-BEC5-4F2E9573E4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2"/>
          <a:stretch/>
        </p:blipFill>
        <p:spPr>
          <a:xfrm>
            <a:off x="404909" y="2366947"/>
            <a:ext cx="3416814" cy="4130435"/>
          </a:xfrm>
          <a:prstGeom prst="rect">
            <a:avLst/>
          </a:prstGeom>
        </p:spPr>
      </p:pic>
      <p:pic>
        <p:nvPicPr>
          <p:cNvPr id="10" name="Imagem 9" descr="Calça de uma pessoa&#10;&#10;Descrição gerada automaticamente">
            <a:extLst>
              <a:ext uri="{FF2B5EF4-FFF2-40B4-BE49-F238E27FC236}">
                <a16:creationId xmlns:a16="http://schemas.microsoft.com/office/drawing/2014/main" id="{7DBF1A93-6F83-4F7B-8BD0-1EF1FC7E41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8" t="9436" r="21628"/>
          <a:stretch/>
        </p:blipFill>
        <p:spPr>
          <a:xfrm>
            <a:off x="4967670" y="2467958"/>
            <a:ext cx="1715430" cy="4390041"/>
          </a:xfrm>
          <a:prstGeom prst="rect">
            <a:avLst/>
          </a:prstGeom>
        </p:spPr>
      </p:pic>
      <p:pic>
        <p:nvPicPr>
          <p:cNvPr id="16" name="Imagem 15" descr="Homem com as mãos na cintura&#10;&#10;Descrição gerada automaticamente">
            <a:extLst>
              <a:ext uri="{FF2B5EF4-FFF2-40B4-BE49-F238E27FC236}">
                <a16:creationId xmlns:a16="http://schemas.microsoft.com/office/drawing/2014/main" id="{CA406E1F-1E14-49C5-ADC7-D37166D7DE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9" t="11692" r="9631"/>
          <a:stretch/>
        </p:blipFill>
        <p:spPr>
          <a:xfrm>
            <a:off x="9086896" y="2542392"/>
            <a:ext cx="2211694" cy="4200423"/>
          </a:xfrm>
          <a:prstGeom prst="rect">
            <a:avLst/>
          </a:prstGeom>
        </p:spPr>
      </p:pic>
      <p:pic>
        <p:nvPicPr>
          <p:cNvPr id="21" name="Imagem 20" descr="Imagem digital fictícia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9BC2AC99-9C12-4652-BA7A-416866225C0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92" b="16718"/>
          <a:stretch/>
        </p:blipFill>
        <p:spPr>
          <a:xfrm>
            <a:off x="9802932" y="95857"/>
            <a:ext cx="2389068" cy="202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540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96D2A2E-F4F1-49B2-832C-00AE6A509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862" y="900112"/>
            <a:ext cx="9820275" cy="5667375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D7CD78E-4020-4CB0-98D4-1F1EC9BEF840}"/>
              </a:ext>
            </a:extLst>
          </p:cNvPr>
          <p:cNvSpPr txBox="1">
            <a:spLocks/>
          </p:cNvSpPr>
          <p:nvPr/>
        </p:nvSpPr>
        <p:spPr>
          <a:xfrm>
            <a:off x="-321020" y="80800"/>
            <a:ext cx="13457117" cy="630948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 defTabSz="554500" rtl="0" eaLnBrk="1" latinLnBrk="0" hangingPunct="1">
              <a:lnSpc>
                <a:spcPct val="90000"/>
              </a:lnSpc>
              <a:spcBef>
                <a:spcPts val="606"/>
              </a:spcBef>
              <a:buFont typeface="Arial" panose="020B0604020202020204" pitchFamily="34" charset="0"/>
              <a:buNone/>
              <a:defRPr sz="4800" b="1" i="0" kern="120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  <a:ea typeface="+mn-ea"/>
                <a:cs typeface="+mn-cs"/>
              </a:defRPr>
            </a:lvl1pPr>
            <a:lvl2pPr marL="415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4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31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2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0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476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21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79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566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2800" spc="0" dirty="0">
                <a:ln w="19050">
                  <a:noFill/>
                </a:ln>
                <a:solidFill>
                  <a:srgbClr val="ED7D31">
                    <a:lumMod val="50000"/>
                  </a:srgbClr>
                </a:solidFill>
              </a:rPr>
              <a:t>APLICAÇÃO GNA CP 10/22</a:t>
            </a:r>
            <a:endParaRPr kumimoji="0" lang="pt-BR" sz="2800" b="1" i="0" u="none" strike="noStrike" kern="1200" cap="none" spc="0" normalizeH="0" baseline="0" noProof="0" dirty="0">
              <a:ln w="19050"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52EED18-FC2D-48F8-9E0D-3D377DF5C554}"/>
              </a:ext>
            </a:extLst>
          </p:cNvPr>
          <p:cNvSpPr/>
          <p:nvPr/>
        </p:nvSpPr>
        <p:spPr>
          <a:xfrm>
            <a:off x="1185862" y="907586"/>
            <a:ext cx="4910138" cy="5787014"/>
          </a:xfrm>
          <a:prstGeom prst="rect">
            <a:avLst/>
          </a:prstGeom>
          <a:noFill/>
          <a:ln w="1143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0494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E74FD29-397A-4B0F-BE71-69E34EB15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387" y="880441"/>
            <a:ext cx="9801225" cy="560070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434A7DC-0993-4C54-B26D-50BF8C1BAE65}"/>
              </a:ext>
            </a:extLst>
          </p:cNvPr>
          <p:cNvSpPr txBox="1">
            <a:spLocks/>
          </p:cNvSpPr>
          <p:nvPr/>
        </p:nvSpPr>
        <p:spPr>
          <a:xfrm>
            <a:off x="-321020" y="133809"/>
            <a:ext cx="13457117" cy="630948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 defTabSz="554500" rtl="0" eaLnBrk="1" latinLnBrk="0" hangingPunct="1">
              <a:lnSpc>
                <a:spcPct val="90000"/>
              </a:lnSpc>
              <a:spcBef>
                <a:spcPts val="606"/>
              </a:spcBef>
              <a:buFont typeface="Arial" panose="020B0604020202020204" pitchFamily="34" charset="0"/>
              <a:buNone/>
              <a:defRPr sz="4800" b="1" i="0" kern="120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  <a:ea typeface="+mn-ea"/>
                <a:cs typeface="+mn-cs"/>
              </a:defRPr>
            </a:lvl1pPr>
            <a:lvl2pPr marL="415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4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31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2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0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476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21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79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566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2800" spc="0" dirty="0">
                <a:ln w="19050">
                  <a:noFill/>
                </a:ln>
                <a:solidFill>
                  <a:srgbClr val="ED7D31">
                    <a:lumMod val="50000"/>
                  </a:srgbClr>
                </a:solidFill>
              </a:rPr>
              <a:t>APLICAÇÃO GNA CP 10/22</a:t>
            </a:r>
            <a:endParaRPr kumimoji="0" lang="pt-BR" sz="2800" b="1" i="0" u="none" strike="noStrike" kern="1200" cap="none" spc="0" normalizeH="0" baseline="0" noProof="0" dirty="0">
              <a:ln w="19050"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E9C9F30-F477-4635-A046-C8B39506F427}"/>
              </a:ext>
            </a:extLst>
          </p:cNvPr>
          <p:cNvSpPr/>
          <p:nvPr/>
        </p:nvSpPr>
        <p:spPr>
          <a:xfrm>
            <a:off x="1113802" y="907586"/>
            <a:ext cx="4982198" cy="5787014"/>
          </a:xfrm>
          <a:prstGeom prst="rect">
            <a:avLst/>
          </a:prstGeom>
          <a:noFill/>
          <a:ln w="1143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8811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48FFE64-A654-4A5C-B9FF-E92D1052F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12" y="791403"/>
            <a:ext cx="9858375" cy="561975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A8090E5-0B94-40EE-B3D1-B72ABF6344B1}"/>
              </a:ext>
            </a:extLst>
          </p:cNvPr>
          <p:cNvSpPr txBox="1">
            <a:spLocks/>
          </p:cNvSpPr>
          <p:nvPr/>
        </p:nvSpPr>
        <p:spPr>
          <a:xfrm>
            <a:off x="-254759" y="279583"/>
            <a:ext cx="13457117" cy="630948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 defTabSz="554500" rtl="0" eaLnBrk="1" latinLnBrk="0" hangingPunct="1">
              <a:lnSpc>
                <a:spcPct val="90000"/>
              </a:lnSpc>
              <a:spcBef>
                <a:spcPts val="606"/>
              </a:spcBef>
              <a:buFont typeface="Arial" panose="020B0604020202020204" pitchFamily="34" charset="0"/>
              <a:buNone/>
              <a:defRPr sz="4800" b="1" i="0" kern="120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  <a:ea typeface="+mn-ea"/>
                <a:cs typeface="+mn-cs"/>
              </a:defRPr>
            </a:lvl1pPr>
            <a:lvl2pPr marL="415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4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31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2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0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476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21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79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566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2800" spc="0" dirty="0">
                <a:ln w="19050">
                  <a:noFill/>
                </a:ln>
                <a:solidFill>
                  <a:srgbClr val="ED7D31">
                    <a:lumMod val="50000"/>
                  </a:srgbClr>
                </a:solidFill>
              </a:rPr>
              <a:t>APLICAÇÃO GNA CP 10/22</a:t>
            </a:r>
            <a:endParaRPr kumimoji="0" lang="pt-BR" sz="2800" b="1" i="0" u="none" strike="noStrike" kern="1200" cap="none" spc="0" normalizeH="0" baseline="0" noProof="0" dirty="0">
              <a:ln w="19050"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E11BE3B-24A4-4503-9566-A4B4FB42CE8F}"/>
              </a:ext>
            </a:extLst>
          </p:cNvPr>
          <p:cNvSpPr/>
          <p:nvPr/>
        </p:nvSpPr>
        <p:spPr>
          <a:xfrm>
            <a:off x="1166812" y="791403"/>
            <a:ext cx="5088214" cy="5787014"/>
          </a:xfrm>
          <a:prstGeom prst="rect">
            <a:avLst/>
          </a:prstGeom>
          <a:noFill/>
          <a:ln w="1143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435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446A9564-DD2E-4EE0-82AC-E40021C15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952" y="933999"/>
            <a:ext cx="9810750" cy="5572125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38F2AB4-B0F0-4A88-9677-B7B1519F2777}"/>
              </a:ext>
            </a:extLst>
          </p:cNvPr>
          <p:cNvSpPr txBox="1">
            <a:spLocks/>
          </p:cNvSpPr>
          <p:nvPr/>
        </p:nvSpPr>
        <p:spPr>
          <a:xfrm>
            <a:off x="-321020" y="465113"/>
            <a:ext cx="13457117" cy="630948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 defTabSz="554500" rtl="0" eaLnBrk="1" latinLnBrk="0" hangingPunct="1">
              <a:lnSpc>
                <a:spcPct val="90000"/>
              </a:lnSpc>
              <a:spcBef>
                <a:spcPts val="606"/>
              </a:spcBef>
              <a:buFont typeface="Arial" panose="020B0604020202020204" pitchFamily="34" charset="0"/>
              <a:buNone/>
              <a:defRPr sz="4800" b="1" i="0" kern="120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  <a:ea typeface="+mn-ea"/>
                <a:cs typeface="+mn-cs"/>
              </a:defRPr>
            </a:lvl1pPr>
            <a:lvl2pPr marL="415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4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31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2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0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476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21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79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566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2800" spc="0" dirty="0">
                <a:ln w="19050">
                  <a:noFill/>
                </a:ln>
                <a:solidFill>
                  <a:srgbClr val="ED7D31">
                    <a:lumMod val="50000"/>
                  </a:srgbClr>
                </a:solidFill>
              </a:rPr>
              <a:t>APLICAÇÃO GNA CP 10/22</a:t>
            </a:r>
            <a:endParaRPr kumimoji="0" lang="pt-BR" sz="2800" b="1" i="0" u="none" strike="noStrike" kern="1200" cap="none" spc="0" normalizeH="0" baseline="0" noProof="0" dirty="0">
              <a:ln w="19050"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2DFA14D-BA4C-446B-948D-44AF3CD52DD5}"/>
              </a:ext>
            </a:extLst>
          </p:cNvPr>
          <p:cNvSpPr/>
          <p:nvPr/>
        </p:nvSpPr>
        <p:spPr>
          <a:xfrm>
            <a:off x="1007786" y="907586"/>
            <a:ext cx="5088214" cy="5787014"/>
          </a:xfrm>
          <a:prstGeom prst="rect">
            <a:avLst/>
          </a:prstGeom>
          <a:noFill/>
          <a:ln w="1143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375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F9AED100-220C-4B81-ACE2-C7ECCA67A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31520"/>
            <a:ext cx="4915025" cy="602189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5A38E21-3089-4192-90E5-41E098EF5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646" y="753768"/>
            <a:ext cx="5326787" cy="5999645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469006E-BE6F-4561-8937-3535AC1FF38D}"/>
              </a:ext>
            </a:extLst>
          </p:cNvPr>
          <p:cNvSpPr txBox="1">
            <a:spLocks/>
          </p:cNvSpPr>
          <p:nvPr/>
        </p:nvSpPr>
        <p:spPr>
          <a:xfrm>
            <a:off x="-188990" y="122820"/>
            <a:ext cx="13457117" cy="630948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 defTabSz="554500" rtl="0" eaLnBrk="1" latinLnBrk="0" hangingPunct="1">
              <a:lnSpc>
                <a:spcPct val="90000"/>
              </a:lnSpc>
              <a:spcBef>
                <a:spcPts val="606"/>
              </a:spcBef>
              <a:buFont typeface="Arial" panose="020B0604020202020204" pitchFamily="34" charset="0"/>
              <a:buNone/>
              <a:defRPr sz="4800" b="1" i="0" kern="120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  <a:ea typeface="+mn-ea"/>
                <a:cs typeface="+mn-cs"/>
              </a:defRPr>
            </a:lvl1pPr>
            <a:lvl2pPr marL="415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4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31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2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0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476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21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79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566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2800" spc="0" dirty="0">
                <a:ln w="19050">
                  <a:noFill/>
                </a:ln>
                <a:solidFill>
                  <a:srgbClr val="ED7D31">
                    <a:lumMod val="50000"/>
                  </a:srgbClr>
                </a:solidFill>
              </a:rPr>
              <a:t>APLICAÇÃO GNA CP 11/22</a:t>
            </a:r>
            <a:endParaRPr kumimoji="0" lang="pt-BR" sz="2800" b="1" i="0" u="none" strike="noStrike" kern="1200" cap="none" spc="0" normalizeH="0" baseline="0" noProof="0" dirty="0">
              <a:ln w="19050"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6677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DE003-5645-9546-9D34-1BEE9DB0F3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2279" y="2397122"/>
            <a:ext cx="12180849" cy="2063756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Zona Pro" panose="02010A03040002020004" pitchFamily="50" charset="0"/>
              </a:rPr>
              <a:t>DIA DAS MÃES</a:t>
            </a:r>
          </a:p>
          <a:p>
            <a:r>
              <a:rPr lang="pt-BR" sz="4000" dirty="0"/>
              <a:t>EMPRESÁRIA DA BELEZA AVON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4D54F77-E5A8-473D-8B17-7066C786B4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CP 10 e 11/22</a:t>
            </a:r>
          </a:p>
        </p:txBody>
      </p:sp>
    </p:spTree>
    <p:extLst>
      <p:ext uri="{BB962C8B-B14F-4D97-AF65-F5344CB8AC3E}">
        <p14:creationId xmlns:p14="http://schemas.microsoft.com/office/powerpoint/2010/main" val="2147049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Diagonais Arredondados 103">
            <a:extLst>
              <a:ext uri="{FF2B5EF4-FFF2-40B4-BE49-F238E27FC236}">
                <a16:creationId xmlns:a16="http://schemas.microsoft.com/office/drawing/2014/main" id="{36D17D8C-F744-4395-B1BC-745BEABF787B}"/>
              </a:ext>
            </a:extLst>
          </p:cNvPr>
          <p:cNvSpPr/>
          <p:nvPr/>
        </p:nvSpPr>
        <p:spPr>
          <a:xfrm>
            <a:off x="7794" y="1794278"/>
            <a:ext cx="7767495" cy="5089112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157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6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 pitchFamily="2" charset="0"/>
              <a:ea typeface="+mn-ea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7DEFD9E-A26F-48CC-962A-19BF980E6979}"/>
              </a:ext>
            </a:extLst>
          </p:cNvPr>
          <p:cNvSpPr/>
          <p:nvPr/>
        </p:nvSpPr>
        <p:spPr>
          <a:xfrm>
            <a:off x="331023" y="204305"/>
            <a:ext cx="11018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EMPRESÁRIAS DA BELEZA AVON - ALCANCE INDIVIDUAL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366C40FF-4DE2-4FF4-B301-699B4894E331}"/>
              </a:ext>
            </a:extLst>
          </p:cNvPr>
          <p:cNvSpPr txBox="1"/>
          <p:nvPr/>
        </p:nvSpPr>
        <p:spPr>
          <a:xfrm>
            <a:off x="310801" y="1310596"/>
            <a:ext cx="127091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Conquista para as Empresárias que atingirem o objetivo de vendas DE PRESENTES DE MÃES entre as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CPs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10 e 11/22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D83B6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cxnSp>
        <p:nvCxnSpPr>
          <p:cNvPr id="14" name="Conector reto 16">
            <a:extLst>
              <a:ext uri="{FF2B5EF4-FFF2-40B4-BE49-F238E27FC236}">
                <a16:creationId xmlns:a16="http://schemas.microsoft.com/office/drawing/2014/main" id="{C6710AE9-9A9B-4A9F-AA7C-F9E52897C873}"/>
              </a:ext>
            </a:extLst>
          </p:cNvPr>
          <p:cNvCxnSpPr>
            <a:cxnSpLocks/>
          </p:cNvCxnSpPr>
          <p:nvPr/>
        </p:nvCxnSpPr>
        <p:spPr>
          <a:xfrm>
            <a:off x="467692" y="767716"/>
            <a:ext cx="1216413" cy="0"/>
          </a:xfrm>
          <a:prstGeom prst="line">
            <a:avLst/>
          </a:prstGeom>
          <a:noFill/>
          <a:ln w="38100">
            <a:gradFill>
              <a:gsLst>
                <a:gs pos="0">
                  <a:srgbClr val="7030A0"/>
                </a:gs>
                <a:gs pos="75000">
                  <a:srgbClr val="EE3D63"/>
                </a:gs>
                <a:gs pos="100000">
                  <a:srgbClr val="FF3399"/>
                </a:gs>
              </a:gsLst>
              <a:lin ang="7200000" scaled="0"/>
            </a:gradFill>
            <a:miter lim="800000"/>
          </a:ln>
          <a:effectLst/>
        </p:spPr>
      </p:cxnSp>
      <p:pic>
        <p:nvPicPr>
          <p:cNvPr id="15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F89E9FA-3AA2-4B2F-9F1D-C543828B88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3109" y="204344"/>
            <a:ext cx="647868" cy="143787"/>
          </a:xfrm>
          <a:prstGeom prst="rect">
            <a:avLst/>
          </a:prstGeom>
        </p:spPr>
      </p:pic>
      <p:sp>
        <p:nvSpPr>
          <p:cNvPr id="107" name="Retângulo: Cantos Diagonais Arredondados 106">
            <a:extLst>
              <a:ext uri="{FF2B5EF4-FFF2-40B4-BE49-F238E27FC236}">
                <a16:creationId xmlns:a16="http://schemas.microsoft.com/office/drawing/2014/main" id="{5C4F3926-2BAC-4838-813D-526643224AFE}"/>
              </a:ext>
            </a:extLst>
          </p:cNvPr>
          <p:cNvSpPr/>
          <p:nvPr/>
        </p:nvSpPr>
        <p:spPr>
          <a:xfrm>
            <a:off x="610132" y="2344210"/>
            <a:ext cx="7523876" cy="2916136"/>
          </a:xfrm>
          <a:prstGeom prst="round2DiagRect">
            <a:avLst>
              <a:gd name="adj1" fmla="val 12632"/>
              <a:gd name="adj2" fmla="val 0"/>
            </a:avLst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B58D0B5-CDE0-47CD-AEDC-DF5E3811DC75}"/>
              </a:ext>
            </a:extLst>
          </p:cNvPr>
          <p:cNvSpPr txBox="1"/>
          <p:nvPr/>
        </p:nvSpPr>
        <p:spPr>
          <a:xfrm>
            <a:off x="534754" y="5292460"/>
            <a:ext cx="6221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*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Pré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Requisito: Atingimento </a:t>
            </a:r>
            <a:r>
              <a:rPr lang="pt-BR" sz="1400" dirty="0">
                <a:solidFill>
                  <a:prstClr val="white"/>
                </a:solidFill>
                <a:latin typeface="Zona Pro" panose="02010A03040002020004" pitchFamily="50" charset="0"/>
              </a:rPr>
              <a:t>das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vendas totais Avon, por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Nivel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de Empresárias, na soma do período (CP10 e 11/22)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21C558ED-B349-43EA-B1FF-9E3658297AA9}"/>
              </a:ext>
            </a:extLst>
          </p:cNvPr>
          <p:cNvSpPr txBox="1">
            <a:spLocks/>
          </p:cNvSpPr>
          <p:nvPr/>
        </p:nvSpPr>
        <p:spPr>
          <a:xfrm>
            <a:off x="331023" y="819807"/>
            <a:ext cx="10591800" cy="4807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INCENTIVO PARA PRESENTEÁVEIS: </a:t>
            </a:r>
            <a:r>
              <a:rPr lang="pt-BR" sz="2400" dirty="0"/>
              <a:t>#VENDE AVON QUE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 MÃE TÁ ON!</a:t>
            </a:r>
            <a:endParaRPr kumimoji="0" lang="en-BR" sz="24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pic>
        <p:nvPicPr>
          <p:cNvPr id="56" name="15_874_KV_Reformulacao_MMA_05_Circulos.jpg">
            <a:extLst>
              <a:ext uri="{FF2B5EF4-FFF2-40B4-BE49-F238E27FC236}">
                <a16:creationId xmlns:a16="http://schemas.microsoft.com/office/drawing/2014/main" id="{EF757996-39DD-47B4-9AA0-D6D1D81CFB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9270" y="4510744"/>
            <a:ext cx="1524814" cy="1482910"/>
          </a:xfrm>
          <a:prstGeom prst="ellipse">
            <a:avLst/>
          </a:prstGeom>
          <a:ln w="12700">
            <a:miter lim="400000"/>
          </a:ln>
        </p:spPr>
      </p:pic>
      <p:pic>
        <p:nvPicPr>
          <p:cNvPr id="58" name="15_874_KV_Reformulacao_MMA_05_Circulos.jpg">
            <a:extLst>
              <a:ext uri="{FF2B5EF4-FFF2-40B4-BE49-F238E27FC236}">
                <a16:creationId xmlns:a16="http://schemas.microsoft.com/office/drawing/2014/main" id="{E0BB807A-AD90-403D-A912-F26538098D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5991" y="3088337"/>
            <a:ext cx="1131063" cy="1274338"/>
          </a:xfrm>
          <a:prstGeom prst="ellipse">
            <a:avLst/>
          </a:prstGeom>
          <a:ln w="12700">
            <a:miter lim="400000"/>
          </a:ln>
        </p:spPr>
      </p:pic>
      <p:grpSp>
        <p:nvGrpSpPr>
          <p:cNvPr id="59" name="Agrupar 1042">
            <a:extLst>
              <a:ext uri="{FF2B5EF4-FFF2-40B4-BE49-F238E27FC236}">
                <a16:creationId xmlns:a16="http://schemas.microsoft.com/office/drawing/2014/main" id="{46C8ED76-B755-4B68-94AA-CB61A2976348}"/>
              </a:ext>
            </a:extLst>
          </p:cNvPr>
          <p:cNvGrpSpPr/>
          <p:nvPr/>
        </p:nvGrpSpPr>
        <p:grpSpPr>
          <a:xfrm>
            <a:off x="10162040" y="5123306"/>
            <a:ext cx="1339665" cy="1302264"/>
            <a:chOff x="8988551" y="-2433847"/>
            <a:chExt cx="1988282" cy="1885594"/>
          </a:xfrm>
        </p:grpSpPr>
        <p:pic>
          <p:nvPicPr>
            <p:cNvPr id="60" name="Imagem 59">
              <a:extLst>
                <a:ext uri="{FF2B5EF4-FFF2-40B4-BE49-F238E27FC236}">
                  <a16:creationId xmlns:a16="http://schemas.microsoft.com/office/drawing/2014/main" id="{1AB06669-5EEB-4201-BE1B-BE11C3C06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9387653" y="-2146855"/>
              <a:ext cx="1589180" cy="1553400"/>
            </a:xfrm>
            <a:prstGeom prst="ellipse">
              <a:avLst/>
            </a:prstGeom>
          </p:spPr>
        </p:pic>
        <p:pic>
          <p:nvPicPr>
            <p:cNvPr id="61" name="Imagem 60">
              <a:extLst>
                <a:ext uri="{FF2B5EF4-FFF2-40B4-BE49-F238E27FC236}">
                  <a16:creationId xmlns:a16="http://schemas.microsoft.com/office/drawing/2014/main" id="{D69C8535-08C2-4CCB-8650-8919EB73D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88551" y="-2433847"/>
              <a:ext cx="1936728" cy="1885594"/>
            </a:xfrm>
            <a:prstGeom prst="rect">
              <a:avLst/>
            </a:prstGeom>
          </p:spPr>
        </p:pic>
      </p:grpSp>
      <p:pic>
        <p:nvPicPr>
          <p:cNvPr id="62" name="Imagem 61">
            <a:extLst>
              <a:ext uri="{FF2B5EF4-FFF2-40B4-BE49-F238E27FC236}">
                <a16:creationId xmlns:a16="http://schemas.microsoft.com/office/drawing/2014/main" id="{956FB783-145C-4114-BF63-AC5250E469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7753" y="3737573"/>
            <a:ext cx="1709534" cy="1529582"/>
          </a:xfrm>
          <a:prstGeom prst="rect">
            <a:avLst/>
          </a:prstGeom>
        </p:spPr>
      </p:pic>
      <p:grpSp>
        <p:nvGrpSpPr>
          <p:cNvPr id="63" name="Agrupar 1041">
            <a:extLst>
              <a:ext uri="{FF2B5EF4-FFF2-40B4-BE49-F238E27FC236}">
                <a16:creationId xmlns:a16="http://schemas.microsoft.com/office/drawing/2014/main" id="{EB0F5524-5D60-4279-AADD-C68345986E58}"/>
              </a:ext>
            </a:extLst>
          </p:cNvPr>
          <p:cNvGrpSpPr/>
          <p:nvPr/>
        </p:nvGrpSpPr>
        <p:grpSpPr>
          <a:xfrm>
            <a:off x="8807976" y="2354929"/>
            <a:ext cx="1964347" cy="1443662"/>
            <a:chOff x="13835914" y="-3068876"/>
            <a:chExt cx="3139579" cy="2412082"/>
          </a:xfrm>
        </p:grpSpPr>
        <p:pic>
          <p:nvPicPr>
            <p:cNvPr id="64" name="Imagem 63">
              <a:extLst>
                <a:ext uri="{FF2B5EF4-FFF2-40B4-BE49-F238E27FC236}">
                  <a16:creationId xmlns:a16="http://schemas.microsoft.com/office/drawing/2014/main" id="{3743F689-68DC-414D-8592-0E5C1BDE3E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760" t="3690" r="16143" b="8721"/>
            <a:stretch/>
          </p:blipFill>
          <p:spPr>
            <a:xfrm rot="5400000" flipH="1">
              <a:off x="14551389" y="-3080899"/>
              <a:ext cx="2412082" cy="2436127"/>
            </a:xfrm>
            <a:prstGeom prst="ellipse">
              <a:avLst/>
            </a:prstGeom>
          </p:spPr>
        </p:pic>
        <p:pic>
          <p:nvPicPr>
            <p:cNvPr id="65" name="Imagem 64">
              <a:extLst>
                <a:ext uri="{FF2B5EF4-FFF2-40B4-BE49-F238E27FC236}">
                  <a16:creationId xmlns:a16="http://schemas.microsoft.com/office/drawing/2014/main" id="{FC2BEDED-D998-4CB5-809E-EFEA08BF2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835914" y="-2885665"/>
              <a:ext cx="2939250" cy="2030344"/>
            </a:xfrm>
            <a:prstGeom prst="rect">
              <a:avLst/>
            </a:prstGeom>
          </p:spPr>
        </p:pic>
      </p:grpSp>
      <p:grpSp>
        <p:nvGrpSpPr>
          <p:cNvPr id="66" name="Agrupar 1037">
            <a:extLst>
              <a:ext uri="{FF2B5EF4-FFF2-40B4-BE49-F238E27FC236}">
                <a16:creationId xmlns:a16="http://schemas.microsoft.com/office/drawing/2014/main" id="{26E539AE-5DF4-42E2-8B19-1AA416763728}"/>
              </a:ext>
            </a:extLst>
          </p:cNvPr>
          <p:cNvGrpSpPr/>
          <p:nvPr/>
        </p:nvGrpSpPr>
        <p:grpSpPr>
          <a:xfrm>
            <a:off x="10346338" y="3187758"/>
            <a:ext cx="1481550" cy="2039536"/>
            <a:chOff x="24116228" y="-3227311"/>
            <a:chExt cx="2455745" cy="3313618"/>
          </a:xfrm>
        </p:grpSpPr>
        <p:pic>
          <p:nvPicPr>
            <p:cNvPr id="67" name="Imagem 66">
              <a:extLst>
                <a:ext uri="{FF2B5EF4-FFF2-40B4-BE49-F238E27FC236}">
                  <a16:creationId xmlns:a16="http://schemas.microsoft.com/office/drawing/2014/main" id="{10381D53-CFCF-4B4F-A1B3-6151AD38B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 flipH="1">
              <a:off x="24120894" y="-2460084"/>
              <a:ext cx="2149527" cy="2158860"/>
            </a:xfrm>
            <a:prstGeom prst="ellipse">
              <a:avLst/>
            </a:prstGeom>
          </p:spPr>
        </p:pic>
        <p:pic>
          <p:nvPicPr>
            <p:cNvPr id="68" name="Imagem 67">
              <a:extLst>
                <a:ext uri="{FF2B5EF4-FFF2-40B4-BE49-F238E27FC236}">
                  <a16:creationId xmlns:a16="http://schemas.microsoft.com/office/drawing/2014/main" id="{638F2D86-F1AA-4CA9-9419-8B60EEC95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453728" y="-3227311"/>
              <a:ext cx="2118245" cy="3313618"/>
            </a:xfrm>
            <a:prstGeom prst="rect">
              <a:avLst/>
            </a:prstGeom>
          </p:spPr>
        </p:pic>
      </p:grpSp>
      <p:pic>
        <p:nvPicPr>
          <p:cNvPr id="80" name="Imagem 79">
            <a:extLst>
              <a:ext uri="{FF2B5EF4-FFF2-40B4-BE49-F238E27FC236}">
                <a16:creationId xmlns:a16="http://schemas.microsoft.com/office/drawing/2014/main" id="{54E24ACC-C6B4-496A-A8EA-6D4408DD155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15" y="2354377"/>
            <a:ext cx="1811913" cy="1019397"/>
          </a:xfrm>
          <a:prstGeom prst="rect">
            <a:avLst/>
          </a:prstGeom>
        </p:spPr>
      </p:pic>
      <p:sp>
        <p:nvSpPr>
          <p:cNvPr id="81" name="Arredondar Retângulo em um Canto Diagonal 9">
            <a:extLst>
              <a:ext uri="{FF2B5EF4-FFF2-40B4-BE49-F238E27FC236}">
                <a16:creationId xmlns:a16="http://schemas.microsoft.com/office/drawing/2014/main" id="{42AF32BB-4CD5-4E7E-89BE-932750CB463E}"/>
              </a:ext>
            </a:extLst>
          </p:cNvPr>
          <p:cNvSpPr/>
          <p:nvPr/>
        </p:nvSpPr>
        <p:spPr>
          <a:xfrm>
            <a:off x="3608850" y="2533875"/>
            <a:ext cx="2876355" cy="660400"/>
          </a:xfrm>
          <a:prstGeom prst="round2DiagRect">
            <a:avLst>
              <a:gd name="adj1" fmla="val 47436"/>
              <a:gd name="adj2" fmla="val 0"/>
            </a:avLst>
          </a:prstGeom>
          <a:solidFill>
            <a:srgbClr val="7022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C24EF984-48C1-4DD3-9595-D3854EE8A797}"/>
              </a:ext>
            </a:extLst>
          </p:cNvPr>
          <p:cNvSpPr/>
          <p:nvPr/>
        </p:nvSpPr>
        <p:spPr>
          <a:xfrm>
            <a:off x="3808493" y="2669009"/>
            <a:ext cx="2571538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27160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NaturaSans Bold"/>
              </a:rPr>
              <a:t>40.000 </a:t>
            </a:r>
            <a:r>
              <a:rPr kumimoji="0" lang="pt-BR" sz="2000" b="0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  <a:sym typeface="NaturaSans Bold"/>
              </a:rPr>
              <a:t>pontos</a:t>
            </a:r>
            <a:endParaRPr kumimoji="0" lang="pt-BR" sz="2800" b="1" i="0" u="none" strike="noStrike" kern="1200" cap="none" spc="0" normalizeH="0" baseline="0" noProof="0" dirty="0">
              <a:ln w="19050"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  <a:sym typeface="NaturaSans Bold"/>
            </a:endParaRPr>
          </a:p>
        </p:txBody>
      </p:sp>
      <p:pic>
        <p:nvPicPr>
          <p:cNvPr id="83" name="Imagem 82">
            <a:extLst>
              <a:ext uri="{FF2B5EF4-FFF2-40B4-BE49-F238E27FC236}">
                <a16:creationId xmlns:a16="http://schemas.microsoft.com/office/drawing/2014/main" id="{6015D1E7-587A-4FFA-9F52-62D5AC1870D0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17" y="3247073"/>
            <a:ext cx="1811909" cy="1019397"/>
          </a:xfrm>
          <a:prstGeom prst="rect">
            <a:avLst/>
          </a:prstGeom>
        </p:spPr>
      </p:pic>
      <p:sp>
        <p:nvSpPr>
          <p:cNvPr id="84" name="Arredondar Retângulo em um Canto Diagonal 31">
            <a:extLst>
              <a:ext uri="{FF2B5EF4-FFF2-40B4-BE49-F238E27FC236}">
                <a16:creationId xmlns:a16="http://schemas.microsoft.com/office/drawing/2014/main" id="{9A2E3222-74AE-4A2D-B71C-FB7C09D6F8F7}"/>
              </a:ext>
            </a:extLst>
          </p:cNvPr>
          <p:cNvSpPr/>
          <p:nvPr/>
        </p:nvSpPr>
        <p:spPr>
          <a:xfrm>
            <a:off x="3608850" y="3426571"/>
            <a:ext cx="2873697" cy="660400"/>
          </a:xfrm>
          <a:prstGeom prst="round2DiagRect">
            <a:avLst>
              <a:gd name="adj1" fmla="val 47436"/>
              <a:gd name="adj2" fmla="val 0"/>
            </a:avLst>
          </a:prstGeom>
          <a:solidFill>
            <a:srgbClr val="E5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tângulo 84">
            <a:extLst>
              <a:ext uri="{FF2B5EF4-FFF2-40B4-BE49-F238E27FC236}">
                <a16:creationId xmlns:a16="http://schemas.microsoft.com/office/drawing/2014/main" id="{C6481942-94EC-4685-B5FC-82FDB989B777}"/>
              </a:ext>
            </a:extLst>
          </p:cNvPr>
          <p:cNvSpPr/>
          <p:nvPr/>
        </p:nvSpPr>
        <p:spPr>
          <a:xfrm>
            <a:off x="3821745" y="3574957"/>
            <a:ext cx="2573140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27160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NaturaSans Bold"/>
              </a:rPr>
              <a:t>60.000 </a:t>
            </a:r>
            <a:r>
              <a:rPr kumimoji="0" lang="pt-BR" sz="2000" b="0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  <a:sym typeface="NaturaSans Bold"/>
              </a:rPr>
              <a:t>pontos</a:t>
            </a:r>
            <a:endParaRPr kumimoji="0" lang="pt-BR" sz="2800" b="1" i="0" u="none" strike="noStrike" kern="1200" cap="none" spc="0" normalizeH="0" baseline="0" noProof="0" dirty="0">
              <a:ln w="19050"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  <a:sym typeface="NaturaSans Bold"/>
            </a:endParaRPr>
          </a:p>
        </p:txBody>
      </p:sp>
      <p:pic>
        <p:nvPicPr>
          <p:cNvPr id="86" name="Imagem 85">
            <a:extLst>
              <a:ext uri="{FF2B5EF4-FFF2-40B4-BE49-F238E27FC236}">
                <a16:creationId xmlns:a16="http://schemas.microsoft.com/office/drawing/2014/main" id="{7C0C675B-8723-4B1A-94F0-C714D5A4D841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17" y="4183177"/>
            <a:ext cx="1811909" cy="1019397"/>
          </a:xfrm>
          <a:prstGeom prst="rect">
            <a:avLst/>
          </a:prstGeom>
        </p:spPr>
      </p:pic>
      <p:sp>
        <p:nvSpPr>
          <p:cNvPr id="87" name="Arredondar Retângulo em um Canto Diagonal 35">
            <a:extLst>
              <a:ext uri="{FF2B5EF4-FFF2-40B4-BE49-F238E27FC236}">
                <a16:creationId xmlns:a16="http://schemas.microsoft.com/office/drawing/2014/main" id="{DDD221F2-7E22-407B-854D-F2D2720ABC0B}"/>
              </a:ext>
            </a:extLst>
          </p:cNvPr>
          <p:cNvSpPr/>
          <p:nvPr/>
        </p:nvSpPr>
        <p:spPr>
          <a:xfrm>
            <a:off x="3608850" y="4362675"/>
            <a:ext cx="2806591" cy="660400"/>
          </a:xfrm>
          <a:prstGeom prst="round2DiagRect">
            <a:avLst>
              <a:gd name="adj1" fmla="val 47436"/>
              <a:gd name="adj2" fmla="val 0"/>
            </a:avLst>
          </a:prstGeom>
          <a:solidFill>
            <a:srgbClr val="E83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etângulo 87">
            <a:extLst>
              <a:ext uri="{FF2B5EF4-FFF2-40B4-BE49-F238E27FC236}">
                <a16:creationId xmlns:a16="http://schemas.microsoft.com/office/drawing/2014/main" id="{700572F8-7449-4876-A89C-85CB9689E55F}"/>
              </a:ext>
            </a:extLst>
          </p:cNvPr>
          <p:cNvSpPr/>
          <p:nvPr/>
        </p:nvSpPr>
        <p:spPr>
          <a:xfrm>
            <a:off x="3733380" y="4497627"/>
            <a:ext cx="2568332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27160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NaturaSans Bold"/>
              </a:rPr>
              <a:t>80.000 </a:t>
            </a:r>
            <a:r>
              <a:rPr kumimoji="0" lang="pt-BR" sz="2000" b="0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  <a:sym typeface="NaturaSans Bold"/>
              </a:rPr>
              <a:t>pontos</a:t>
            </a:r>
            <a:endParaRPr kumimoji="0" lang="pt-BR" sz="2800" b="1" i="0" u="none" strike="noStrike" kern="1200" cap="none" spc="0" normalizeH="0" baseline="0" noProof="0" dirty="0">
              <a:ln w="19050"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  <a:sym typeface="NaturaSans Bold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DC13D67-7FBA-4FC0-BECE-54F041EEA05E}"/>
              </a:ext>
            </a:extLst>
          </p:cNvPr>
          <p:cNvSpPr/>
          <p:nvPr/>
        </p:nvSpPr>
        <p:spPr>
          <a:xfrm>
            <a:off x="7898296" y="3088337"/>
            <a:ext cx="3451130" cy="24590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TRAZER PACK ATUAIS DE TOMADA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D1F65A7F-AFDA-4500-A114-2C559CF04A0B}"/>
              </a:ext>
            </a:extLst>
          </p:cNvPr>
          <p:cNvSpPr/>
          <p:nvPr/>
        </p:nvSpPr>
        <p:spPr>
          <a:xfrm>
            <a:off x="9248106" y="339722"/>
            <a:ext cx="2579782" cy="173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TRAZER COMO REFERENCIA A TELA FEITA PARA WEB DO ENCONTRO DE NATAL/21</a:t>
            </a:r>
          </a:p>
        </p:txBody>
      </p:sp>
    </p:spTree>
    <p:extLst>
      <p:ext uri="{BB962C8B-B14F-4D97-AF65-F5344CB8AC3E}">
        <p14:creationId xmlns:p14="http://schemas.microsoft.com/office/powerpoint/2010/main" val="3704310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DE003-5645-9546-9D34-1BEE9DB0F3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2279" y="2397122"/>
            <a:ext cx="12180849" cy="2063756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Zona Pro" panose="02010A03040002020004" pitchFamily="50" charset="0"/>
              </a:rPr>
              <a:t>MAIS OPORTUNIDADES DE GANHO PARA AS TODAS AS REPRESENTANTES!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883321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76F754D-9783-4B32-9DA3-3CF8652A7ACE}"/>
              </a:ext>
            </a:extLst>
          </p:cNvPr>
          <p:cNvSpPr/>
          <p:nvPr/>
        </p:nvSpPr>
        <p:spPr>
          <a:xfrm>
            <a:off x="331023" y="204305"/>
            <a:ext cx="11018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ALIANÇA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C96C512-8B39-4F6D-B50F-8ED9B2E42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114"/>
            <a:ext cx="5685183" cy="696088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73E2302D-41FB-4E27-86F2-41F1D820F811}"/>
              </a:ext>
            </a:extLst>
          </p:cNvPr>
          <p:cNvSpPr/>
          <p:nvPr/>
        </p:nvSpPr>
        <p:spPr>
          <a:xfrm>
            <a:off x="2090602" y="2998388"/>
            <a:ext cx="1238938" cy="253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DIA DAS MÃES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D1EE980-6991-4B89-A5C1-1601DCB24A7F}"/>
              </a:ext>
            </a:extLst>
          </p:cNvPr>
          <p:cNvSpPr/>
          <p:nvPr/>
        </p:nvSpPr>
        <p:spPr>
          <a:xfrm>
            <a:off x="331023" y="1881251"/>
            <a:ext cx="1238938" cy="253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INDICANTE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3BDAA8D-5A0B-40F9-8F20-3A44301F35AA}"/>
              </a:ext>
            </a:extLst>
          </p:cNvPr>
          <p:cNvSpPr/>
          <p:nvPr/>
        </p:nvSpPr>
        <p:spPr>
          <a:xfrm>
            <a:off x="2477877" y="1334635"/>
            <a:ext cx="1461122" cy="8005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VOCÊ GANHA INDICANDO E EMPODERANDO!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07AF135-C8CA-4A1B-B616-5E358FADB48F}"/>
              </a:ext>
            </a:extLst>
          </p:cNvPr>
          <p:cNvSpPr/>
          <p:nvPr/>
        </p:nvSpPr>
        <p:spPr>
          <a:xfrm>
            <a:off x="2491409" y="98114"/>
            <a:ext cx="754389" cy="3922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DIA DAS MÃES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A60047E-AD9A-4EB5-97D0-2E624BFC9E29}"/>
              </a:ext>
            </a:extLst>
          </p:cNvPr>
          <p:cNvSpPr/>
          <p:nvPr/>
        </p:nvSpPr>
        <p:spPr>
          <a:xfrm>
            <a:off x="4362747" y="3495417"/>
            <a:ext cx="1030888" cy="166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/>
              <a:t>DIA DAS MÃES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0BAC2351-CFA4-44B1-A01C-7869D1743C1A}"/>
              </a:ext>
            </a:extLst>
          </p:cNvPr>
          <p:cNvSpPr/>
          <p:nvPr/>
        </p:nvSpPr>
        <p:spPr>
          <a:xfrm>
            <a:off x="1073426" y="4572000"/>
            <a:ext cx="900726" cy="1507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INDICAR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1BD474D-FA8A-48D9-9319-57B76C836EEE}"/>
              </a:ext>
            </a:extLst>
          </p:cNvPr>
          <p:cNvSpPr/>
          <p:nvPr/>
        </p:nvSpPr>
        <p:spPr>
          <a:xfrm>
            <a:off x="632440" y="5840803"/>
            <a:ext cx="1238938" cy="150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QUEM INDICA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72327A4-7B6E-4652-BF80-2FBA51D8FEA2}"/>
              </a:ext>
            </a:extLst>
          </p:cNvPr>
          <p:cNvSpPr/>
          <p:nvPr/>
        </p:nvSpPr>
        <p:spPr>
          <a:xfrm>
            <a:off x="3016262" y="5840803"/>
            <a:ext cx="508816" cy="119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6.000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790E077-E1CB-4F3E-A70E-8D2304C5C07D}"/>
              </a:ext>
            </a:extLst>
          </p:cNvPr>
          <p:cNvSpPr/>
          <p:nvPr/>
        </p:nvSpPr>
        <p:spPr>
          <a:xfrm>
            <a:off x="4194453" y="6052806"/>
            <a:ext cx="1238938" cy="150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2 CAMPANHAS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7DB4CE1-FF62-4F60-8603-3C0C57E27A45}"/>
              </a:ext>
            </a:extLst>
          </p:cNvPr>
          <p:cNvSpPr/>
          <p:nvPr/>
        </p:nvSpPr>
        <p:spPr>
          <a:xfrm>
            <a:off x="659733" y="6216833"/>
            <a:ext cx="1030888" cy="166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/>
              <a:t>DE DIA DAS MÃES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B5671B1D-4722-4643-B6C1-C862E8E4D84C}"/>
              </a:ext>
            </a:extLst>
          </p:cNvPr>
          <p:cNvSpPr/>
          <p:nvPr/>
        </p:nvSpPr>
        <p:spPr>
          <a:xfrm>
            <a:off x="2554560" y="6231930"/>
            <a:ext cx="576062" cy="166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12.000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4F51988B-CBF8-4F51-A49A-F493EFC4ECE5}"/>
              </a:ext>
            </a:extLst>
          </p:cNvPr>
          <p:cNvSpPr/>
          <p:nvPr/>
        </p:nvSpPr>
        <p:spPr>
          <a:xfrm>
            <a:off x="6416876" y="1340211"/>
            <a:ext cx="1461122" cy="8005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NOVA REPRESENTANTE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4400B6F3-027C-4ACF-B84C-00A60F769589}"/>
              </a:ext>
            </a:extLst>
          </p:cNvPr>
          <p:cNvSpPr/>
          <p:nvPr/>
        </p:nvSpPr>
        <p:spPr>
          <a:xfrm>
            <a:off x="8609691" y="1313707"/>
            <a:ext cx="1461122" cy="8005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ELA GANHA COM SEU APOIO E AINDA TEM LUCRO EXTRA!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7B07E10C-75B9-4399-99AE-F33134868025}"/>
              </a:ext>
            </a:extLst>
          </p:cNvPr>
          <p:cNvSpPr/>
          <p:nvPr/>
        </p:nvSpPr>
        <p:spPr>
          <a:xfrm>
            <a:off x="0" y="2362697"/>
            <a:ext cx="1232452" cy="253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TODAS AS REPRESENTANTES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B2A44AB2-12B1-4AEF-B4D7-B89944AF1E96}"/>
              </a:ext>
            </a:extLst>
          </p:cNvPr>
          <p:cNvSpPr/>
          <p:nvPr/>
        </p:nvSpPr>
        <p:spPr>
          <a:xfrm>
            <a:off x="3511827" y="2157320"/>
            <a:ext cx="550106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/>
              <a:t>DIA DAS MÃES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C81D2F1B-8F8A-4876-93FD-402E29DBE5ED}"/>
              </a:ext>
            </a:extLst>
          </p:cNvPr>
          <p:cNvSpPr/>
          <p:nvPr/>
        </p:nvSpPr>
        <p:spPr>
          <a:xfrm>
            <a:off x="1672525" y="2733773"/>
            <a:ext cx="397706" cy="150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/>
              <a:t>COM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87C1727-FF50-4FD3-876F-DCE49433A30A}"/>
              </a:ext>
            </a:extLst>
          </p:cNvPr>
          <p:cNvSpPr/>
          <p:nvPr/>
        </p:nvSpPr>
        <p:spPr>
          <a:xfrm>
            <a:off x="6336763" y="3013899"/>
            <a:ext cx="4361083" cy="2229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SER TORNAR NOVA REPRESENTANTE NO DIA DAS MÃES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483D6A04-E0F9-4CE6-9C15-887CD5DF272F}"/>
              </a:ext>
            </a:extLst>
          </p:cNvPr>
          <p:cNvSpPr/>
          <p:nvPr/>
        </p:nvSpPr>
        <p:spPr>
          <a:xfrm>
            <a:off x="6336762" y="3326303"/>
            <a:ext cx="4361083" cy="31672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200" dirty="0"/>
              <a:t>NAS CAMPANHAS DE MÃES A NOVA REPRESENTANTE TEM MUITO MAIS OPORTUNIDADES! SABE COMO?</a:t>
            </a:r>
          </a:p>
          <a:p>
            <a:endParaRPr lang="pt-B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/>
              <a:t>NA COMPRA PRESENTES COM MAIOR LUCRATVIDADE;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/>
              <a:t>AO CONQUISTAR O INCENTIVO DE MÃES COM PREMIO E PRODUTO GRATIS DIRETO NA CAIXA 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/>
              <a:t>E COM O PROGRAMA ALIANAÇA! É SO FAZER PEDIDO PARA  GANHAR MAIS PRODUTO NA CAIXA!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200" dirty="0"/>
          </a:p>
          <a:p>
            <a:pPr algn="ctr"/>
            <a:endParaRPr lang="pt-BR" sz="1200" dirty="0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95548A1A-42C4-459C-9A01-860C785BC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436" y="5203478"/>
            <a:ext cx="1084739" cy="84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CDCA57B0-A469-4225-9995-F83D3F68D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665" y="5234882"/>
            <a:ext cx="1084741" cy="84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E750CA00-0CDC-4AA7-A8F2-8EB3154D9B01}"/>
              </a:ext>
            </a:extLst>
          </p:cNvPr>
          <p:cNvSpPr txBox="1"/>
          <p:nvPr/>
        </p:nvSpPr>
        <p:spPr>
          <a:xfrm>
            <a:off x="7028109" y="6084209"/>
            <a:ext cx="1529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Premio da CP 10 – 1381758  </a:t>
            </a:r>
            <a:r>
              <a:rPr lang="es-ES" sz="1000" dirty="0"/>
              <a:t>AVON ENCANTO DELIC ROMAN CREME MAOS 75G</a:t>
            </a:r>
            <a:r>
              <a:rPr lang="pt-BR" sz="1000" dirty="0"/>
              <a:t> 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B8D46FA-C397-4AB1-8290-9869C03BADC9}"/>
              </a:ext>
            </a:extLst>
          </p:cNvPr>
          <p:cNvSpPr txBox="1"/>
          <p:nvPr/>
        </p:nvSpPr>
        <p:spPr>
          <a:xfrm>
            <a:off x="8800859" y="6121207"/>
            <a:ext cx="16539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Premio da CP 11 -  1389658AVON BATOM ULTRAMATTE AMORA</a:t>
            </a:r>
          </a:p>
        </p:txBody>
      </p:sp>
    </p:spTree>
    <p:extLst>
      <p:ext uri="{BB962C8B-B14F-4D97-AF65-F5344CB8AC3E}">
        <p14:creationId xmlns:p14="http://schemas.microsoft.com/office/powerpoint/2010/main" val="2615754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DE003-5645-9546-9D34-1BEE9DB0F3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2279" y="2397122"/>
            <a:ext cx="12180849" cy="2063756"/>
          </a:xfrm>
        </p:spPr>
        <p:txBody>
          <a:bodyPr>
            <a:normAutofit/>
          </a:bodyPr>
          <a:lstStyle/>
          <a:p>
            <a:r>
              <a:rPr lang="pt-BR" sz="4000">
                <a:solidFill>
                  <a:schemeClr val="bg1"/>
                </a:solidFill>
                <a:latin typeface="Zona Pro" panose="02010A03040002020004" pitchFamily="50" charset="0"/>
              </a:rPr>
              <a:t>OBRIGADX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492333655"/>
      </p:ext>
    </p:extLst>
  </p:cSld>
  <p:clrMapOvr>
    <a:masterClrMapping/>
  </p:clrMapOvr>
</p:sld>
</file>

<file path=ppt/theme/theme1.xml><?xml version="1.0" encoding="utf-8"?>
<a:theme xmlns:a="http://schemas.openxmlformats.org/drawingml/2006/main" name="Agenda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1264</Words>
  <Application>Microsoft Office PowerPoint</Application>
  <PresentationFormat>Widescreen</PresentationFormat>
  <Paragraphs>281</Paragraphs>
  <Slides>18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18</vt:i4>
      </vt:variant>
    </vt:vector>
  </HeadingPairs>
  <TitlesOfParts>
    <vt:vector size="32" baseType="lpstr">
      <vt:lpstr>Zona Pro</vt:lpstr>
      <vt:lpstr>Zona Pro Black</vt:lpstr>
      <vt:lpstr>Zona Pro ExtraBold</vt:lpstr>
      <vt:lpstr>Zona Pro Light</vt:lpstr>
      <vt:lpstr>Zona Pro Regular</vt:lpstr>
      <vt:lpstr>Zona Pro SemiBold</vt:lpstr>
      <vt:lpstr>Zona Pro Ultra</vt:lpstr>
      <vt:lpstr>Arial</vt:lpstr>
      <vt:lpstr>Calibri</vt:lpstr>
      <vt:lpstr>Calibri Light</vt:lpstr>
      <vt:lpstr>Verdana</vt:lpstr>
      <vt:lpstr>Wingdings</vt:lpstr>
      <vt:lpstr>Agenda</vt:lpstr>
      <vt:lpstr>3_Tema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Natalia Gouvea/SPO/BR</dc:creator>
  <cp:lastModifiedBy>Thais Nakamura/SPO/BR</cp:lastModifiedBy>
  <cp:revision>3</cp:revision>
  <dcterms:created xsi:type="dcterms:W3CDTF">2022-01-05T19:26:59Z</dcterms:created>
  <dcterms:modified xsi:type="dcterms:W3CDTF">2022-01-06T23:19:57Z</dcterms:modified>
</cp:coreProperties>
</file>