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  <p:sldMasterId id="2147483667" r:id="rId3"/>
    <p:sldMasterId id="2147483672" r:id="rId4"/>
    <p:sldMasterId id="2147483676" r:id="rId5"/>
  </p:sldMasterIdLst>
  <p:notesMasterIdLst>
    <p:notesMasterId r:id="rId12"/>
  </p:notesMasterIdLst>
  <p:sldIdLst>
    <p:sldId id="2146850646" r:id="rId6"/>
    <p:sldId id="2146850647" r:id="rId7"/>
    <p:sldId id="2146850644" r:id="rId8"/>
    <p:sldId id="258" r:id="rId9"/>
    <p:sldId id="2146850645" r:id="rId10"/>
    <p:sldId id="25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10AF"/>
    <a:srgbClr val="CF209D"/>
    <a:srgbClr val="8306BC"/>
    <a:srgbClr val="E026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184159-26EF-4F79-A0EF-AAF1DF853387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06536C-CB47-47C7-AD4A-8955DADEFF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045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6069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8766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51DD18-A2AF-40F7-AD6D-2C32133450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C20021-395A-4261-B234-80F8BF0C53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8A783D-33B4-4395-92FC-53E65E8F9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64C2B0-2E79-4676-B289-C682C8BA8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7FF744-FDAD-44AA-BA79-D1D5B9D03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607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B7EE20-F24D-4E6F-958C-C0D8A19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8FE04D5-55CB-45B3-A31F-4E8F061D9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38C797-32D4-438A-807C-D06EEDD20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211844-45FB-4708-B121-1AA7478B1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BF59C0-6ECD-40F0-A889-FA7382462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5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6C6CC3-2C5C-4B30-A404-2E08EA5AC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DF5859-90B1-48DE-8DA1-6B5DD7E6C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6A8454-81EB-4A50-BC4A-1160D40F3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B4D048-1081-4E13-A647-09AE291E6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0F0D6D-6396-491F-835B-46CF9499D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151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51C00D-BBEC-4E10-9D26-5EDD69B34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23586D-52C4-4690-9599-E2AEFBC990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76FEE16-9130-4528-9FEE-2FFB14ED19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A97DC21-4C97-4E77-BF7F-1B80E01AF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0A97AAB-80A3-49F1-9885-7D8164ADF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9C9274D-A3A7-4EA9-8A15-4B0CF7A52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040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D7D35-BDC2-4EBC-92EB-9041B0C75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313EE55-17C3-41D7-B273-E021E86F5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039A59C-08E6-4D57-A43A-AE02561795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6EFA4EA-89AF-4B0B-8F00-9E9326D2F2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D496534-A66C-462C-AE10-BD0AE4046B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1DFCDF2-16FA-4527-8AB0-E99F3A365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980883B-CC33-490D-B35E-1A1A62E82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4646A1B-322C-4A57-B8DF-288EEC258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372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94FD15-89BF-4816-8DD2-AAA85B3D1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0AD3851-A4D3-41BD-A2AB-8C2E03D02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3755EE9-21ED-4BCF-AD5E-2BA93E51B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C2A3ABE-4CDD-4D27-A33F-EFEBE811E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750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8E28DFF-F660-4AD3-B44F-341FA655D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2BB24CA-18D8-4B9A-B9DC-1C69FB77A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D5B8BE4-6B18-43F1-A5B1-08CFC6DD9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432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93B153-2924-400E-B5B1-BEBE8D9EA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AB94FA-12E8-4736-A12F-4FC94B7CF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F4514CE-FB02-43E0-BBA9-4BA0A4C291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1DDD625-21EC-497C-AD34-89962935B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01812A-E0E3-4C03-A11C-CC95A9FA3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9270396-0F09-4AAB-AF41-7BF573D66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015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088035-65CF-49CA-9CC9-1F01A1AF7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0C74722-1376-47C1-9289-D3A1DCD54C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7B32774-E11E-45BD-9FCE-13D509CCB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D33161D-ACA8-4657-AA03-9F09BE336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A826174-C6CA-4BA9-8AE3-ED761E85A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AA8A722-F09A-45FF-85EC-0C46CE245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649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367F9C-FCC4-44F5-A6FC-18351814B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411F622-2A0E-4024-AF62-1A0DD1E2C2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200E14-2A83-487D-BD90-E58067DF0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A906D8-6EB9-49C6-A237-E1E14B1E3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79442C-E6EE-417F-8DC6-10B7042D1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10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F9B5C47-6788-474A-9998-471E67A774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4CFE21A-8AA3-4F72-AA25-76541D033C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DADBA9-E8F2-49BA-ABFB-ECD6C4347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33C646-6F3E-4156-9845-00579CE98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13285E-17C2-4DD5-87BD-FE173337F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37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.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C3A0141-912F-4F44-989A-6F179389823D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ICON IN CENTRE OF SLIDE TO INSERT IMAGE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4ECA659-87D8-3943-AC87-680FE7AB42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15F70E7-EB1A-3B43-A438-FF7CBBD1B5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662707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91515C2-C90F-AE41-B537-7A4BF8FB8D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6B99152-74E4-304F-A9A3-A6AA4FF67C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3 COLUMN SLIDE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E8AD0571-3FE3-B240-ADAE-E96D923AD6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004FE1B-C92A-2B4A-BD50-42D3CFC7FA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2139" y="1416804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4FEA7B7-EA13-A443-AEEB-FD01550DDBE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29739" y="1432302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89BD2064-B9BB-734B-8FD2-FDC872AA5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8824538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Agenda /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D602619-2113-FA47-95ED-474C1E347A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691BF1F-7B0E-DF4F-9663-87536D32A3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AGENDA / CONTENTS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39DF27-E07D-554D-9FEC-B5FF6C04F1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7287F-4F91-E040-8D54-C2D5DCB0298C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8705334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469B7CF-DD33-3E4D-A201-190984082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4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071D9B-2F17-E643-BFF3-3D493A01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098F72E-260B-6640-8D28-45B5A600CB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COVER PAGE #1 HEADER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A40AE7-B11E-3145-98D3-67F0E1C2E2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281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2B0E540-F867-0F4B-8FA5-33D425643AD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337A90-AEBF-8C4B-BB9F-294A89718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48F862-EB79-9141-9139-D5D5C71FC1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3F77E16-AFF3-1D45-8ABD-36ABE8E8F6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COVER PAGE #2 HEADER</a:t>
            </a:r>
          </a:p>
        </p:txBody>
      </p:sp>
    </p:spTree>
    <p:extLst>
      <p:ext uri="{BB962C8B-B14F-4D97-AF65-F5344CB8AC3E}">
        <p14:creationId xmlns:p14="http://schemas.microsoft.com/office/powerpoint/2010/main" val="188517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earing a purple shirt&#10;&#10;Description automatically generated">
            <a:extLst>
              <a:ext uri="{FF2B5EF4-FFF2-40B4-BE49-F238E27FC236}">
                <a16:creationId xmlns:a16="http://schemas.microsoft.com/office/drawing/2014/main" id="{3E6FA0D9-3BD5-6A45-9C19-19A0403963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A0C931FC-8DF3-B243-9106-D6D0DFC099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62C9DBA9-53A8-224E-A462-0A0A0DF92B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DIVIDER PAGE SUB-HEAD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FA0FC05-C9E7-AE41-9045-4D94A2A70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DIVIDER PAGE #1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8902E7-E1E6-A149-B227-FA003E8B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4804549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B78A2B1D-32BB-4E4C-A9DC-5FDAB92AD8D9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5186" y="22766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98CC389C-4D4A-2049-8D84-9413EE2067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DIVIDER PAGE SUB-HEAD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393D9703-EB92-4245-9575-0C855D1999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DIVIDER PAGE #2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8B8B6F-9BBA-2E4C-B717-02F1B855EE0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8831778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3EC729F3-ED28-CB40-A0AF-3879A306B2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DIVIDER PAGE SUB-HEAD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DACA3452-4AD9-5E4F-A265-AF51B8264A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DIVIDER PAGE #3 HEADER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F8BA59-2BA6-C841-A405-0DFD82B93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5434306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0E449C-CF96-1F43-8208-903923B7A4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06BCDA-8152-184F-9D44-C4DA6D2CF1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8C92ED6C-1664-8842-AB83-5818CEC5FB7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370D90-ADC0-D64D-A834-4D407747D6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BAC3AE6-4521-4749-95B4-25CDE4C1CF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94542-D2A6-B343-BE52-99C86712469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607223-2FAE-374D-8DA7-8500A4A39CB5}"/>
              </a:ext>
            </a:extLst>
          </p:cNvPr>
          <p:cNvSpPr txBox="1"/>
          <p:nvPr userDrawn="1"/>
        </p:nvSpPr>
        <p:spPr>
          <a:xfrm>
            <a:off x="6248400" y="685800"/>
            <a:ext cx="1524000" cy="137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BR" sz="1700" dirty="0">
              <a:latin typeface="Zona Pro Light" panose="02010A03040002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707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DB98F976-9E77-7E4F-92CC-A22E16A6757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E5DB626-09AA-0A43-B64B-8F5871DCAF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6F6A1F3-E116-FD46-AE24-0BB8C661F1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17B7BB-02BD-DE46-B702-3D63A987ED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74210E9-B378-8D46-AA2C-8C39F9E8EB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64EF9E-0330-9B4C-9A24-B6C79FB567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61319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8120F75-0A4C-924E-9372-12CAF46730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351869C-65F3-E64F-9B2D-7F94A68E30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D4125E-86FD-3143-9EB8-EE24BCED56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5997E0B-5E8A-AB47-B718-6F5F3E588B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12EF5E-405A-5B44-B005-F6D16021BE9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2864757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Prese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F4E589-5F89-F54D-82B7-0DFE618252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0CBC8B8-02C4-9444-8848-4E74638AE5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41D5E36-B1DC-F846-968F-067D2B0591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C9C391C-508C-1146-87DA-1745D61474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E2E5F3-ED96-7C49-B664-4B6FDD70A7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6902518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6020D44D-D6F0-0649-9773-6AEE6CD999D8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2C15B7D-C35B-C64B-B3D7-0BEE22CAC9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060F270-33DD-5A44-AF05-3866E63E45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9A6EAA8E-1E08-C443-A7FD-1913904F62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EAEB8C-55E0-6349-8F15-36ACDD3DFF6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1710328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652C4CE-8503-3A45-BE18-0AC9BCAD8F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7E2BDED-5A6F-A64D-98CB-A761FFC512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0CF6CB0-E918-2D43-BADE-6704BB13DC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5166CD-4FCA-5843-9840-932AE299838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914408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2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EC40E2F-601F-400D-9A71-CB2D5FBAD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ED46D91-6B68-44C2-9CD6-15B68D0349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D7E340-5046-425A-93A3-1DFF600967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4F831-A97D-4EA7-9176-6E6EBA9B03FE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B4D748-510B-4077-ACE5-29AAC1AB22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5C13F1-C3E6-4C1C-B65E-7DDB7E8472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24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3" r:id="rId12"/>
    <p:sldLayoutId id="214748368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F5D4456-DE10-5346-BDC1-7925707CF2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428" cy="6857759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03EAAADE-8638-B645-B036-1CF75B805F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94B444-27E9-C34E-914F-2E657C056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8E87287F-4F91-E040-8D54-C2D5DCB0298C}" type="slidenum">
              <a:rPr lang="en-BR" smtClean="0"/>
              <a:pPr/>
              <a:t>‹nº›</a:t>
            </a:fld>
            <a:endParaRPr lang="en-BR" dirty="0"/>
          </a:p>
        </p:txBody>
      </p:sp>
      <p:pic>
        <p:nvPicPr>
          <p:cNvPr id="10" name="Picture 9" descr="A picture containing lamp&#10;&#10;Description automatically generated">
            <a:extLst>
              <a:ext uri="{FF2B5EF4-FFF2-40B4-BE49-F238E27FC236}">
                <a16:creationId xmlns:a16="http://schemas.microsoft.com/office/drawing/2014/main" id="{2F825B6F-1857-E840-8354-5F817D4B844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13" y="156426"/>
            <a:ext cx="11862573" cy="66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300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E9494E88-DD88-E54C-9592-341E236C4E82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</p:spTree>
    <p:extLst>
      <p:ext uri="{BB962C8B-B14F-4D97-AF65-F5344CB8AC3E}">
        <p14:creationId xmlns:p14="http://schemas.microsoft.com/office/powerpoint/2010/main" val="383191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67A5C84C-AEB9-EC42-B06B-2393A1E44C84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27D574FF-63A4-014B-8917-08B3AD67E7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7" name="Slide Number Placeholder 66">
            <a:extLst>
              <a:ext uri="{FF2B5EF4-FFF2-40B4-BE49-F238E27FC236}">
                <a16:creationId xmlns:a16="http://schemas.microsoft.com/office/drawing/2014/main" id="{CB648C9F-9465-E84C-BC26-6EE3AF62A8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8613" y="76200"/>
            <a:ext cx="717187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  <p:pic>
        <p:nvPicPr>
          <p:cNvPr id="9" name="Picture 8" descr="A picture containing lamp&#10;&#10;Description automatically generated">
            <a:extLst>
              <a:ext uri="{FF2B5EF4-FFF2-40B4-BE49-F238E27FC236}">
                <a16:creationId xmlns:a16="http://schemas.microsoft.com/office/drawing/2014/main" id="{85708AAF-8CFA-1244-BE5C-89B662C3F00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13" y="156426"/>
            <a:ext cx="11862573" cy="66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608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4">
            <a:extLst>
              <a:ext uri="{FF2B5EF4-FFF2-40B4-BE49-F238E27FC236}">
                <a16:creationId xmlns:a16="http://schemas.microsoft.com/office/drawing/2014/main" id="{0A557344-58F7-FC46-B038-99E9E446068D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0D0D32-5468-AD4C-A837-CF7ED42F1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7648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eg"/><Relationship Id="rId11" Type="http://schemas.openxmlformats.org/officeDocument/2006/relationships/image" Target="../media/image25.png"/><Relationship Id="rId5" Type="http://schemas.openxmlformats.org/officeDocument/2006/relationships/image" Target="../media/image19.jpe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JPG"/><Relationship Id="rId4" Type="http://schemas.openxmlformats.org/officeDocument/2006/relationships/image" Target="../media/image31.png"/><Relationship Id="rId9" Type="http://schemas.openxmlformats.org/officeDocument/2006/relationships/image" Target="../media/image36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>
            <a:extLst>
              <a:ext uri="{FF2B5EF4-FFF2-40B4-BE49-F238E27FC236}">
                <a16:creationId xmlns:a16="http://schemas.microsoft.com/office/drawing/2014/main" id="{52072DED-69E0-422F-8565-F9875E165603}"/>
              </a:ext>
            </a:extLst>
          </p:cNvPr>
          <p:cNvSpPr txBox="1"/>
          <p:nvPr/>
        </p:nvSpPr>
        <p:spPr>
          <a:xfrm>
            <a:off x="1470992" y="1022357"/>
            <a:ext cx="98463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Como este é um Incentivo de Data Comemorativa, gostaria de tentar mudar a cor do fundo para diferenciar dos outros </a:t>
            </a:r>
          </a:p>
          <a:p>
            <a:pPr marL="285750" indent="-285750">
              <a:buFontTx/>
              <a:buChar char="-"/>
            </a:pPr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 cardápio de divide em 2 partes e públicos:</a:t>
            </a:r>
          </a:p>
          <a:p>
            <a:pPr marL="285750" indent="-285750">
              <a:buFontTx/>
              <a:buChar char="-"/>
            </a:pPr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1º Incluir e destacar Incentivo Dia das Mães Representantes 3, 4 e 5 Estrelas: </a:t>
            </a:r>
            <a:r>
              <a:rPr lang="pt-BR" sz="1800" dirty="0"/>
              <a:t>#VENDE AVON QUE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blipFill>
                  <a:blip r:embed="rId2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A MÃE TÁ ON!</a:t>
            </a:r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en-US" dirty="0" err="1"/>
              <a:t>Incluir</a:t>
            </a:r>
            <a:r>
              <a:rPr lang="en-US" dirty="0"/>
              <a:t> </a:t>
            </a:r>
            <a:r>
              <a:rPr lang="pt-BR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CP10 </a:t>
            </a:r>
            <a:r>
              <a:rPr lang="pt-BR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</a:t>
            </a:r>
            <a:r>
              <a:rPr lang="pt-BR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11/22</a:t>
            </a:r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Destacar pack de produtos que enviei no anexo referente a essas pontuações (300 a 13000 pontos)</a:t>
            </a:r>
            <a:endParaRPr lang="en-US" dirty="0"/>
          </a:p>
          <a:p>
            <a:endParaRPr lang="pt-BR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2º Incluir e destacar Incentivo Dia das Mães Empresárias: </a:t>
            </a:r>
            <a:r>
              <a:rPr lang="pt-BR" sz="1800" dirty="0"/>
              <a:t>#VENDE AVON QUE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blipFill>
                  <a:blip r:embed="rId2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A MÃE TÁ ON!</a:t>
            </a:r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en-US" dirty="0" err="1"/>
              <a:t>Incluir</a:t>
            </a:r>
            <a:r>
              <a:rPr lang="en-US" dirty="0"/>
              <a:t> </a:t>
            </a:r>
            <a:r>
              <a:rPr lang="pt-BR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CP10 </a:t>
            </a:r>
            <a:r>
              <a:rPr lang="pt-BR" b="1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</a:t>
            </a:r>
            <a:r>
              <a:rPr lang="pt-BR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11/22</a:t>
            </a:r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Destacar pack de produtos que enviei no anexo referente a essas </a:t>
            </a:r>
            <a:r>
              <a:rPr lang="pt-BR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pontuações (4000 a 80000 </a:t>
            </a:r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pontos)</a:t>
            </a: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EB408DD-9256-4B75-93C9-378E841AE49B}"/>
              </a:ext>
            </a:extLst>
          </p:cNvPr>
          <p:cNvSpPr txBox="1"/>
          <p:nvPr/>
        </p:nvSpPr>
        <p:spPr>
          <a:xfrm>
            <a:off x="1696278" y="360997"/>
            <a:ext cx="1987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Capa</a:t>
            </a:r>
            <a:r>
              <a:rPr lang="pt-BR" dirty="0"/>
              <a:t> </a:t>
            </a:r>
            <a:endParaRPr lang="en-US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D37E863-31AF-46E0-A53F-CE42CD7F1FF4}"/>
              </a:ext>
            </a:extLst>
          </p:cNvPr>
          <p:cNvSpPr txBox="1"/>
          <p:nvPr/>
        </p:nvSpPr>
        <p:spPr>
          <a:xfrm>
            <a:off x="1842050" y="5103384"/>
            <a:ext cx="4903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Página 2 – Mecânica </a:t>
            </a:r>
            <a:r>
              <a:rPr lang="pt-BR" dirty="0"/>
              <a:t> </a:t>
            </a:r>
            <a:endParaRPr lang="en-US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7AC9E42-F34E-48CA-81C3-EA8F772284C1}"/>
              </a:ext>
            </a:extLst>
          </p:cNvPr>
          <p:cNvSpPr txBox="1"/>
          <p:nvPr/>
        </p:nvSpPr>
        <p:spPr>
          <a:xfrm>
            <a:off x="1696278" y="5764744"/>
            <a:ext cx="9846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Nos próximos slides segue descritivo para inserir do cardápio de dias das mães Representantes e no de empresária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73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D7991C9C-71DC-4590-997B-4D4DB01C8D0B}"/>
              </a:ext>
            </a:extLst>
          </p:cNvPr>
          <p:cNvSpPr/>
          <p:nvPr/>
        </p:nvSpPr>
        <p:spPr>
          <a:xfrm>
            <a:off x="-121887" y="-45306"/>
            <a:ext cx="12613997" cy="709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E189EC1C-AF6E-4661-9E78-E7EB8CF6105A}"/>
              </a:ext>
            </a:extLst>
          </p:cNvPr>
          <p:cNvSpPr/>
          <p:nvPr/>
        </p:nvSpPr>
        <p:spPr>
          <a:xfrm>
            <a:off x="643755" y="2075376"/>
            <a:ext cx="10389190" cy="991974"/>
          </a:xfrm>
          <a:prstGeom prst="rect">
            <a:avLst/>
          </a:prstGeom>
          <a:solidFill>
            <a:srgbClr val="EF4623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4 Estrelas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ANTECIPAÇÃO +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PRODUTIVIDADE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C179E16-0B74-4BF2-99F3-41AA3ACA3F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59737" y="2476779"/>
            <a:ext cx="304800" cy="3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E89ABD3-275D-4B36-B567-3177C8CAF5FC}"/>
              </a:ext>
            </a:extLst>
          </p:cNvPr>
          <p:cNvSpPr/>
          <p:nvPr/>
        </p:nvSpPr>
        <p:spPr>
          <a:xfrm>
            <a:off x="643755" y="1034797"/>
            <a:ext cx="10389189" cy="991974"/>
          </a:xfrm>
          <a:prstGeom prst="rect">
            <a:avLst/>
          </a:prstGeom>
          <a:solidFill>
            <a:srgbClr val="E8448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5 Estrelas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ANTECIPAÇÃO +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PRODUTIVIDADE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D4563BE-37B6-4FE8-BBCD-15886713B46C}"/>
              </a:ext>
            </a:extLst>
          </p:cNvPr>
          <p:cNvSpPr/>
          <p:nvPr/>
        </p:nvSpPr>
        <p:spPr>
          <a:xfrm>
            <a:off x="643755" y="3125606"/>
            <a:ext cx="10389190" cy="1159200"/>
          </a:xfrm>
          <a:prstGeom prst="rect">
            <a:avLst/>
          </a:prstGeom>
          <a:solidFill>
            <a:srgbClr val="EA564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3 Estrelas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ATIVIDADE+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PRODUTIVIDADE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756A1FA6-2567-435A-A4C1-A78DDFFAAD4F}"/>
              </a:ext>
            </a:extLst>
          </p:cNvPr>
          <p:cNvSpPr/>
          <p:nvPr/>
        </p:nvSpPr>
        <p:spPr>
          <a:xfrm>
            <a:off x="2163066" y="587638"/>
            <a:ext cx="4319167" cy="6185736"/>
          </a:xfrm>
          <a:prstGeom prst="roundRect">
            <a:avLst>
              <a:gd name="adj" fmla="val 4776"/>
            </a:avLst>
          </a:prstGeom>
          <a:solidFill>
            <a:srgbClr val="BFBFBF">
              <a:alpha val="4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solidFill>
                    <a:srgbClr val="FFFFFF">
                      <a:lumMod val="50000"/>
                    </a:srgbClr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C10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FA7F0D55-6C9E-4E9C-896D-5BE1D800FA27}"/>
              </a:ext>
            </a:extLst>
          </p:cNvPr>
          <p:cNvSpPr/>
          <p:nvPr/>
        </p:nvSpPr>
        <p:spPr>
          <a:xfrm>
            <a:off x="6554695" y="587638"/>
            <a:ext cx="4315540" cy="6185736"/>
          </a:xfrm>
          <a:prstGeom prst="roundRect">
            <a:avLst>
              <a:gd name="adj" fmla="val 4776"/>
            </a:avLst>
          </a:prstGeom>
          <a:solidFill>
            <a:srgbClr val="BFBFBF">
              <a:alpha val="4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solidFill>
                    <a:srgbClr val="FFFFFF">
                      <a:lumMod val="50000"/>
                    </a:srgbClr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C11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1452DBCC-A4E0-43F6-B097-CAAFD90C5ACA}"/>
              </a:ext>
            </a:extLst>
          </p:cNvPr>
          <p:cNvSpPr txBox="1">
            <a:spLocks/>
          </p:cNvSpPr>
          <p:nvPr/>
        </p:nvSpPr>
        <p:spPr>
          <a:xfrm>
            <a:off x="-321020" y="80800"/>
            <a:ext cx="13457117" cy="630948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 defTabSz="554500" rtl="0" eaLnBrk="1" latinLnBrk="0" hangingPunct="1">
              <a:lnSpc>
                <a:spcPct val="90000"/>
              </a:lnSpc>
              <a:spcBef>
                <a:spcPts val="606"/>
              </a:spcBef>
              <a:buFont typeface="Arial" panose="020B0604020202020204" pitchFamily="34" charset="0"/>
              <a:buNone/>
              <a:defRPr sz="4800" b="1" i="0" kern="120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  <a:ea typeface="+mn-ea"/>
                <a:cs typeface="+mn-cs"/>
              </a:defRPr>
            </a:lvl1pPr>
            <a:lvl2pPr marL="4158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4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312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2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703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4762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8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02126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793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56626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54500" rtl="0" eaLnBrk="1" fontAlgn="auto" latinLnBrk="0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 w="19050"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</a:rPr>
              <a:t>VISÃO GERAL – PROGRAMA DE INCENTIVOS</a:t>
            </a:r>
          </a:p>
        </p:txBody>
      </p:sp>
      <p:sp>
        <p:nvSpPr>
          <p:cNvPr id="36" name="AutoShape 2">
            <a:extLst>
              <a:ext uri="{FF2B5EF4-FFF2-40B4-BE49-F238E27FC236}">
                <a16:creationId xmlns:a16="http://schemas.microsoft.com/office/drawing/2014/main" id="{A57A64C4-779D-4C14-BB08-DA772F65CD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94353" y="1940205"/>
            <a:ext cx="304800" cy="3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58CEB9B2-F5ED-4E45-B062-4A1FAC6ADB28}"/>
              </a:ext>
            </a:extLst>
          </p:cNvPr>
          <p:cNvSpPr txBox="1"/>
          <p:nvPr/>
        </p:nvSpPr>
        <p:spPr>
          <a:xfrm>
            <a:off x="2278707" y="3256152"/>
            <a:ext cx="8489046" cy="9002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1)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Mínimo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de </a:t>
            </a:r>
            <a:r>
              <a:rPr lang="pt-BR" sz="1050" dirty="0">
                <a:solidFill>
                  <a:srgbClr val="FF0000"/>
                </a:solidFill>
                <a:latin typeface="Zona Pro" panose="02010A03040002020004" pitchFamily="2" charset="0"/>
              </a:rPr>
              <a:t>R$100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PRESENTES DE MÃES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CP </a:t>
            </a:r>
            <a:r>
              <a:rPr lang="pt-BR" sz="1050" noProof="0" dirty="0">
                <a:solidFill>
                  <a:prstClr val="black"/>
                </a:solidFill>
                <a:latin typeface="Zona Pro" panose="02010A03040002020004" pitchFamily="2" charset="0"/>
              </a:rPr>
              <a:t>10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OU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11. </a:t>
            </a:r>
          </a:p>
          <a:p>
            <a:pPr lvl="0">
              <a:defRPr/>
            </a:pPr>
            <a:r>
              <a:rPr lang="pt-BR" sz="1050" dirty="0">
                <a:solidFill>
                  <a:prstClr val="black"/>
                </a:solidFill>
                <a:latin typeface="Zona Pro" panose="02010A03040002020004" pitchFamily="2" charset="0"/>
              </a:rPr>
              <a:t>Conquista: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50" dirty="0">
                <a:solidFill>
                  <a:prstClr val="black"/>
                </a:solidFill>
                <a:latin typeface="Zona Pro Black" panose="02010A03040002020004" pitchFamily="2" charset="0"/>
              </a:rPr>
              <a:t>  +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PONTOS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 </a:t>
            </a:r>
            <a:r>
              <a:rPr kumimoji="0" lang="pt-BR" sz="105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MMA: a cada R$ 1,00  = 3 x PONTOS MMA</a:t>
            </a:r>
            <a:endParaRPr kumimoji="0" lang="pt-BR" sz="105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2)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Envio de pedido 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com presente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CPs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10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CP11, acumulando o mínimo de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R$ </a:t>
            </a:r>
            <a:r>
              <a:rPr lang="pt-BR" sz="1050" noProof="0" dirty="0">
                <a:solidFill>
                  <a:srgbClr val="FF0000"/>
                </a:solidFill>
                <a:latin typeface="Zona Pro" panose="02010A03040002020004" pitchFamily="2" charset="0"/>
              </a:rPr>
              <a:t>20</a:t>
            </a:r>
            <a:r>
              <a:rPr lang="pt-BR" sz="1050" dirty="0">
                <a:solidFill>
                  <a:srgbClr val="FF0000"/>
                </a:solidFill>
                <a:latin typeface="Zona Pro" panose="02010A03040002020004" pitchFamily="2" charset="0"/>
              </a:rPr>
              <a:t>0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PRESENTES DE MÃES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soma das campanhas.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50" dirty="0">
                <a:solidFill>
                  <a:prstClr val="black"/>
                </a:solidFill>
                <a:latin typeface="Zona Pro" panose="02010A03040002020004" pitchFamily="2" charset="0"/>
              </a:rPr>
              <a:t>Conquista: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5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PRESENTE EXCLUSIVO</a:t>
            </a:r>
            <a:r>
              <a:rPr lang="pt-BR" sz="105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kumimoji="0" lang="pt-BR" sz="105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DOBRO DE PONTOS = 6X PONTOS MMA</a:t>
            </a:r>
          </a:p>
        </p:txBody>
      </p:sp>
      <p:pic>
        <p:nvPicPr>
          <p:cNvPr id="50" name="Imagem 49">
            <a:extLst>
              <a:ext uri="{FF2B5EF4-FFF2-40B4-BE49-F238E27FC236}">
                <a16:creationId xmlns:a16="http://schemas.microsoft.com/office/drawing/2014/main" id="{BB05B932-5C22-4729-AA35-3701D91FF1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366" t="41714" r="68785" b="35786"/>
          <a:stretch/>
        </p:blipFill>
        <p:spPr>
          <a:xfrm>
            <a:off x="-85690" y="3351000"/>
            <a:ext cx="682444" cy="662381"/>
          </a:xfrm>
          <a:prstGeom prst="rect">
            <a:avLst/>
          </a:prstGeom>
        </p:spPr>
      </p:pic>
      <p:sp>
        <p:nvSpPr>
          <p:cNvPr id="54" name="AutoShape 2">
            <a:extLst>
              <a:ext uri="{FF2B5EF4-FFF2-40B4-BE49-F238E27FC236}">
                <a16:creationId xmlns:a16="http://schemas.microsoft.com/office/drawing/2014/main" id="{5FB41B79-9BC3-470B-96A6-9551E39879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59737" y="2476779"/>
            <a:ext cx="304800" cy="3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9" name="AutoShape 2">
            <a:extLst>
              <a:ext uri="{FF2B5EF4-FFF2-40B4-BE49-F238E27FC236}">
                <a16:creationId xmlns:a16="http://schemas.microsoft.com/office/drawing/2014/main" id="{6846DA15-C8C3-4AE1-8D5D-9FC0A370042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94353" y="1940205"/>
            <a:ext cx="304800" cy="3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1E33835C-F2F6-4E7C-9B74-50ED364D0DBB}"/>
              </a:ext>
            </a:extLst>
          </p:cNvPr>
          <p:cNvSpPr txBox="1"/>
          <p:nvPr/>
        </p:nvSpPr>
        <p:spPr>
          <a:xfrm>
            <a:off x="2261541" y="1046663"/>
            <a:ext cx="8506212" cy="4154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1)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Mínimo de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R$ </a:t>
            </a:r>
            <a:r>
              <a:rPr lang="pt-BR" sz="1000" dirty="0">
                <a:solidFill>
                  <a:srgbClr val="FF0000"/>
                </a:solidFill>
                <a:latin typeface="Zona Pro" panose="02010A03040002020004" pitchFamily="2" charset="0"/>
              </a:rPr>
              <a:t>1.300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PRESENTES DE MÃES</a:t>
            </a:r>
            <a:r>
              <a:rPr kumimoji="0" lang="pt-BR" sz="1000" b="0" i="0" u="none" strike="noStrike" kern="1200" cap="none" spc="0" normalizeH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na soma das 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</a:rPr>
              <a:t>CPs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</a:rPr>
              <a:t> 10 E 11</a:t>
            </a:r>
            <a:r>
              <a:rPr lang="pt-BR" sz="1000" dirty="0">
                <a:solidFill>
                  <a:prstClr val="black"/>
                </a:solidFill>
                <a:highlight>
                  <a:srgbClr val="FFFF00"/>
                </a:highlight>
                <a:latin typeface="Zona Pro" panose="02010A03040002020004" pitchFamily="2" charset="0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Conquista: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Zona Pro Black" panose="02010A03040002020004" pitchFamily="2" charset="0"/>
              </a:rPr>
              <a:t>PRODUTO GRÁTIS</a:t>
            </a:r>
            <a:r>
              <a:rPr kumimoji="0" lang="pt-BR" sz="1000" b="0" i="0" u="none" strike="noStrike" kern="1200" cap="none" spc="0" normalizeH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Zona Pro Black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+ </a:t>
            </a:r>
            <a:r>
              <a:rPr kumimoji="0" lang="pt-BR" sz="1000" b="0" i="0" u="none" strike="noStrike" kern="1200" cap="none" spc="0" normalizeH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Zona Pro Black" panose="02010A03040002020004" pitchFamily="2" charset="0"/>
              </a:rPr>
              <a:t>PONTOS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</a:rPr>
              <a:t>MMA: a cada R$ 1,00 =  5X PONTOS MMA</a:t>
            </a:r>
          </a:p>
        </p:txBody>
      </p:sp>
      <p:pic>
        <p:nvPicPr>
          <p:cNvPr id="61" name="Imagem 60">
            <a:extLst>
              <a:ext uri="{FF2B5EF4-FFF2-40B4-BE49-F238E27FC236}">
                <a16:creationId xmlns:a16="http://schemas.microsoft.com/office/drawing/2014/main" id="{79C3F144-B9D4-4060-ABC8-2283ED82C8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187" t="-6468" r="84224" b="78097"/>
          <a:stretch/>
        </p:blipFill>
        <p:spPr>
          <a:xfrm>
            <a:off x="-321020" y="1069242"/>
            <a:ext cx="941775" cy="900000"/>
          </a:xfrm>
          <a:prstGeom prst="rect">
            <a:avLst/>
          </a:prstGeom>
        </p:spPr>
      </p:pic>
      <p:pic>
        <p:nvPicPr>
          <p:cNvPr id="51" name="Imagem 50">
            <a:extLst>
              <a:ext uri="{FF2B5EF4-FFF2-40B4-BE49-F238E27FC236}">
                <a16:creationId xmlns:a16="http://schemas.microsoft.com/office/drawing/2014/main" id="{7F29A890-28AC-46DC-8D72-7ADF60D52E5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3907" y="1002913"/>
            <a:ext cx="647847" cy="455549"/>
          </a:xfrm>
          <a:prstGeom prst="rect">
            <a:avLst/>
          </a:prstGeom>
        </p:spPr>
      </p:pic>
      <p:sp>
        <p:nvSpPr>
          <p:cNvPr id="56" name="AutoShape 2">
            <a:extLst>
              <a:ext uri="{FF2B5EF4-FFF2-40B4-BE49-F238E27FC236}">
                <a16:creationId xmlns:a16="http://schemas.microsoft.com/office/drawing/2014/main" id="{28F0926D-28A2-429E-99A7-10242423408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94353" y="2980784"/>
            <a:ext cx="304800" cy="3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7" name="AutoShape 2">
            <a:extLst>
              <a:ext uri="{FF2B5EF4-FFF2-40B4-BE49-F238E27FC236}">
                <a16:creationId xmlns:a16="http://schemas.microsoft.com/office/drawing/2014/main" id="{6AB9DF5C-58A0-479A-B1BB-620D669374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94353" y="2980784"/>
            <a:ext cx="304800" cy="3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26BF17E9-F885-4DC2-A04F-C6C6B929E94B}"/>
              </a:ext>
            </a:extLst>
          </p:cNvPr>
          <p:cNvSpPr txBox="1"/>
          <p:nvPr/>
        </p:nvSpPr>
        <p:spPr>
          <a:xfrm>
            <a:off x="2278707" y="2114039"/>
            <a:ext cx="8489046" cy="4154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1) </a:t>
            </a: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M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ínimo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 de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R$</a:t>
            </a:r>
            <a:r>
              <a:rPr lang="pt-BR" sz="1000" noProof="0" dirty="0">
                <a:solidFill>
                  <a:srgbClr val="FF0000"/>
                </a:solidFill>
                <a:latin typeface="Zona Pro" panose="02010A03040002020004" pitchFamily="2" charset="0"/>
              </a:rPr>
              <a:t>50</a:t>
            </a:r>
            <a:r>
              <a:rPr lang="pt-BR" sz="1000" dirty="0">
                <a:solidFill>
                  <a:srgbClr val="FF0000"/>
                </a:solidFill>
                <a:latin typeface="Zona Pro" panose="02010A03040002020004" pitchFamily="2" charset="0"/>
              </a:rPr>
              <a:t>0</a:t>
            </a: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PRESENTES DE MÃES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na soma das 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</a:rPr>
              <a:t>CPs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</a:rPr>
              <a:t> </a:t>
            </a:r>
            <a:r>
              <a:rPr lang="pt-BR" sz="1000" dirty="0">
                <a:solidFill>
                  <a:prstClr val="black"/>
                </a:solidFill>
                <a:highlight>
                  <a:srgbClr val="FFFF00"/>
                </a:highlight>
                <a:latin typeface="Zona Pro" panose="02010A03040002020004" pitchFamily="2" charset="0"/>
              </a:rPr>
              <a:t>10 E 11.</a:t>
            </a: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 </a:t>
            </a:r>
            <a:endParaRPr lang="pt-BR" sz="1000" b="1" dirty="0">
              <a:solidFill>
                <a:prstClr val="black"/>
              </a:solidFill>
              <a:latin typeface="Zona Pro" panose="02010A03040002020004" pitchFamily="2" charset="0"/>
            </a:endParaRPr>
          </a:p>
          <a:p>
            <a:pPr lvl="0">
              <a:defRPr/>
            </a:pP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Conquista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: 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Zona Pro Black" panose="02010A03040002020004" pitchFamily="2" charset="0"/>
              </a:rPr>
              <a:t>PONTOS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</a:rPr>
              <a:t>MMA: a cada R$ 1,00  = 4 x PONTOS MMA</a:t>
            </a:r>
          </a:p>
        </p:txBody>
      </p:sp>
      <p:pic>
        <p:nvPicPr>
          <p:cNvPr id="64" name="Imagem 63">
            <a:extLst>
              <a:ext uri="{FF2B5EF4-FFF2-40B4-BE49-F238E27FC236}">
                <a16:creationId xmlns:a16="http://schemas.microsoft.com/office/drawing/2014/main" id="{E1FFACED-F032-4C8A-ADB9-9A3482845B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03" t="18007" r="76709" b="62352"/>
          <a:stretch/>
        </p:blipFill>
        <p:spPr>
          <a:xfrm>
            <a:off x="-53648" y="2271879"/>
            <a:ext cx="621198" cy="648000"/>
          </a:xfrm>
          <a:prstGeom prst="rect">
            <a:avLst/>
          </a:prstGeom>
        </p:spPr>
      </p:pic>
      <p:sp>
        <p:nvSpPr>
          <p:cNvPr id="53" name="CaixaDeTexto 52">
            <a:extLst>
              <a:ext uri="{FF2B5EF4-FFF2-40B4-BE49-F238E27FC236}">
                <a16:creationId xmlns:a16="http://schemas.microsoft.com/office/drawing/2014/main" id="{B66C02F9-68D3-4CBA-A291-AD254E3886E3}"/>
              </a:ext>
            </a:extLst>
          </p:cNvPr>
          <p:cNvSpPr txBox="1"/>
          <p:nvPr/>
        </p:nvSpPr>
        <p:spPr>
          <a:xfrm>
            <a:off x="2278708" y="2466193"/>
            <a:ext cx="4165676" cy="5539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Black" panose="02010A03040002020004" pitchFamily="50" charset="0"/>
              </a:rPr>
              <a:t>2)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Mínimo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R$ </a:t>
            </a:r>
            <a:r>
              <a:rPr lang="pt-BR" sz="1000" dirty="0">
                <a:solidFill>
                  <a:srgbClr val="FF0000"/>
                </a:solidFill>
                <a:latin typeface="Zona Pro" panose="02010A03040002020004" pitchFamily="2" charset="0"/>
              </a:rPr>
              <a:t>500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em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PRESENTES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</a:rPr>
              <a:t>JÁ NA CP10.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</a:p>
          <a:p>
            <a:pPr lvl="0">
              <a:defRPr/>
            </a:pP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Conquista: 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PRESENTE EXCLUSIVO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 +</a:t>
            </a: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</a:rPr>
              <a:t>DOBRO DE PONTOS = 8x PONTOS MMA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1D12188C-DC11-4980-B02F-9AE255AC1BA1}"/>
              </a:ext>
            </a:extLst>
          </p:cNvPr>
          <p:cNvSpPr txBox="1"/>
          <p:nvPr/>
        </p:nvSpPr>
        <p:spPr>
          <a:xfrm>
            <a:off x="2261541" y="1453454"/>
            <a:ext cx="4182843" cy="5539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Black" panose="02010A03040002020004" pitchFamily="50" charset="0"/>
              </a:rPr>
              <a:t>2)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Mínimo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R$ </a:t>
            </a:r>
            <a:r>
              <a:rPr lang="pt-BR" sz="1000" noProof="0" dirty="0">
                <a:solidFill>
                  <a:srgbClr val="FF0000"/>
                </a:solidFill>
                <a:latin typeface="Zona Pro" panose="02010A03040002020004" pitchFamily="2" charset="0"/>
              </a:rPr>
              <a:t>1.300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em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PRESENTES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</a:rPr>
              <a:t>JÁ NA CP10 </a:t>
            </a:r>
            <a:r>
              <a:rPr lang="pt-BR" sz="1000" dirty="0">
                <a:solidFill>
                  <a:prstClr val="black"/>
                </a:solidFill>
                <a:highlight>
                  <a:srgbClr val="FFFF00"/>
                </a:highlight>
                <a:latin typeface="Zona Pro" panose="02010A03040002020004" pitchFamily="2" charset="0"/>
              </a:rPr>
              <a:t>.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</a:p>
          <a:p>
            <a:pPr lvl="0">
              <a:defRPr/>
            </a:pP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Conquista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: 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PRESENTE EXCLUSIVO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 +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</a:rPr>
              <a:t>DOBRO DE PONTOS = 10x PONTOS MMA</a:t>
            </a:r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C093F579-1833-425E-9D44-A60372B6B4C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14060" y="1411577"/>
            <a:ext cx="574128" cy="585535"/>
          </a:xfrm>
          <a:prstGeom prst="rect">
            <a:avLst/>
          </a:prstGeom>
        </p:spPr>
      </p:pic>
      <p:pic>
        <p:nvPicPr>
          <p:cNvPr id="63" name="Picture 4">
            <a:extLst>
              <a:ext uri="{FF2B5EF4-FFF2-40B4-BE49-F238E27FC236}">
                <a16:creationId xmlns:a16="http://schemas.microsoft.com/office/drawing/2014/main" id="{7ED916D5-1F78-42AF-82D9-4A04867D0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6340">
            <a:off x="5983295" y="1376587"/>
            <a:ext cx="809764" cy="80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">
            <a:extLst>
              <a:ext uri="{FF2B5EF4-FFF2-40B4-BE49-F238E27FC236}">
                <a16:creationId xmlns:a16="http://schemas.microsoft.com/office/drawing/2014/main" id="{EC666A19-6FFC-46CE-884F-978DE61ED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6340">
            <a:off x="6039503" y="2427969"/>
            <a:ext cx="809764" cy="80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>
            <a:extLst>
              <a:ext uri="{FF2B5EF4-FFF2-40B4-BE49-F238E27FC236}">
                <a16:creationId xmlns:a16="http://schemas.microsoft.com/office/drawing/2014/main" id="{1FB01AC1-5E5C-4067-B115-EC80F791F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6340">
            <a:off x="10268111" y="3730615"/>
            <a:ext cx="809764" cy="80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B55622E-8352-46F9-96BA-9C40FE04BCB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41198" y="1442767"/>
            <a:ext cx="622513" cy="553997"/>
          </a:xfrm>
          <a:prstGeom prst="rect">
            <a:avLst/>
          </a:prstGeom>
        </p:spPr>
      </p:pic>
      <p:pic>
        <p:nvPicPr>
          <p:cNvPr id="78" name="Imagem 77">
            <a:extLst>
              <a:ext uri="{FF2B5EF4-FFF2-40B4-BE49-F238E27FC236}">
                <a16:creationId xmlns:a16="http://schemas.microsoft.com/office/drawing/2014/main" id="{A97D4E25-CDE3-4E4D-9476-BE854E9B4F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7989" y="2084631"/>
            <a:ext cx="647847" cy="455549"/>
          </a:xfrm>
          <a:prstGeom prst="rect">
            <a:avLst/>
          </a:prstGeom>
        </p:spPr>
      </p:pic>
      <p:pic>
        <p:nvPicPr>
          <p:cNvPr id="79" name="Imagem 78">
            <a:extLst>
              <a:ext uri="{FF2B5EF4-FFF2-40B4-BE49-F238E27FC236}">
                <a16:creationId xmlns:a16="http://schemas.microsoft.com/office/drawing/2014/main" id="{79AB0906-DC13-41D3-9645-F96723276E7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18142" y="2493295"/>
            <a:ext cx="574128" cy="585535"/>
          </a:xfrm>
          <a:prstGeom prst="rect">
            <a:avLst/>
          </a:prstGeom>
        </p:spPr>
      </p:pic>
      <p:pic>
        <p:nvPicPr>
          <p:cNvPr id="80" name="Imagem 79">
            <a:extLst>
              <a:ext uri="{FF2B5EF4-FFF2-40B4-BE49-F238E27FC236}">
                <a16:creationId xmlns:a16="http://schemas.microsoft.com/office/drawing/2014/main" id="{6FB69497-D1DF-4CFD-8512-15D14F62070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45280" y="2524485"/>
            <a:ext cx="622513" cy="553997"/>
          </a:xfrm>
          <a:prstGeom prst="rect">
            <a:avLst/>
          </a:prstGeom>
        </p:spPr>
      </p:pic>
      <p:pic>
        <p:nvPicPr>
          <p:cNvPr id="81" name="Imagem 80">
            <a:extLst>
              <a:ext uri="{FF2B5EF4-FFF2-40B4-BE49-F238E27FC236}">
                <a16:creationId xmlns:a16="http://schemas.microsoft.com/office/drawing/2014/main" id="{3B75A081-C3D6-409D-A132-25877C9D15F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9897" y="3278839"/>
            <a:ext cx="647847" cy="455549"/>
          </a:xfrm>
          <a:prstGeom prst="rect">
            <a:avLst/>
          </a:prstGeom>
        </p:spPr>
      </p:pic>
      <p:pic>
        <p:nvPicPr>
          <p:cNvPr id="82" name="Imagem 81">
            <a:extLst>
              <a:ext uri="{FF2B5EF4-FFF2-40B4-BE49-F238E27FC236}">
                <a16:creationId xmlns:a16="http://schemas.microsoft.com/office/drawing/2014/main" id="{6119B9D8-16BF-40BA-8AE8-3CFA0F7EBC2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20050" y="3687503"/>
            <a:ext cx="574128" cy="585535"/>
          </a:xfrm>
          <a:prstGeom prst="rect">
            <a:avLst/>
          </a:prstGeom>
        </p:spPr>
      </p:pic>
      <p:pic>
        <p:nvPicPr>
          <p:cNvPr id="83" name="Imagem 82">
            <a:extLst>
              <a:ext uri="{FF2B5EF4-FFF2-40B4-BE49-F238E27FC236}">
                <a16:creationId xmlns:a16="http://schemas.microsoft.com/office/drawing/2014/main" id="{9F475126-E0C0-416C-835E-9CF18654B07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47188" y="3718693"/>
            <a:ext cx="622513" cy="55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84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7" grpId="0" animBg="1"/>
      <p:bldP spid="8" grpId="0" animBg="1"/>
      <p:bldP spid="39" grpId="0" animBg="1"/>
      <p:bldP spid="60" grpId="0" animBg="1"/>
      <p:bldP spid="58" grpId="0" animBg="1"/>
      <p:bldP spid="53" grpId="0" animBg="1"/>
      <p:bldP spid="6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Diagonais Arredondados 103">
            <a:extLst>
              <a:ext uri="{FF2B5EF4-FFF2-40B4-BE49-F238E27FC236}">
                <a16:creationId xmlns:a16="http://schemas.microsoft.com/office/drawing/2014/main" id="{36D17D8C-F744-4395-B1BC-745BEABF787B}"/>
              </a:ext>
            </a:extLst>
          </p:cNvPr>
          <p:cNvSpPr/>
          <p:nvPr/>
        </p:nvSpPr>
        <p:spPr>
          <a:xfrm>
            <a:off x="7794" y="1794278"/>
            <a:ext cx="7767495" cy="5089112"/>
          </a:xfrm>
          <a:prstGeom prst="round2DiagRect">
            <a:avLst>
              <a:gd name="adj1" fmla="val 8873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157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6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" panose="02010A03040002020004" pitchFamily="2" charset="0"/>
              <a:ea typeface="+mn-ea"/>
              <a:cs typeface="+mn-c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7DEFD9E-A26F-48CC-962A-19BF980E6979}"/>
              </a:ext>
            </a:extLst>
          </p:cNvPr>
          <p:cNvSpPr/>
          <p:nvPr/>
        </p:nvSpPr>
        <p:spPr>
          <a:xfrm>
            <a:off x="331023" y="204305"/>
            <a:ext cx="11018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 w="19050"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EMPRESÁRIAS DA BELEZA AVON - ALCANCE INDIVIDUAL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366C40FF-4DE2-4FF4-B301-699B4894E331}"/>
              </a:ext>
            </a:extLst>
          </p:cNvPr>
          <p:cNvSpPr txBox="1"/>
          <p:nvPr/>
        </p:nvSpPr>
        <p:spPr>
          <a:xfrm>
            <a:off x="310801" y="1310596"/>
            <a:ext cx="127091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Conquista para as Empresárias que atingirem o objetivo de vendas DE PRESENTES DE MÃES entre as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CPs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 10 </a:t>
            </a:r>
            <a:r>
              <a:rPr lang="pt-BR" sz="1600" dirty="0">
                <a:solidFill>
                  <a:prstClr val="black"/>
                </a:solidFill>
                <a:latin typeface="Zona Pro" panose="02010A03040002020004" pitchFamily="50" charset="0"/>
              </a:rPr>
              <a:t>e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 </a:t>
            </a:r>
            <a:r>
              <a:rPr lang="pt-BR" sz="1600" dirty="0">
                <a:solidFill>
                  <a:prstClr val="black"/>
                </a:solidFill>
                <a:latin typeface="Zona Pro" panose="02010A03040002020004" pitchFamily="50" charset="0"/>
              </a:rPr>
              <a:t>11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/22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D83B6E"/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cxnSp>
        <p:nvCxnSpPr>
          <p:cNvPr id="14" name="Conector reto 16">
            <a:extLst>
              <a:ext uri="{FF2B5EF4-FFF2-40B4-BE49-F238E27FC236}">
                <a16:creationId xmlns:a16="http://schemas.microsoft.com/office/drawing/2014/main" id="{C6710AE9-9A9B-4A9F-AA7C-F9E52897C873}"/>
              </a:ext>
            </a:extLst>
          </p:cNvPr>
          <p:cNvCxnSpPr>
            <a:cxnSpLocks/>
          </p:cNvCxnSpPr>
          <p:nvPr/>
        </p:nvCxnSpPr>
        <p:spPr>
          <a:xfrm>
            <a:off x="467692" y="767716"/>
            <a:ext cx="1216413" cy="0"/>
          </a:xfrm>
          <a:prstGeom prst="line">
            <a:avLst/>
          </a:prstGeom>
          <a:noFill/>
          <a:ln w="38100">
            <a:gradFill>
              <a:gsLst>
                <a:gs pos="0">
                  <a:srgbClr val="7030A0"/>
                </a:gs>
                <a:gs pos="75000">
                  <a:srgbClr val="EE3D63"/>
                </a:gs>
                <a:gs pos="100000">
                  <a:srgbClr val="FF3399"/>
                </a:gs>
              </a:gsLst>
              <a:lin ang="7200000" scaled="0"/>
            </a:gradFill>
            <a:miter lim="800000"/>
          </a:ln>
          <a:effectLst/>
        </p:spPr>
      </p:cxnSp>
      <p:pic>
        <p:nvPicPr>
          <p:cNvPr id="15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F89E9FA-3AA2-4B2F-9F1D-C543828B88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3109" y="204344"/>
            <a:ext cx="647868" cy="143787"/>
          </a:xfrm>
          <a:prstGeom prst="rect">
            <a:avLst/>
          </a:prstGeom>
        </p:spPr>
      </p:pic>
      <p:sp>
        <p:nvSpPr>
          <p:cNvPr id="107" name="Retângulo: Cantos Diagonais Arredondados 106">
            <a:extLst>
              <a:ext uri="{FF2B5EF4-FFF2-40B4-BE49-F238E27FC236}">
                <a16:creationId xmlns:a16="http://schemas.microsoft.com/office/drawing/2014/main" id="{5C4F3926-2BAC-4838-813D-526643224AFE}"/>
              </a:ext>
            </a:extLst>
          </p:cNvPr>
          <p:cNvSpPr/>
          <p:nvPr/>
        </p:nvSpPr>
        <p:spPr>
          <a:xfrm>
            <a:off x="610132" y="2344210"/>
            <a:ext cx="7523876" cy="2916136"/>
          </a:xfrm>
          <a:prstGeom prst="round2DiagRect">
            <a:avLst>
              <a:gd name="adj1" fmla="val 12632"/>
              <a:gd name="adj2" fmla="val 0"/>
            </a:avLst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B58D0B5-CDE0-47CD-AEDC-DF5E3811DC75}"/>
              </a:ext>
            </a:extLst>
          </p:cNvPr>
          <p:cNvSpPr txBox="1"/>
          <p:nvPr/>
        </p:nvSpPr>
        <p:spPr>
          <a:xfrm>
            <a:off x="534754" y="5292460"/>
            <a:ext cx="6221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*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Pré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 Requisito: atingimento de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R$ XX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em vendas totais, por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Nivel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 de Empresárias, na soma do período (CP10 e </a:t>
            </a:r>
            <a:r>
              <a:rPr lang="pt-BR" sz="1400" dirty="0">
                <a:solidFill>
                  <a:prstClr val="white"/>
                </a:solidFill>
                <a:latin typeface="Zona Pro" panose="02010A03040002020004" pitchFamily="50" charset="0"/>
              </a:rPr>
              <a:t>11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/22)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21C558ED-B349-43EA-B1FF-9E3658297AA9}"/>
              </a:ext>
            </a:extLst>
          </p:cNvPr>
          <p:cNvSpPr txBox="1">
            <a:spLocks/>
          </p:cNvSpPr>
          <p:nvPr/>
        </p:nvSpPr>
        <p:spPr>
          <a:xfrm>
            <a:off x="331023" y="819807"/>
            <a:ext cx="10591800" cy="48073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INCENTIVO PARA PRESENTEÁVEIS: A MÃE TÁ ON!</a:t>
            </a:r>
            <a:endParaRPr kumimoji="0" lang="en-BR" sz="2400" b="1" i="0" u="none" strike="noStrike" kern="1200" cap="none" spc="0" normalizeH="0" baseline="0" noProof="0" dirty="0">
              <a:ln>
                <a:noFill/>
              </a:ln>
              <a:blipFill>
                <a:blip r:embed="rId3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pic>
        <p:nvPicPr>
          <p:cNvPr id="56" name="15_874_KV_Reformulacao_MMA_05_Circulos.jpg">
            <a:extLst>
              <a:ext uri="{FF2B5EF4-FFF2-40B4-BE49-F238E27FC236}">
                <a16:creationId xmlns:a16="http://schemas.microsoft.com/office/drawing/2014/main" id="{EF757996-39DD-47B4-9AA0-D6D1D81CFB4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9270" y="4510744"/>
            <a:ext cx="1524814" cy="1482910"/>
          </a:xfrm>
          <a:prstGeom prst="ellipse">
            <a:avLst/>
          </a:prstGeom>
          <a:ln w="12700">
            <a:miter lim="400000"/>
          </a:ln>
        </p:spPr>
      </p:pic>
      <p:pic>
        <p:nvPicPr>
          <p:cNvPr id="58" name="15_874_KV_Reformulacao_MMA_05_Circulos.jpg">
            <a:extLst>
              <a:ext uri="{FF2B5EF4-FFF2-40B4-BE49-F238E27FC236}">
                <a16:creationId xmlns:a16="http://schemas.microsoft.com/office/drawing/2014/main" id="{E0BB807A-AD90-403D-A912-F26538098DA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5991" y="3088337"/>
            <a:ext cx="1131063" cy="1274338"/>
          </a:xfrm>
          <a:prstGeom prst="ellipse">
            <a:avLst/>
          </a:prstGeom>
          <a:ln w="12700">
            <a:miter lim="400000"/>
          </a:ln>
        </p:spPr>
      </p:pic>
      <p:grpSp>
        <p:nvGrpSpPr>
          <p:cNvPr id="59" name="Agrupar 1042">
            <a:extLst>
              <a:ext uri="{FF2B5EF4-FFF2-40B4-BE49-F238E27FC236}">
                <a16:creationId xmlns:a16="http://schemas.microsoft.com/office/drawing/2014/main" id="{46C8ED76-B755-4B68-94AA-CB61A2976348}"/>
              </a:ext>
            </a:extLst>
          </p:cNvPr>
          <p:cNvGrpSpPr/>
          <p:nvPr/>
        </p:nvGrpSpPr>
        <p:grpSpPr>
          <a:xfrm>
            <a:off x="10162040" y="5123306"/>
            <a:ext cx="1339665" cy="1302264"/>
            <a:chOff x="8988551" y="-2433847"/>
            <a:chExt cx="1988282" cy="1885594"/>
          </a:xfrm>
        </p:grpSpPr>
        <p:pic>
          <p:nvPicPr>
            <p:cNvPr id="60" name="Imagem 59">
              <a:extLst>
                <a:ext uri="{FF2B5EF4-FFF2-40B4-BE49-F238E27FC236}">
                  <a16:creationId xmlns:a16="http://schemas.microsoft.com/office/drawing/2014/main" id="{1AB06669-5EEB-4201-BE1B-BE11C3C06D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9387653" y="-2146855"/>
              <a:ext cx="1589180" cy="1553400"/>
            </a:xfrm>
            <a:prstGeom prst="ellipse">
              <a:avLst/>
            </a:prstGeom>
          </p:spPr>
        </p:pic>
        <p:pic>
          <p:nvPicPr>
            <p:cNvPr id="61" name="Imagem 60">
              <a:extLst>
                <a:ext uri="{FF2B5EF4-FFF2-40B4-BE49-F238E27FC236}">
                  <a16:creationId xmlns:a16="http://schemas.microsoft.com/office/drawing/2014/main" id="{D69C8535-08C2-4CCB-8650-8919EB73D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988551" y="-2433847"/>
              <a:ext cx="1936728" cy="1885594"/>
            </a:xfrm>
            <a:prstGeom prst="rect">
              <a:avLst/>
            </a:prstGeom>
          </p:spPr>
        </p:pic>
      </p:grpSp>
      <p:pic>
        <p:nvPicPr>
          <p:cNvPr id="62" name="Imagem 61">
            <a:extLst>
              <a:ext uri="{FF2B5EF4-FFF2-40B4-BE49-F238E27FC236}">
                <a16:creationId xmlns:a16="http://schemas.microsoft.com/office/drawing/2014/main" id="{956FB783-145C-4114-BF63-AC5250E469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07753" y="3737573"/>
            <a:ext cx="1709534" cy="1529582"/>
          </a:xfrm>
          <a:prstGeom prst="rect">
            <a:avLst/>
          </a:prstGeom>
        </p:spPr>
      </p:pic>
      <p:grpSp>
        <p:nvGrpSpPr>
          <p:cNvPr id="63" name="Agrupar 1041">
            <a:extLst>
              <a:ext uri="{FF2B5EF4-FFF2-40B4-BE49-F238E27FC236}">
                <a16:creationId xmlns:a16="http://schemas.microsoft.com/office/drawing/2014/main" id="{EB0F5524-5D60-4279-AADD-C68345986E58}"/>
              </a:ext>
            </a:extLst>
          </p:cNvPr>
          <p:cNvGrpSpPr/>
          <p:nvPr/>
        </p:nvGrpSpPr>
        <p:grpSpPr>
          <a:xfrm>
            <a:off x="8807976" y="2354929"/>
            <a:ext cx="1964347" cy="1443662"/>
            <a:chOff x="13835914" y="-3068876"/>
            <a:chExt cx="3139579" cy="2412082"/>
          </a:xfrm>
        </p:grpSpPr>
        <p:pic>
          <p:nvPicPr>
            <p:cNvPr id="64" name="Imagem 63">
              <a:extLst>
                <a:ext uri="{FF2B5EF4-FFF2-40B4-BE49-F238E27FC236}">
                  <a16:creationId xmlns:a16="http://schemas.microsoft.com/office/drawing/2014/main" id="{3743F689-68DC-414D-8592-0E5C1BDE3E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9760" t="3690" r="16143" b="8721"/>
            <a:stretch/>
          </p:blipFill>
          <p:spPr>
            <a:xfrm rot="5400000" flipH="1">
              <a:off x="14551389" y="-3080899"/>
              <a:ext cx="2412082" cy="2436127"/>
            </a:xfrm>
            <a:prstGeom prst="ellipse">
              <a:avLst/>
            </a:prstGeom>
          </p:spPr>
        </p:pic>
        <p:pic>
          <p:nvPicPr>
            <p:cNvPr id="65" name="Imagem 64">
              <a:extLst>
                <a:ext uri="{FF2B5EF4-FFF2-40B4-BE49-F238E27FC236}">
                  <a16:creationId xmlns:a16="http://schemas.microsoft.com/office/drawing/2014/main" id="{FC2BEDED-D998-4CB5-809E-EFEA08BF2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3835914" y="-2885665"/>
              <a:ext cx="2939250" cy="2030344"/>
            </a:xfrm>
            <a:prstGeom prst="rect">
              <a:avLst/>
            </a:prstGeom>
          </p:spPr>
        </p:pic>
      </p:grpSp>
      <p:grpSp>
        <p:nvGrpSpPr>
          <p:cNvPr id="66" name="Agrupar 1037">
            <a:extLst>
              <a:ext uri="{FF2B5EF4-FFF2-40B4-BE49-F238E27FC236}">
                <a16:creationId xmlns:a16="http://schemas.microsoft.com/office/drawing/2014/main" id="{26E539AE-5DF4-42E2-8B19-1AA416763728}"/>
              </a:ext>
            </a:extLst>
          </p:cNvPr>
          <p:cNvGrpSpPr/>
          <p:nvPr/>
        </p:nvGrpSpPr>
        <p:grpSpPr>
          <a:xfrm>
            <a:off x="10346338" y="3187758"/>
            <a:ext cx="1481550" cy="2039536"/>
            <a:chOff x="24116228" y="-3227311"/>
            <a:chExt cx="2455745" cy="3313618"/>
          </a:xfrm>
        </p:grpSpPr>
        <p:pic>
          <p:nvPicPr>
            <p:cNvPr id="67" name="Imagem 66">
              <a:extLst>
                <a:ext uri="{FF2B5EF4-FFF2-40B4-BE49-F238E27FC236}">
                  <a16:creationId xmlns:a16="http://schemas.microsoft.com/office/drawing/2014/main" id="{10381D53-CFCF-4B4F-A1B3-6151AD38BF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 flipH="1">
              <a:off x="24120894" y="-2460084"/>
              <a:ext cx="2149527" cy="2158860"/>
            </a:xfrm>
            <a:prstGeom prst="ellipse">
              <a:avLst/>
            </a:prstGeom>
          </p:spPr>
        </p:pic>
        <p:pic>
          <p:nvPicPr>
            <p:cNvPr id="68" name="Imagem 67">
              <a:extLst>
                <a:ext uri="{FF2B5EF4-FFF2-40B4-BE49-F238E27FC236}">
                  <a16:creationId xmlns:a16="http://schemas.microsoft.com/office/drawing/2014/main" id="{638F2D86-F1AA-4CA9-9419-8B60EEC95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4453728" y="-3227311"/>
              <a:ext cx="2118245" cy="3313618"/>
            </a:xfrm>
            <a:prstGeom prst="rect">
              <a:avLst/>
            </a:prstGeom>
          </p:spPr>
        </p:pic>
      </p:grpSp>
      <p:pic>
        <p:nvPicPr>
          <p:cNvPr id="80" name="Imagem 79">
            <a:extLst>
              <a:ext uri="{FF2B5EF4-FFF2-40B4-BE49-F238E27FC236}">
                <a16:creationId xmlns:a16="http://schemas.microsoft.com/office/drawing/2014/main" id="{54E24ACC-C6B4-496A-A8EA-6D4408DD155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315" y="2354377"/>
            <a:ext cx="1811913" cy="1019397"/>
          </a:xfrm>
          <a:prstGeom prst="rect">
            <a:avLst/>
          </a:prstGeom>
        </p:spPr>
      </p:pic>
      <p:sp>
        <p:nvSpPr>
          <p:cNvPr id="81" name="Arredondar Retângulo em um Canto Diagonal 9">
            <a:extLst>
              <a:ext uri="{FF2B5EF4-FFF2-40B4-BE49-F238E27FC236}">
                <a16:creationId xmlns:a16="http://schemas.microsoft.com/office/drawing/2014/main" id="{42AF32BB-4CD5-4E7E-89BE-932750CB463E}"/>
              </a:ext>
            </a:extLst>
          </p:cNvPr>
          <p:cNvSpPr/>
          <p:nvPr/>
        </p:nvSpPr>
        <p:spPr>
          <a:xfrm>
            <a:off x="3608850" y="2533875"/>
            <a:ext cx="2876355" cy="660400"/>
          </a:xfrm>
          <a:prstGeom prst="round2DiagRect">
            <a:avLst>
              <a:gd name="adj1" fmla="val 47436"/>
              <a:gd name="adj2" fmla="val 0"/>
            </a:avLst>
          </a:prstGeom>
          <a:solidFill>
            <a:srgbClr val="7022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id="{C24EF984-48C1-4DD3-9595-D3854EE8A797}"/>
              </a:ext>
            </a:extLst>
          </p:cNvPr>
          <p:cNvSpPr/>
          <p:nvPr/>
        </p:nvSpPr>
        <p:spPr>
          <a:xfrm>
            <a:off x="3808493" y="2669009"/>
            <a:ext cx="2571538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27160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  <a:sym typeface="NaturaSans Bold"/>
              </a:rPr>
              <a:t>40.000 </a:t>
            </a:r>
            <a:r>
              <a:rPr kumimoji="0" lang="pt-BR" sz="2000" b="0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  <a:sym typeface="NaturaSans Bold"/>
              </a:rPr>
              <a:t>pontos</a:t>
            </a:r>
            <a:endParaRPr lang="pt-BR" sz="2800" b="1" dirty="0">
              <a:ln w="19050">
                <a:noFill/>
              </a:ln>
              <a:solidFill>
                <a:prstClr val="white"/>
              </a:solidFill>
              <a:latin typeface="Zona Pro Black" panose="02010A03040002020004" pitchFamily="50" charset="0"/>
              <a:sym typeface="NaturaSans Bold"/>
            </a:endParaRPr>
          </a:p>
        </p:txBody>
      </p:sp>
      <p:pic>
        <p:nvPicPr>
          <p:cNvPr id="83" name="Imagem 82">
            <a:extLst>
              <a:ext uri="{FF2B5EF4-FFF2-40B4-BE49-F238E27FC236}">
                <a16:creationId xmlns:a16="http://schemas.microsoft.com/office/drawing/2014/main" id="{6015D1E7-587A-4FFA-9F52-62D5AC1870D0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317" y="3247073"/>
            <a:ext cx="1811909" cy="1019397"/>
          </a:xfrm>
          <a:prstGeom prst="rect">
            <a:avLst/>
          </a:prstGeom>
        </p:spPr>
      </p:pic>
      <p:sp>
        <p:nvSpPr>
          <p:cNvPr id="84" name="Arredondar Retângulo em um Canto Diagonal 31">
            <a:extLst>
              <a:ext uri="{FF2B5EF4-FFF2-40B4-BE49-F238E27FC236}">
                <a16:creationId xmlns:a16="http://schemas.microsoft.com/office/drawing/2014/main" id="{9A2E3222-74AE-4A2D-B71C-FB7C09D6F8F7}"/>
              </a:ext>
            </a:extLst>
          </p:cNvPr>
          <p:cNvSpPr/>
          <p:nvPr/>
        </p:nvSpPr>
        <p:spPr>
          <a:xfrm>
            <a:off x="3608850" y="3426571"/>
            <a:ext cx="2873697" cy="660400"/>
          </a:xfrm>
          <a:prstGeom prst="round2DiagRect">
            <a:avLst>
              <a:gd name="adj1" fmla="val 47436"/>
              <a:gd name="adj2" fmla="val 0"/>
            </a:avLst>
          </a:prstGeom>
          <a:solidFill>
            <a:srgbClr val="E5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etângulo 84">
            <a:extLst>
              <a:ext uri="{FF2B5EF4-FFF2-40B4-BE49-F238E27FC236}">
                <a16:creationId xmlns:a16="http://schemas.microsoft.com/office/drawing/2014/main" id="{C6481942-94EC-4685-B5FC-82FDB989B777}"/>
              </a:ext>
            </a:extLst>
          </p:cNvPr>
          <p:cNvSpPr/>
          <p:nvPr/>
        </p:nvSpPr>
        <p:spPr>
          <a:xfrm>
            <a:off x="3821745" y="3574957"/>
            <a:ext cx="2573140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27160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  <a:sym typeface="NaturaSans Bold"/>
              </a:rPr>
              <a:t>60.000 </a:t>
            </a:r>
            <a:r>
              <a:rPr kumimoji="0" lang="pt-BR" sz="2000" b="0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  <a:sym typeface="NaturaSans Bold"/>
              </a:rPr>
              <a:t>pontos</a:t>
            </a:r>
            <a:endParaRPr lang="pt-BR" sz="2800" b="1" dirty="0">
              <a:ln w="19050">
                <a:noFill/>
              </a:ln>
              <a:solidFill>
                <a:prstClr val="white"/>
              </a:solidFill>
              <a:latin typeface="Zona Pro Black" panose="02010A03040002020004" pitchFamily="50" charset="0"/>
              <a:sym typeface="NaturaSans Bold"/>
            </a:endParaRPr>
          </a:p>
        </p:txBody>
      </p:sp>
      <p:pic>
        <p:nvPicPr>
          <p:cNvPr id="86" name="Imagem 85">
            <a:extLst>
              <a:ext uri="{FF2B5EF4-FFF2-40B4-BE49-F238E27FC236}">
                <a16:creationId xmlns:a16="http://schemas.microsoft.com/office/drawing/2014/main" id="{7C0C675B-8723-4B1A-94F0-C714D5A4D841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317" y="4183177"/>
            <a:ext cx="1811909" cy="1019397"/>
          </a:xfrm>
          <a:prstGeom prst="rect">
            <a:avLst/>
          </a:prstGeom>
        </p:spPr>
      </p:pic>
      <p:sp>
        <p:nvSpPr>
          <p:cNvPr id="87" name="Arredondar Retângulo em um Canto Diagonal 35">
            <a:extLst>
              <a:ext uri="{FF2B5EF4-FFF2-40B4-BE49-F238E27FC236}">
                <a16:creationId xmlns:a16="http://schemas.microsoft.com/office/drawing/2014/main" id="{DDD221F2-7E22-407B-854D-F2D2720ABC0B}"/>
              </a:ext>
            </a:extLst>
          </p:cNvPr>
          <p:cNvSpPr/>
          <p:nvPr/>
        </p:nvSpPr>
        <p:spPr>
          <a:xfrm>
            <a:off x="3608850" y="4362675"/>
            <a:ext cx="2806591" cy="660400"/>
          </a:xfrm>
          <a:prstGeom prst="round2DiagRect">
            <a:avLst>
              <a:gd name="adj1" fmla="val 47436"/>
              <a:gd name="adj2" fmla="val 0"/>
            </a:avLst>
          </a:prstGeom>
          <a:solidFill>
            <a:srgbClr val="E830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Retângulo 87">
            <a:extLst>
              <a:ext uri="{FF2B5EF4-FFF2-40B4-BE49-F238E27FC236}">
                <a16:creationId xmlns:a16="http://schemas.microsoft.com/office/drawing/2014/main" id="{700572F8-7449-4876-A89C-85CB9689E55F}"/>
              </a:ext>
            </a:extLst>
          </p:cNvPr>
          <p:cNvSpPr/>
          <p:nvPr/>
        </p:nvSpPr>
        <p:spPr>
          <a:xfrm>
            <a:off x="3733380" y="4497627"/>
            <a:ext cx="2568332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27160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  <a:sym typeface="NaturaSans Bold"/>
              </a:rPr>
              <a:t>80.000 </a:t>
            </a:r>
            <a:r>
              <a:rPr kumimoji="0" lang="pt-BR" sz="2000" b="0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  <a:sym typeface="NaturaSans Bold"/>
              </a:rPr>
              <a:t>pontos</a:t>
            </a:r>
            <a:endParaRPr lang="pt-BR" sz="2800" b="1" dirty="0">
              <a:ln w="19050">
                <a:noFill/>
              </a:ln>
              <a:solidFill>
                <a:prstClr val="white"/>
              </a:solidFill>
              <a:latin typeface="Zona Pro Black" panose="02010A03040002020004" pitchFamily="50" charset="0"/>
              <a:sym typeface="Natura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3704310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336C110F-85EE-46BA-9E91-0D19C31E83C2}"/>
              </a:ext>
            </a:extLst>
          </p:cNvPr>
          <p:cNvSpPr txBox="1"/>
          <p:nvPr/>
        </p:nvSpPr>
        <p:spPr>
          <a:xfrm>
            <a:off x="516836" y="409828"/>
            <a:ext cx="5963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Página 3 – Prêmios Representante   </a:t>
            </a:r>
            <a:r>
              <a:rPr lang="pt-BR" dirty="0"/>
              <a:t> </a:t>
            </a:r>
            <a:endParaRPr lang="en-US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751F95A-4068-4B14-AC40-D543D9C91B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001"/>
          <a:stretch/>
        </p:blipFill>
        <p:spPr>
          <a:xfrm>
            <a:off x="756498" y="1347643"/>
            <a:ext cx="1175278" cy="159299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9BA58538-4A76-43AF-ACC9-5EE66EBDC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4397" y="3339915"/>
            <a:ext cx="1118560" cy="1544866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8D5A432E-114A-48C4-93A9-B706F3DF5DE8}"/>
              </a:ext>
            </a:extLst>
          </p:cNvPr>
          <p:cNvSpPr txBox="1"/>
          <p:nvPr/>
        </p:nvSpPr>
        <p:spPr>
          <a:xfrm>
            <a:off x="3419507" y="4458010"/>
            <a:ext cx="32192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DengXian" panose="02010600030101010101" pitchFamily="2" charset="-122"/>
              </a:rPr>
              <a:t>2000 pontos - </a:t>
            </a:r>
            <a:r>
              <a:rPr lang="pt-BR" sz="1400" dirty="0">
                <a:solidFill>
                  <a:srgbClr val="242424"/>
                </a:solidFill>
                <a:latin typeface="Segoe UI" panose="020B0502040204020203" pitchFamily="34" charset="0"/>
                <a:ea typeface="DengXian" panose="02010600030101010101" pitchFamily="2" charset="-122"/>
              </a:rPr>
              <a:t>Excessos F&amp;H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1B32E8C-8B6A-4119-92D5-AB7E51E9A1E0}"/>
              </a:ext>
            </a:extLst>
          </p:cNvPr>
          <p:cNvSpPr txBox="1"/>
          <p:nvPr/>
        </p:nvSpPr>
        <p:spPr>
          <a:xfrm>
            <a:off x="3420491" y="2374925"/>
            <a:ext cx="35438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DengXian" panose="02010600030101010101" pitchFamily="2" charset="-122"/>
              </a:rPr>
              <a:t>3000 pontos - </a:t>
            </a:r>
            <a:r>
              <a:rPr lang="pt-BR" sz="1400" dirty="0" err="1">
                <a:solidFill>
                  <a:srgbClr val="242424"/>
                </a:solidFill>
                <a:latin typeface="Segoe UI" panose="020B0502040204020203" pitchFamily="34" charset="0"/>
                <a:ea typeface="DengXian" panose="02010600030101010101" pitchFamily="2" charset="-122"/>
              </a:rPr>
              <a:t>Relogio</a:t>
            </a:r>
            <a:r>
              <a:rPr lang="pt-BR" sz="1400" dirty="0">
                <a:solidFill>
                  <a:srgbClr val="242424"/>
                </a:solidFill>
                <a:latin typeface="Segoe UI" panose="020B0502040204020203" pitchFamily="34" charset="0"/>
                <a:ea typeface="DengXian" panose="02010600030101010101" pitchFamily="2" charset="-122"/>
              </a:rPr>
              <a:t> F&amp;H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737B3DCC-951D-4B4D-9D69-2665737C0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1039" y="1185051"/>
            <a:ext cx="835438" cy="1172789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AFBB99AB-A1E5-44D5-BF13-53A4796C15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4397" y="1347643"/>
            <a:ext cx="1175278" cy="1606608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D443D59E-410F-4634-AD7C-9118705AB9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2935" y="2992541"/>
            <a:ext cx="1115509" cy="1422574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AF8E6D16-7FD9-4751-B882-67750E1099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6498" y="3339915"/>
            <a:ext cx="1109229" cy="1556881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EFFF7C3A-14FC-4D68-845F-D2C977037565}"/>
              </a:ext>
            </a:extLst>
          </p:cNvPr>
          <p:cNvSpPr txBox="1"/>
          <p:nvPr/>
        </p:nvSpPr>
        <p:spPr>
          <a:xfrm>
            <a:off x="6367671" y="455928"/>
            <a:ext cx="5963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Página 3 – Prêmios Empresária </a:t>
            </a:r>
            <a:endParaRPr lang="en-US" dirty="0"/>
          </a:p>
        </p:txBody>
      </p:sp>
      <p:pic>
        <p:nvPicPr>
          <p:cNvPr id="30" name="Imagem 29" descr="Em preto e branco&#10;&#10;Descrição gerada automaticamente com confiança média">
            <a:extLst>
              <a:ext uri="{FF2B5EF4-FFF2-40B4-BE49-F238E27FC236}">
                <a16:creationId xmlns:a16="http://schemas.microsoft.com/office/drawing/2014/main" id="{53BBA2F9-A60E-4C5B-B5CA-36D03691A8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771" y="1107611"/>
            <a:ext cx="1939838" cy="1636939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5FF2EB01-9270-4230-BB09-0F0E9857DF9D}"/>
              </a:ext>
            </a:extLst>
          </p:cNvPr>
          <p:cNvSpPr txBox="1"/>
          <p:nvPr/>
        </p:nvSpPr>
        <p:spPr>
          <a:xfrm>
            <a:off x="8992327" y="2744917"/>
            <a:ext cx="29592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Organizador de maquiagem</a:t>
            </a:r>
          </a:p>
          <a:p>
            <a:pPr algn="ctr"/>
            <a:r>
              <a:rPr lang="pt-BR" sz="1400" dirty="0"/>
              <a:t>45.000 </a:t>
            </a:r>
          </a:p>
          <a:p>
            <a:pPr algn="ctr"/>
            <a:endParaRPr lang="en-US" sz="1400" dirty="0"/>
          </a:p>
        </p:txBody>
      </p:sp>
      <p:pic>
        <p:nvPicPr>
          <p:cNvPr id="32" name="Imagem 31" descr="Cafeteira em superfície branca&#10;&#10;Descrição gerada automaticamente com confiança média">
            <a:extLst>
              <a:ext uri="{FF2B5EF4-FFF2-40B4-BE49-F238E27FC236}">
                <a16:creationId xmlns:a16="http://schemas.microsoft.com/office/drawing/2014/main" id="{FE804E34-8CAC-462D-831B-EAA15F3244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355" y="1429861"/>
            <a:ext cx="1314269" cy="1471981"/>
          </a:xfrm>
          <a:prstGeom prst="rect">
            <a:avLst/>
          </a:prstGeom>
        </p:spPr>
      </p:pic>
      <p:sp>
        <p:nvSpPr>
          <p:cNvPr id="34" name="CaixaDeTexto 33">
            <a:extLst>
              <a:ext uri="{FF2B5EF4-FFF2-40B4-BE49-F238E27FC236}">
                <a16:creationId xmlns:a16="http://schemas.microsoft.com/office/drawing/2014/main" id="{93DA90FE-7038-439A-B9BF-55778890570E}"/>
              </a:ext>
            </a:extLst>
          </p:cNvPr>
          <p:cNvSpPr txBox="1"/>
          <p:nvPr/>
        </p:nvSpPr>
        <p:spPr>
          <a:xfrm>
            <a:off x="6178740" y="2988975"/>
            <a:ext cx="2959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Cafeteira Expresso Philco</a:t>
            </a:r>
          </a:p>
          <a:p>
            <a:pPr algn="ctr"/>
            <a:r>
              <a:rPr lang="pt-BR" sz="1200" dirty="0"/>
              <a:t>50.000 </a:t>
            </a:r>
          </a:p>
          <a:p>
            <a:pPr algn="ctr"/>
            <a:endParaRPr lang="en-US" sz="1200" dirty="0"/>
          </a:p>
        </p:txBody>
      </p:sp>
      <p:pic>
        <p:nvPicPr>
          <p:cNvPr id="35" name="Imagem 34" descr="Uma imagem contendo panelas, no interior, pequeno, frente&#10;&#10;Descrição gerada automaticamente">
            <a:extLst>
              <a:ext uri="{FF2B5EF4-FFF2-40B4-BE49-F238E27FC236}">
                <a16:creationId xmlns:a16="http://schemas.microsoft.com/office/drawing/2014/main" id="{ED33124D-8D53-4F01-B48C-C8E4B191B9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904" y="3687670"/>
            <a:ext cx="1954948" cy="1773092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37A90638-5F5A-4924-92E9-D9C273341B13}"/>
              </a:ext>
            </a:extLst>
          </p:cNvPr>
          <p:cNvSpPr txBox="1"/>
          <p:nvPr/>
        </p:nvSpPr>
        <p:spPr>
          <a:xfrm>
            <a:off x="6178740" y="5460762"/>
            <a:ext cx="29592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Panela pressão elétrica </a:t>
            </a:r>
          </a:p>
          <a:p>
            <a:pPr algn="ctr"/>
            <a:r>
              <a:rPr lang="pt-BR" sz="1400" dirty="0"/>
              <a:t>43.000 </a:t>
            </a:r>
          </a:p>
          <a:p>
            <a:pPr algn="ctr"/>
            <a:endParaRPr lang="en-US" sz="1400" dirty="0"/>
          </a:p>
        </p:txBody>
      </p:sp>
      <p:pic>
        <p:nvPicPr>
          <p:cNvPr id="37" name="Imagem 36" descr="Quarto com cama de casal com travesseiros&#10;&#10;Descrição gerada automaticamente">
            <a:extLst>
              <a:ext uri="{FF2B5EF4-FFF2-40B4-BE49-F238E27FC236}">
                <a16:creationId xmlns:a16="http://schemas.microsoft.com/office/drawing/2014/main" id="{C394860D-533E-43D5-86F1-A1C53840AF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0060" y="3865091"/>
            <a:ext cx="1678479" cy="1678479"/>
          </a:xfrm>
          <a:prstGeom prst="rect">
            <a:avLst/>
          </a:prstGeom>
        </p:spPr>
      </p:pic>
      <p:sp>
        <p:nvSpPr>
          <p:cNvPr id="38" name="CaixaDeTexto 37">
            <a:extLst>
              <a:ext uri="{FF2B5EF4-FFF2-40B4-BE49-F238E27FC236}">
                <a16:creationId xmlns:a16="http://schemas.microsoft.com/office/drawing/2014/main" id="{4DABC273-2F33-4C11-B6F5-148C6B364815}"/>
              </a:ext>
            </a:extLst>
          </p:cNvPr>
          <p:cNvSpPr txBox="1"/>
          <p:nvPr/>
        </p:nvSpPr>
        <p:spPr>
          <a:xfrm>
            <a:off x="9049660" y="5645133"/>
            <a:ext cx="29592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Colcha rose com porta travesseiros.  </a:t>
            </a:r>
          </a:p>
          <a:p>
            <a:pPr algn="ctr"/>
            <a:r>
              <a:rPr lang="pt-BR" sz="1400" dirty="0"/>
              <a:t>30.000 </a:t>
            </a:r>
          </a:p>
          <a:p>
            <a:pPr algn="ctr"/>
            <a:endParaRPr lang="en-US" sz="1400" dirty="0"/>
          </a:p>
        </p:txBody>
      </p: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33859F6E-1A1F-41CB-9E5D-1075686DE65B}"/>
              </a:ext>
            </a:extLst>
          </p:cNvPr>
          <p:cNvCxnSpPr/>
          <p:nvPr/>
        </p:nvCxnSpPr>
        <p:spPr>
          <a:xfrm>
            <a:off x="6096000" y="1252241"/>
            <a:ext cx="0" cy="4353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4054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aixaDeTexto 25">
            <a:extLst>
              <a:ext uri="{FF2B5EF4-FFF2-40B4-BE49-F238E27FC236}">
                <a16:creationId xmlns:a16="http://schemas.microsoft.com/office/drawing/2014/main" id="{F2484B4A-4A63-415F-9F0F-D492E96B068C}"/>
              </a:ext>
            </a:extLst>
          </p:cNvPr>
          <p:cNvSpPr txBox="1"/>
          <p:nvPr/>
        </p:nvSpPr>
        <p:spPr>
          <a:xfrm>
            <a:off x="3511827" y="257953"/>
            <a:ext cx="4903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Página 4 – Parceiros e serviços   </a:t>
            </a:r>
            <a:r>
              <a:rPr lang="pt-BR" dirty="0"/>
              <a:t> </a:t>
            </a:r>
            <a:endParaRPr lang="en-US" dirty="0"/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C0ABDD47-EE26-4F23-A23F-91515C39FD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57" t="57619" r="38992" b="15924"/>
          <a:stretch/>
        </p:blipFill>
        <p:spPr>
          <a:xfrm>
            <a:off x="6280862" y="1996515"/>
            <a:ext cx="2932298" cy="1813558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D0EA85C1-6262-4CC1-8530-E00B1324A6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848" t="23755" r="38587" b="10899"/>
          <a:stretch/>
        </p:blipFill>
        <p:spPr>
          <a:xfrm>
            <a:off x="3193774" y="1893960"/>
            <a:ext cx="2994992" cy="4479235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C6C7E592-7BC2-4BA9-B67F-A0AE1110B032}"/>
              </a:ext>
            </a:extLst>
          </p:cNvPr>
          <p:cNvSpPr txBox="1"/>
          <p:nvPr/>
        </p:nvSpPr>
        <p:spPr>
          <a:xfrm>
            <a:off x="3375630" y="769178"/>
            <a:ext cx="4424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Lembrando de alternar os parceiros com os cardápio anterior para não ficar repetitivo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272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76568F2-0A7C-40F0-A9C6-C19CD36EE2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54" t="19062" r="38269" b="17522"/>
          <a:stretch/>
        </p:blipFill>
        <p:spPr>
          <a:xfrm>
            <a:off x="1322771" y="844469"/>
            <a:ext cx="2996418" cy="4346917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80D0B972-C039-4F01-84D1-3CA212131922}"/>
              </a:ext>
            </a:extLst>
          </p:cNvPr>
          <p:cNvCxnSpPr>
            <a:cxnSpLocks/>
          </p:cNvCxnSpPr>
          <p:nvPr/>
        </p:nvCxnSpPr>
        <p:spPr>
          <a:xfrm>
            <a:off x="4052713" y="2232018"/>
            <a:ext cx="1022870" cy="17436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88DE6399-F19A-4299-9F20-CE89523D338B}"/>
              </a:ext>
            </a:extLst>
          </p:cNvPr>
          <p:cNvSpPr txBox="1"/>
          <p:nvPr/>
        </p:nvSpPr>
        <p:spPr>
          <a:xfrm>
            <a:off x="4888699" y="4029521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Ok </a:t>
            </a:r>
            <a:endParaRPr lang="en-US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E9877AE-6493-4250-BA6D-5A8427D5BF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054" t="24289" r="38370" b="12295"/>
          <a:stretch/>
        </p:blipFill>
        <p:spPr>
          <a:xfrm>
            <a:off x="6531895" y="844469"/>
            <a:ext cx="2996418" cy="4346917"/>
          </a:xfrm>
          <a:prstGeom prst="rect">
            <a:avLst/>
          </a:prstGeom>
        </p:spPr>
      </p:pic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EC42CF13-0D05-4F06-A013-6C8FF890DEA0}"/>
              </a:ext>
            </a:extLst>
          </p:cNvPr>
          <p:cNvCxnSpPr>
            <a:cxnSpLocks/>
          </p:cNvCxnSpPr>
          <p:nvPr/>
        </p:nvCxnSpPr>
        <p:spPr>
          <a:xfrm flipH="1">
            <a:off x="5075583" y="2047352"/>
            <a:ext cx="1636690" cy="1928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BC0D271E-7583-4328-B28D-57CEAEEF413A}"/>
              </a:ext>
            </a:extLst>
          </p:cNvPr>
          <p:cNvSpPr txBox="1"/>
          <p:nvPr/>
        </p:nvSpPr>
        <p:spPr>
          <a:xfrm>
            <a:off x="900434" y="321249"/>
            <a:ext cx="4903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Página 5 – Vales Compras  </a:t>
            </a:r>
            <a:r>
              <a:rPr lang="pt-BR" dirty="0"/>
              <a:t> </a:t>
            </a:r>
            <a:endParaRPr lang="en-US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E316696-02DB-4E13-A7AC-1E9FFE8CB516}"/>
              </a:ext>
            </a:extLst>
          </p:cNvPr>
          <p:cNvSpPr txBox="1"/>
          <p:nvPr/>
        </p:nvSpPr>
        <p:spPr>
          <a:xfrm>
            <a:off x="6095999" y="294315"/>
            <a:ext cx="4903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Página 5 – Como acessar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2064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genda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ver pag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E5344F9C-67D8-1C43-8AA2-8CD247C9C266}"/>
    </a:ext>
  </a:extLst>
</a:theme>
</file>

<file path=ppt/theme/theme4.xml><?xml version="1.0" encoding="utf-8"?>
<a:theme xmlns:a="http://schemas.openxmlformats.org/drawingml/2006/main" name="Divider pag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 column - with background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50571F3C-1976-6F4A-BCCA-8187ADC3840E}"/>
    </a:ext>
  </a:extLst>
</a:theme>
</file>

<file path=ppt/theme/theme6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513</Words>
  <Application>Microsoft Office PowerPoint</Application>
  <PresentationFormat>Widescreen</PresentationFormat>
  <Paragraphs>62</Paragraphs>
  <Slides>6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5</vt:i4>
      </vt:variant>
      <vt:variant>
        <vt:lpstr>Títulos de slides</vt:lpstr>
      </vt:variant>
      <vt:variant>
        <vt:i4>6</vt:i4>
      </vt:variant>
    </vt:vector>
  </HeadingPairs>
  <TitlesOfParts>
    <vt:vector size="19" baseType="lpstr">
      <vt:lpstr>Zona Pro</vt:lpstr>
      <vt:lpstr>Zona Pro Black</vt:lpstr>
      <vt:lpstr>Zona Pro Light</vt:lpstr>
      <vt:lpstr>Arial</vt:lpstr>
      <vt:lpstr>Calibri</vt:lpstr>
      <vt:lpstr>Calibri Light</vt:lpstr>
      <vt:lpstr>Segoe UI</vt:lpstr>
      <vt:lpstr>Zona Pro Regular</vt:lpstr>
      <vt:lpstr>Tema do Office</vt:lpstr>
      <vt:lpstr>Agenda</vt:lpstr>
      <vt:lpstr>Cover page</vt:lpstr>
      <vt:lpstr>Divider page</vt:lpstr>
      <vt:lpstr>1 column - with background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Guilherme Ferraroni/SPO/BR</dc:creator>
  <cp:lastModifiedBy>Karine Bussadori/LAR/BR</cp:lastModifiedBy>
  <cp:revision>34</cp:revision>
  <dcterms:created xsi:type="dcterms:W3CDTF">2021-08-02T18:30:04Z</dcterms:created>
  <dcterms:modified xsi:type="dcterms:W3CDTF">2022-01-13T11:58:14Z</dcterms:modified>
</cp:coreProperties>
</file>