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  <p:sldMasterId id="2147483700" r:id="rId3"/>
    <p:sldMasterId id="2147483747" r:id="rId4"/>
  </p:sldMasterIdLst>
  <p:notesMasterIdLst>
    <p:notesMasterId r:id="rId11"/>
  </p:notesMasterIdLst>
  <p:sldIdLst>
    <p:sldId id="257" r:id="rId5"/>
    <p:sldId id="2146851620" r:id="rId6"/>
    <p:sldId id="2146851552" r:id="rId7"/>
    <p:sldId id="2146851553" r:id="rId8"/>
    <p:sldId id="2146851630" r:id="rId9"/>
    <p:sldId id="2146851591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2283"/>
    <a:srgbClr val="C11F99"/>
    <a:srgbClr val="DF4B61"/>
    <a:srgbClr val="73489C"/>
    <a:srgbClr val="000000"/>
    <a:srgbClr val="D50862"/>
    <a:srgbClr val="EFF1F1"/>
    <a:srgbClr val="404040"/>
    <a:srgbClr val="E0535D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62" autoAdjust="0"/>
    <p:restoredTop sz="94660"/>
  </p:normalViewPr>
  <p:slideViewPr>
    <p:cSldViewPr snapToGrid="0">
      <p:cViewPr varScale="1">
        <p:scale>
          <a:sx n="68" d="100"/>
          <a:sy n="68" d="100"/>
        </p:scale>
        <p:origin x="10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DD250-6BA5-481B-9E3D-68C540EFBEA6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5B76C-BD62-4189-84BE-2F0620777D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070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7ACC0-9654-4103-9069-E33118F73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4D842C-D218-4B15-A69A-697D33C5C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62DB17-2027-4375-B224-50375C5C5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6E5208-9945-4B99-A5A4-CCD1E6B8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E77BA-95FF-4C18-ADB0-E2FB123C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4152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643F6-6D4E-45AE-BE3B-95975726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74E2FB-B849-4806-9DA8-B37B3F153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2EF291-57DB-4BF9-B5DD-A15A7B5D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D88ABB-79B9-42BC-80EB-CB44942EA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548603-A3F6-403E-91AB-954B0CC5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9058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D2F6C-87AE-4F67-B1A1-48B92A694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5E060B-1731-412A-AFD1-684D6EC5D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86C3BC-8F8B-46AB-8781-ABE455B2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040B97-E897-4E0C-B408-10CBE790D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2964E-36BC-4077-AF8E-EE7C58A6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9442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4FD952-15B0-4A25-ACE1-F3E24F1A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997AD9-E470-4742-8E26-845A17531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E05069-C41A-4098-A004-2D184CE31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90B26A-20C6-4B3E-914F-D33F5C25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E03F53-793A-4730-9248-7CB5898C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DE12B7-0CFA-4C6F-B9B0-4ED97B56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66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79515-6E9E-4A9D-9BE0-2CAEBC5E2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F3EE1A-B3D9-4FE2-9727-B2682AD1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8DAD7F-F6D0-4C7A-A88C-4FE6A0160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A762E9-3DC4-4151-A14F-6AAD07504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3A7C44C-3155-499F-B1B2-8C3CB01D0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E2D6C9D-307A-4FFD-8D67-54D263C5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292368-F22E-43B9-A553-DD430A263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4C2954-93E6-4B6D-B1DA-3D4FD065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068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B1221-917A-4B0A-ACFC-3A0940FEC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EDE20CA-7238-48EA-B3A0-391A11C0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2CDA93B-8D60-4D32-BBEF-D025F2B8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8B2754-E4F2-44DB-B493-32B2C321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7414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28D9961-CC35-49FF-A7E6-95C4D0B0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BD43B30-66F7-4EAA-98BB-3D8BB4A2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1ADF0BF-8718-4E32-BB57-0B6FEF90E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74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30A3-3EFF-4C18-9182-8C8BB4A58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388FAD-BE06-49B8-BA86-1A33A3A54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FC29CA-9C91-4960-A6A0-2C655716B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FA339A-1698-49D5-B332-B83DDD17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B067AC-D1BB-4C92-B7FB-E1E2A515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BFC09E-94D1-4EF6-BDCB-DD13EF41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77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C21D5-3D21-4C0B-81A2-821946FFD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15328A-B80A-484F-93BE-971A06AEE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BD3A55-FE12-42CD-827C-0F705C05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17A8A4-DC29-4291-B9BC-6D84F630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7C8530-E0AA-4103-84D7-5DF7CC26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E72C68-6B22-4E59-ACD7-DBFCE4D5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60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DD0D9-40D7-4859-B228-6A1E4BEC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7F6B8-2FD3-4AAA-8988-65BBD6177E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A57851-DAC5-4E7F-A3FF-3DFF06557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6288DF-4208-45E9-B3E4-6B06640A3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22402D-E58A-4403-83B2-E3E1D357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814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E7654A-41DC-4FD3-A703-0FE035D0D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D344474-280B-4559-978A-D6F0B5925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4E6248-23D0-4157-A194-3F5B6F0D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B4E069-0A00-4E5E-A3B5-2DB5D8066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D1147E-A0D9-4E6B-93AD-E0B5BB444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093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x">
  <p:cSld name="1_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63326" y="0"/>
            <a:ext cx="5430310" cy="1634419"/>
          </a:xfrm>
          <a:prstGeom prst="round2DiagRect">
            <a:avLst>
              <a:gd name="adj1" fmla="val 34998"/>
              <a:gd name="adj2" fmla="val 0"/>
            </a:avLst>
          </a:prstGeom>
          <a:noFill/>
          <a:ln>
            <a:noFill/>
          </a:ln>
        </p:spPr>
      </p:pic>
      <p:sp>
        <p:nvSpPr>
          <p:cNvPr id="15" name="Google Shape;15;p29"/>
          <p:cNvSpPr txBox="1"/>
          <p:nvPr/>
        </p:nvSpPr>
        <p:spPr>
          <a:xfrm>
            <a:off x="11670998" y="193107"/>
            <a:ext cx="275931" cy="230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t>‹nº›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587243"/>
            <a:ext cx="12192000" cy="270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071" y="270100"/>
            <a:ext cx="949581" cy="102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1439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695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002630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812873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875701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79302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280396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712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B956FC-7496-40A6-A5D7-863ADF409C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" b="1041"/>
          <a:stretch/>
        </p:blipFill>
        <p:spPr>
          <a:xfrm>
            <a:off x="797" y="0"/>
            <a:ext cx="12191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33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53A1B-8AAB-44E2-8D8F-118C9853D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7FC742-BA55-4F34-BD53-120B4CFEC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1D12A7-8AA7-4085-A413-F5425230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6D21-ED5F-4D6E-A25F-D59EA3118D25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887778-5E86-428D-842D-E7989423D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B86441-D22D-4CC4-AB50-70D5FD35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F07FB-9CAF-417C-9064-BB314E3429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47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372A3B-5F84-47B1-9753-2F2A379C2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87DF8-7082-45AA-8FC3-2AA776906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07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064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1CAFF4-2C5A-4412-9B09-862E99A5E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E6D4F3-88FD-4B61-8E34-6B7E7AF3F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446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D6B5FC-2729-464C-A5A9-EE9BCA854F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1D289-84A0-43E0-B59A-6787DC2E6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404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undo_100dias.png" descr="fundo_100dias.png">
            <a:extLst>
              <a:ext uri="{FF2B5EF4-FFF2-40B4-BE49-F238E27FC236}">
                <a16:creationId xmlns:a16="http://schemas.microsoft.com/office/drawing/2014/main" id="{9068F8F6-907C-4453-AE03-C9BFD90C57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8963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424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943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00884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FEEBA-58C0-4A56-80BB-8412E75AB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07157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372A3B-5F84-47B1-9753-2F2A379C2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87DF8-7082-45AA-8FC3-2AA776906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5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931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5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839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1CAFF4-2C5A-4412-9B09-862E99A5E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E6D4F3-88FD-4B61-8E34-6B7E7AF3F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5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935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D6B5FC-2729-464C-A5A9-EE9BCA854F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1D289-84A0-43E0-B59A-6787DC2E6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5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043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>
            <a:extLst>
              <a:ext uri="{FF2B5EF4-FFF2-40B4-BE49-F238E27FC236}">
                <a16:creationId xmlns:a16="http://schemas.microsoft.com/office/drawing/2014/main" id="{1A85921F-501E-4434-B1D7-FB5D0A493C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00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97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697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391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DB24AE89-181A-4485-8907-280AA55C59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1836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366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DB24AE89-181A-4485-8907-280AA55C59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1836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613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600"/>
          </a:p>
        </p:txBody>
      </p:sp>
    </p:spTree>
    <p:extLst>
      <p:ext uri="{BB962C8B-B14F-4D97-AF65-F5344CB8AC3E}">
        <p14:creationId xmlns:p14="http://schemas.microsoft.com/office/powerpoint/2010/main" val="4876629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FEEBA-58C0-4A56-80BB-8412E75AB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5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41636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undo_100dias.png" descr="fundo_100dias.png">
            <a:extLst>
              <a:ext uri="{FF2B5EF4-FFF2-40B4-BE49-F238E27FC236}">
                <a16:creationId xmlns:a16="http://schemas.microsoft.com/office/drawing/2014/main" id="{9068F8F6-907C-4453-AE03-C9BFD90C57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2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4759CE0-7CBD-42E6-9661-CCA06117D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83E3F5-CB80-4BC7-8E17-110E7B369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DDE568-58F0-460E-A474-8E5A65CB17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5EBDB-2E92-41F0-839E-8E3F4F7371C2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A47D91-62BF-424C-92F8-4B4820BBE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C3E1C0-3986-407D-8A25-68CBE575C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124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60106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02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88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1" y="670"/>
            <a:ext cx="12189619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2500711" y="4551623"/>
            <a:ext cx="8462659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r">
              <a:buClr>
                <a:srgbClr val="000000"/>
              </a:buClr>
              <a:buSzPts val="5999"/>
            </a:pPr>
            <a:r>
              <a:rPr lang="pt-BR" sz="3000" dirty="0">
                <a:solidFill>
                  <a:srgbClr val="FFFFFF"/>
                </a:solidFill>
                <a:latin typeface="Zona Pro Ultra" panose="02010A03040002020004" pitchFamily="2" charset="0"/>
                <a:ea typeface="Arial"/>
                <a:cs typeface="Arial"/>
                <a:sym typeface="Arial"/>
              </a:rPr>
              <a:t>DIREÇÃO ESTRATÉGICA: INCENTIVO DE ATIVIDADE Q3/22</a:t>
            </a:r>
          </a:p>
          <a:p>
            <a:pPr algn="r">
              <a:buClr>
                <a:srgbClr val="000000"/>
              </a:buClr>
              <a:buSzPts val="5999"/>
            </a:pPr>
            <a:r>
              <a:rPr lang="pt-BR" sz="3000" dirty="0">
                <a:solidFill>
                  <a:srgbClr val="FFFFFF"/>
                </a:solidFill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FOCO: EMPRESÁRIAS</a:t>
            </a:r>
          </a:p>
          <a:p>
            <a:pPr algn="r">
              <a:buClr>
                <a:srgbClr val="000000"/>
              </a:buClr>
              <a:buSzPts val="5999"/>
            </a:pPr>
            <a:r>
              <a:rPr lang="pt-BR" sz="3000" dirty="0">
                <a:solidFill>
                  <a:srgbClr val="FFFFFF"/>
                </a:solidFill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 CP18/22</a:t>
            </a:r>
            <a:endParaRPr sz="3000" dirty="0">
              <a:solidFill>
                <a:srgbClr val="FFFFFF"/>
              </a:solidFill>
              <a:latin typeface="Zona Pro SemiBold" panose="02010A030400020200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t="9662" b="57590"/>
          <a:stretch/>
        </p:blipFill>
        <p:spPr>
          <a:xfrm>
            <a:off x="1191" y="1770260"/>
            <a:ext cx="12189619" cy="27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6197" y="711686"/>
            <a:ext cx="8530739" cy="91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6">
            <a:alphaModFix/>
          </a:blip>
          <a:srcRect t="-462" b="49999"/>
          <a:stretch/>
        </p:blipFill>
        <p:spPr>
          <a:xfrm>
            <a:off x="11264867" y="6298674"/>
            <a:ext cx="760560" cy="383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1508B4BE-FB52-4170-A52D-744A5F7B8082}"/>
              </a:ext>
            </a:extLst>
          </p:cNvPr>
          <p:cNvSpPr/>
          <p:nvPr/>
        </p:nvSpPr>
        <p:spPr>
          <a:xfrm>
            <a:off x="0" y="745027"/>
            <a:ext cx="12192000" cy="6112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	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634" y="380668"/>
            <a:ext cx="624500" cy="13869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165853" y="108830"/>
            <a:ext cx="10584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1 – CONTEXTO: </a:t>
            </a:r>
            <a:r>
              <a:rPr lang="pt-BR" sz="2800" b="1" dirty="0">
                <a:solidFill>
                  <a:srgbClr val="FFFFFF"/>
                </a:solidFill>
                <a:latin typeface="Zona Pro ExtraBold" panose="02010A03040002020004" pitchFamily="2" charset="0"/>
              </a:rPr>
              <a:t>VISÃO GERAL DO PERÍODO</a:t>
            </a:r>
            <a:endParaRPr kumimoji="0" lang="pt-BR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graphicFrame>
        <p:nvGraphicFramePr>
          <p:cNvPr id="26" name="Tabela 25">
            <a:extLst>
              <a:ext uri="{FF2B5EF4-FFF2-40B4-BE49-F238E27FC236}">
                <a16:creationId xmlns:a16="http://schemas.microsoft.com/office/drawing/2014/main" id="{11647D19-107C-4FB8-86FC-4471A02ED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924881"/>
              </p:ext>
            </p:extLst>
          </p:nvPr>
        </p:nvGraphicFramePr>
        <p:xfrm>
          <a:off x="165853" y="1033309"/>
          <a:ext cx="11601545" cy="5796546"/>
        </p:xfrm>
        <a:graphic>
          <a:graphicData uri="http://schemas.openxmlformats.org/drawingml/2006/table">
            <a:tbl>
              <a:tblPr/>
              <a:tblGrid>
                <a:gridCol w="3192833">
                  <a:extLst>
                    <a:ext uri="{9D8B030D-6E8A-4147-A177-3AD203B41FA5}">
                      <a16:colId xmlns:a16="http://schemas.microsoft.com/office/drawing/2014/main" val="1331456457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3192314468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3480655381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872949825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1737586924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692719431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3744940978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2246369358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2101559117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4144643028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4074223302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2157306431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3762607626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3559129768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866986543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3445548102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2577477494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2250725004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1716290950"/>
                    </a:ext>
                  </a:extLst>
                </a:gridCol>
                <a:gridCol w="433373">
                  <a:extLst>
                    <a:ext uri="{9D8B030D-6E8A-4147-A177-3AD203B41FA5}">
                      <a16:colId xmlns:a16="http://schemas.microsoft.com/office/drawing/2014/main" val="1167354442"/>
                    </a:ext>
                  </a:extLst>
                </a:gridCol>
                <a:gridCol w="174625">
                  <a:extLst>
                    <a:ext uri="{9D8B030D-6E8A-4147-A177-3AD203B41FA5}">
                      <a16:colId xmlns:a16="http://schemas.microsoft.com/office/drawing/2014/main" val="3015508139"/>
                    </a:ext>
                  </a:extLst>
                </a:gridCol>
              </a:tblGrid>
              <a:tr h="3902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Black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Black" panose="02010A03040002020004" pitchFamily="50" charset="0"/>
                        </a:rPr>
                        <a:t>Q1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Black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Black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Black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Black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Black" panose="02010A03040002020004" pitchFamily="50" charset="0"/>
                        </a:rPr>
                        <a:t>Q2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Black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Black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pt-BR" sz="1800" b="1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Black" panose="02010A03040002020004" pitchFamily="50" charset="0"/>
                        </a:rPr>
                        <a:t>Q3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endParaRPr lang="pt-BR" sz="18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Black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endParaRPr lang="pt-BR" sz="18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Black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pt-BR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Black" panose="02010A03040002020004" pitchFamily="50" charset="0"/>
                        </a:rPr>
                        <a:t>Q4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endParaRPr lang="pt-BR" sz="18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Black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0740909"/>
                  </a:ext>
                </a:extLst>
              </a:tr>
              <a:tr h="545082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endParaRPr lang="pt-BR" sz="900" b="0" i="0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Zona Pro ExtraBold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1100" b="1" i="0" u="none" strike="noStrike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1100" b="0" i="0" u="none" strike="noStrike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1100" b="0" i="0" u="none" strike="noStrike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None/>
                      </a:pPr>
                      <a:r>
                        <a:rPr lang="pt-BR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Zona Pro ExtraBold" panose="02010A03040002020004" pitchFamily="50" charset="0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557722"/>
                  </a:ext>
                </a:extLst>
              </a:tr>
              <a:tr h="472405">
                <a:tc>
                  <a:txBody>
                    <a:bodyPr/>
                    <a:lstStyle/>
                    <a:p>
                      <a:pPr marL="36000" indent="0" algn="r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PROGRAMA DE ATIVIDADE</a:t>
                      </a:r>
                    </a:p>
                    <a:p>
                      <a:pPr marL="36000" indent="0" algn="r" fontAlgn="ctr">
                        <a:buNone/>
                      </a:pP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  <a:p>
                      <a:pPr marL="36000" indent="0" algn="r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CONTATO PREMIADO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826283"/>
                  </a:ext>
                </a:extLst>
              </a:tr>
              <a:tr h="472405">
                <a:tc>
                  <a:txBody>
                    <a:bodyPr/>
                    <a:lstStyle/>
                    <a:p>
                      <a:pPr marL="36000" indent="0" algn="r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DESAFIO BBB 100 DIAS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7606442"/>
                  </a:ext>
                </a:extLst>
              </a:tr>
              <a:tr h="472405">
                <a:tc>
                  <a:txBody>
                    <a:bodyPr/>
                    <a:lstStyle/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ESPECIAL ALIANÇA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565262"/>
                  </a:ext>
                </a:extLst>
              </a:tr>
              <a:tr h="472405">
                <a:tc>
                  <a:txBody>
                    <a:bodyPr/>
                    <a:lstStyle/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NOVO ALIANÇA</a:t>
                      </a:r>
                    </a:p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+ MEGA ALIANÇA  + BÔNUS EMPRESÁRIA </a:t>
                      </a:r>
                    </a:p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(CP09, 14 E 19)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9610906"/>
                  </a:ext>
                </a:extLst>
              </a:tr>
              <a:tr h="472405">
                <a:tc>
                  <a:txBody>
                    <a:bodyPr/>
                    <a:lstStyle/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NOVO FIDELIDADE 1 E 2 ESTRELAS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933777"/>
                  </a:ext>
                </a:extLst>
              </a:tr>
              <a:tr h="472405">
                <a:tc>
                  <a:txBody>
                    <a:bodyPr/>
                    <a:lstStyle/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MMA MIGRAÇÃO 3 A 5 ESTRELAS</a:t>
                      </a:r>
                    </a:p>
                    <a:p>
                      <a:pPr marL="36000" indent="0" algn="r" fontAlgn="ctr">
                        <a:buNone/>
                      </a:pP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091859"/>
                  </a:ext>
                </a:extLst>
              </a:tr>
              <a:tr h="472405">
                <a:tc>
                  <a:txBody>
                    <a:bodyPr/>
                    <a:lstStyle/>
                    <a:p>
                      <a:pPr marL="36000" indent="0" algn="r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INCENTIVO DE MÃES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832008"/>
                  </a:ext>
                </a:extLst>
              </a:tr>
              <a:tr h="472405">
                <a:tc>
                  <a:txBody>
                    <a:bodyPr/>
                    <a:lstStyle/>
                    <a:p>
                      <a:pPr marL="36000" indent="0" algn="r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INCENTIVO DE NATAL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050275"/>
                  </a:ext>
                </a:extLst>
              </a:tr>
              <a:tr h="472405">
                <a:tc>
                  <a:txBody>
                    <a:bodyPr/>
                    <a:lstStyle/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BENEFÍCIOS</a:t>
                      </a:r>
                    </a:p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Piloto AVON PAY (Empresárias)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607174"/>
                  </a:ext>
                </a:extLst>
              </a:tr>
              <a:tr h="472405">
                <a:tc>
                  <a:txBody>
                    <a:bodyPr/>
                    <a:lstStyle/>
                    <a:p>
                      <a:pPr marL="360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Zona Pro" panose="02010A03040002020004" pitchFamily="50" charset="0"/>
                        </a:rPr>
                        <a:t>ADMIRÁVEIS AVON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buNone/>
                      </a:pPr>
                      <a:endParaRPr lang="pt-BR" sz="700" b="0" i="0" u="none" strike="noStrike" kern="1200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None/>
                      </a:pP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Zona Pro" panose="02010A03040002020004" pitchFamily="50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729747"/>
                  </a:ext>
                </a:extLst>
              </a:tr>
            </a:tbl>
          </a:graphicData>
        </a:graphic>
      </p:graphicFrame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C5291A-4AD9-4E86-8117-DC80073719CA}"/>
              </a:ext>
            </a:extLst>
          </p:cNvPr>
          <p:cNvSpPr/>
          <p:nvPr/>
        </p:nvSpPr>
        <p:spPr>
          <a:xfrm>
            <a:off x="3375644" y="1944603"/>
            <a:ext cx="1283583" cy="251303"/>
          </a:xfrm>
          <a:prstGeom prst="roundRect">
            <a:avLst>
              <a:gd name="adj" fmla="val 50000"/>
            </a:avLst>
          </a:prstGeom>
          <a:solidFill>
            <a:srgbClr val="6904B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CB768C72-802F-42C7-84B4-2E7894E85174}"/>
              </a:ext>
            </a:extLst>
          </p:cNvPr>
          <p:cNvSpPr/>
          <p:nvPr/>
        </p:nvSpPr>
        <p:spPr>
          <a:xfrm>
            <a:off x="11324596" y="2005862"/>
            <a:ext cx="682009" cy="302463"/>
          </a:xfrm>
          <a:prstGeom prst="roundRect">
            <a:avLst>
              <a:gd name="adj" fmla="val 50000"/>
            </a:avLst>
          </a:prstGeom>
          <a:solidFill>
            <a:srgbClr val="6904B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A953BC89-14F0-4CD1-82C4-8DAC36AE51FD}"/>
              </a:ext>
            </a:extLst>
          </p:cNvPr>
          <p:cNvSpPr/>
          <p:nvPr/>
        </p:nvSpPr>
        <p:spPr>
          <a:xfrm>
            <a:off x="5530958" y="4909242"/>
            <a:ext cx="871334" cy="266593"/>
          </a:xfrm>
          <a:prstGeom prst="roundRect">
            <a:avLst>
              <a:gd name="adj" fmla="val 50000"/>
            </a:avLst>
          </a:prstGeom>
          <a:solidFill>
            <a:srgbClr val="6904B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55CAB0AB-639F-463C-9A60-3690466185EC}"/>
              </a:ext>
            </a:extLst>
          </p:cNvPr>
          <p:cNvSpPr/>
          <p:nvPr/>
        </p:nvSpPr>
        <p:spPr>
          <a:xfrm>
            <a:off x="4245839" y="2493483"/>
            <a:ext cx="2624062" cy="321329"/>
          </a:xfrm>
          <a:prstGeom prst="roundRect">
            <a:avLst>
              <a:gd name="adj" fmla="val 50000"/>
            </a:avLst>
          </a:prstGeom>
          <a:solidFill>
            <a:srgbClr val="6904B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E0ED9667-A728-4AB0-A2B1-8FD129504115}"/>
              </a:ext>
            </a:extLst>
          </p:cNvPr>
          <p:cNvSpPr/>
          <p:nvPr/>
        </p:nvSpPr>
        <p:spPr>
          <a:xfrm>
            <a:off x="5142298" y="3965867"/>
            <a:ext cx="6861253" cy="306772"/>
          </a:xfrm>
          <a:prstGeom prst="roundRect">
            <a:avLst>
              <a:gd name="adj" fmla="val 50000"/>
            </a:avLst>
          </a:prstGeom>
          <a:solidFill>
            <a:srgbClr val="6904B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32E32D44-93A3-4230-A37C-FEB5C3286706}"/>
              </a:ext>
            </a:extLst>
          </p:cNvPr>
          <p:cNvSpPr/>
          <p:nvPr/>
        </p:nvSpPr>
        <p:spPr>
          <a:xfrm>
            <a:off x="3442960" y="3039593"/>
            <a:ext cx="1691823" cy="259893"/>
          </a:xfrm>
          <a:prstGeom prst="roundRect">
            <a:avLst>
              <a:gd name="adj" fmla="val 50000"/>
            </a:avLst>
          </a:prstGeom>
          <a:solidFill>
            <a:srgbClr val="6904B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38F8B475-F687-4360-98BD-BDAF960FC1AE}"/>
              </a:ext>
            </a:extLst>
          </p:cNvPr>
          <p:cNvSpPr/>
          <p:nvPr/>
        </p:nvSpPr>
        <p:spPr>
          <a:xfrm>
            <a:off x="3441905" y="5854337"/>
            <a:ext cx="8561646" cy="258636"/>
          </a:xfrm>
          <a:prstGeom prst="roundRect">
            <a:avLst>
              <a:gd name="adj" fmla="val 50000"/>
            </a:avLst>
          </a:prstGeom>
          <a:solidFill>
            <a:srgbClr val="6904B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E0323E2D-2D07-4CB5-9EC0-E7561FE2142C}"/>
              </a:ext>
            </a:extLst>
          </p:cNvPr>
          <p:cNvSpPr/>
          <p:nvPr/>
        </p:nvSpPr>
        <p:spPr>
          <a:xfrm>
            <a:off x="5145353" y="3383725"/>
            <a:ext cx="6861252" cy="302463"/>
          </a:xfrm>
          <a:prstGeom prst="roundRect">
            <a:avLst>
              <a:gd name="adj" fmla="val 50000"/>
            </a:avLst>
          </a:prstGeom>
          <a:solidFill>
            <a:srgbClr val="FF8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3EE1C4AA-B0D0-47EB-94F4-C04C775EDDD3}"/>
              </a:ext>
            </a:extLst>
          </p:cNvPr>
          <p:cNvSpPr/>
          <p:nvPr/>
        </p:nvSpPr>
        <p:spPr>
          <a:xfrm>
            <a:off x="4725487" y="6425071"/>
            <a:ext cx="7281118" cy="266593"/>
          </a:xfrm>
          <a:prstGeom prst="roundRect">
            <a:avLst>
              <a:gd name="adj" fmla="val 50000"/>
            </a:avLst>
          </a:prstGeom>
          <a:solidFill>
            <a:srgbClr val="FF8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ACB8E1A9-259A-448C-9988-FE816861C766}"/>
              </a:ext>
            </a:extLst>
          </p:cNvPr>
          <p:cNvSpPr/>
          <p:nvPr/>
        </p:nvSpPr>
        <p:spPr>
          <a:xfrm>
            <a:off x="5152573" y="3700463"/>
            <a:ext cx="420403" cy="258636"/>
          </a:xfrm>
          <a:prstGeom prst="roundRect">
            <a:avLst>
              <a:gd name="adj" fmla="val 50000"/>
            </a:avLst>
          </a:prstGeom>
          <a:solidFill>
            <a:srgbClr val="FFFF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38" name="Retângulo: Cantos Arredondados 37">
            <a:extLst>
              <a:ext uri="{FF2B5EF4-FFF2-40B4-BE49-F238E27FC236}">
                <a16:creationId xmlns:a16="http://schemas.microsoft.com/office/drawing/2014/main" id="{348F4D5C-A3BA-40DF-8511-6DECEFF0A503}"/>
              </a:ext>
            </a:extLst>
          </p:cNvPr>
          <p:cNvSpPr/>
          <p:nvPr/>
        </p:nvSpPr>
        <p:spPr>
          <a:xfrm>
            <a:off x="7285307" y="3697582"/>
            <a:ext cx="420403" cy="258636"/>
          </a:xfrm>
          <a:prstGeom prst="roundRect">
            <a:avLst>
              <a:gd name="adj" fmla="val 50000"/>
            </a:avLst>
          </a:prstGeom>
          <a:solidFill>
            <a:srgbClr val="FFFF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B4263158-C0E4-4A51-BC21-D8CA25926DB1}"/>
              </a:ext>
            </a:extLst>
          </p:cNvPr>
          <p:cNvSpPr/>
          <p:nvPr/>
        </p:nvSpPr>
        <p:spPr>
          <a:xfrm>
            <a:off x="9488637" y="3686815"/>
            <a:ext cx="420403" cy="258636"/>
          </a:xfrm>
          <a:prstGeom prst="roundRect">
            <a:avLst>
              <a:gd name="adj" fmla="val 50000"/>
            </a:avLst>
          </a:prstGeom>
          <a:solidFill>
            <a:srgbClr val="FFFF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4DA66A40-414C-4C36-BE43-9E90ADAB68B8}"/>
              </a:ext>
            </a:extLst>
          </p:cNvPr>
          <p:cNvSpPr/>
          <p:nvPr/>
        </p:nvSpPr>
        <p:spPr>
          <a:xfrm>
            <a:off x="7724254" y="1971575"/>
            <a:ext cx="1283583" cy="287864"/>
          </a:xfrm>
          <a:prstGeom prst="roundRect">
            <a:avLst>
              <a:gd name="adj" fmla="val 50000"/>
            </a:avLst>
          </a:prstGeom>
          <a:solidFill>
            <a:srgbClr val="FF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11AC3D97-C8D7-457D-9285-847F10445116}"/>
              </a:ext>
            </a:extLst>
          </p:cNvPr>
          <p:cNvSpPr/>
          <p:nvPr/>
        </p:nvSpPr>
        <p:spPr>
          <a:xfrm>
            <a:off x="4686958" y="6115139"/>
            <a:ext cx="420403" cy="258636"/>
          </a:xfrm>
          <a:prstGeom prst="roundRect">
            <a:avLst>
              <a:gd name="adj" fmla="val 50000"/>
            </a:avLst>
          </a:prstGeom>
          <a:solidFill>
            <a:srgbClr val="FFFF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F9F35291-D2A7-4688-A1A6-386473FF99E0}"/>
              </a:ext>
            </a:extLst>
          </p:cNvPr>
          <p:cNvSpPr/>
          <p:nvPr/>
        </p:nvSpPr>
        <p:spPr>
          <a:xfrm>
            <a:off x="10320574" y="5392607"/>
            <a:ext cx="1299926" cy="320736"/>
          </a:xfrm>
          <a:prstGeom prst="roundRect">
            <a:avLst>
              <a:gd name="adj" fmla="val 50000"/>
            </a:avLst>
          </a:prstGeom>
          <a:solidFill>
            <a:srgbClr val="6904B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C85880BC-2357-4EE4-BE4D-C9EDB0C4E794}"/>
              </a:ext>
            </a:extLst>
          </p:cNvPr>
          <p:cNvSpPr/>
          <p:nvPr/>
        </p:nvSpPr>
        <p:spPr>
          <a:xfrm>
            <a:off x="5152573" y="4435181"/>
            <a:ext cx="6861253" cy="306772"/>
          </a:xfrm>
          <a:prstGeom prst="roundRect">
            <a:avLst>
              <a:gd name="adj" fmla="val 50000"/>
            </a:avLst>
          </a:prstGeom>
          <a:solidFill>
            <a:srgbClr val="6904B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6BF65B94-584F-4ED4-BF92-D7CE2B07C126}"/>
              </a:ext>
            </a:extLst>
          </p:cNvPr>
          <p:cNvSpPr/>
          <p:nvPr/>
        </p:nvSpPr>
        <p:spPr>
          <a:xfrm rot="5400000">
            <a:off x="5995751" y="2778376"/>
            <a:ext cx="5620495" cy="2206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riângulo isósceles 44">
            <a:extLst>
              <a:ext uri="{FF2B5EF4-FFF2-40B4-BE49-F238E27FC236}">
                <a16:creationId xmlns:a16="http://schemas.microsoft.com/office/drawing/2014/main" id="{66EDDEFF-1D83-42A4-9F36-28BFD8C9E8D5}"/>
              </a:ext>
            </a:extLst>
          </p:cNvPr>
          <p:cNvSpPr/>
          <p:nvPr/>
        </p:nvSpPr>
        <p:spPr>
          <a:xfrm rot="10800000">
            <a:off x="8366045" y="732876"/>
            <a:ext cx="901680" cy="2878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A097F91C-2E61-4C97-AF2D-C5FF078408DA}"/>
              </a:ext>
            </a:extLst>
          </p:cNvPr>
          <p:cNvSpPr/>
          <p:nvPr/>
        </p:nvSpPr>
        <p:spPr>
          <a:xfrm>
            <a:off x="0" y="2814811"/>
            <a:ext cx="12192000" cy="201162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4459ED2A-5179-478F-86A1-6A6F9361540A}"/>
              </a:ext>
            </a:extLst>
          </p:cNvPr>
          <p:cNvSpPr/>
          <p:nvPr/>
        </p:nvSpPr>
        <p:spPr>
          <a:xfrm>
            <a:off x="3811439" y="2216844"/>
            <a:ext cx="1323345" cy="248488"/>
          </a:xfrm>
          <a:prstGeom prst="roundRect">
            <a:avLst>
              <a:gd name="adj" fmla="val 50000"/>
            </a:avLst>
          </a:prstGeom>
          <a:solidFill>
            <a:srgbClr val="6904B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sp>
        <p:nvSpPr>
          <p:cNvPr id="48" name="Retângulo: Cantos Arredondados 47">
            <a:extLst>
              <a:ext uri="{FF2B5EF4-FFF2-40B4-BE49-F238E27FC236}">
                <a16:creationId xmlns:a16="http://schemas.microsoft.com/office/drawing/2014/main" id="{847522F2-84FF-2BA9-E45E-18DE9AB9FF36}"/>
              </a:ext>
            </a:extLst>
          </p:cNvPr>
          <p:cNvSpPr/>
          <p:nvPr/>
        </p:nvSpPr>
        <p:spPr>
          <a:xfrm>
            <a:off x="9007838" y="1997545"/>
            <a:ext cx="417650" cy="247435"/>
          </a:xfrm>
          <a:prstGeom prst="roundRect">
            <a:avLst>
              <a:gd name="adj" fmla="val 50000"/>
            </a:avLst>
          </a:prstGeom>
          <a:solidFill>
            <a:srgbClr val="FFC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576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1E49FFCF-7C79-4831-8960-0628A522FD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2" b="41197"/>
          <a:stretch/>
        </p:blipFill>
        <p:spPr>
          <a:xfrm>
            <a:off x="0" y="0"/>
            <a:ext cx="12192000" cy="315401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562CBE8-178F-4286-9894-3DF2171D084B}"/>
              </a:ext>
            </a:extLst>
          </p:cNvPr>
          <p:cNvSpPr txBox="1"/>
          <p:nvPr/>
        </p:nvSpPr>
        <p:spPr>
          <a:xfrm>
            <a:off x="-448586" y="3429000"/>
            <a:ext cx="5219369" cy="107721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>
                <a:ln w="41275">
                  <a:solidFill>
                    <a:prstClr val="white"/>
                  </a:solidFill>
                </a:ln>
                <a:noFill/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QUAL É O NOSSO OBJETIVO</a:t>
            </a:r>
            <a:r>
              <a:rPr kumimoji="0" lang="pt-BR" sz="3200" b="0" i="0" u="none" strike="noStrike" kern="1200" cap="none" spc="0" normalizeH="0" baseline="0" noProof="0" dirty="0">
                <a:ln w="41275">
                  <a:solidFill>
                    <a:prstClr val="white"/>
                  </a:solidFill>
                </a:ln>
                <a:noFill/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?</a:t>
            </a:r>
          </a:p>
        </p:txBody>
      </p:sp>
      <p:sp>
        <p:nvSpPr>
          <p:cNvPr id="2" name="Retângulo 1"/>
          <p:cNvSpPr/>
          <p:nvPr/>
        </p:nvSpPr>
        <p:spPr>
          <a:xfrm>
            <a:off x="5033836" y="3429000"/>
            <a:ext cx="649555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sz="2000" b="1" dirty="0">
                <a:solidFill>
                  <a:prstClr val="white"/>
                </a:solidFill>
                <a:latin typeface="Zona Pro Light"/>
                <a:ea typeface="Tahoma" charset="0"/>
                <a:cs typeface="Tahoma" charset="0"/>
              </a:rPr>
              <a:t>Potencializar atuais ações de incentivos de atividade para REPRESENTANTES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sz="2000" b="1" dirty="0">
                <a:solidFill>
                  <a:prstClr val="white"/>
                </a:solidFill>
                <a:latin typeface="Zona Pro Light"/>
                <a:ea typeface="Tahoma" charset="0"/>
                <a:cs typeface="Tahoma" charset="0"/>
              </a:rPr>
              <a:t>Blindar </a:t>
            </a:r>
            <a:r>
              <a:rPr lang="pt-BR" sz="2000" b="1" dirty="0">
                <a:solidFill>
                  <a:prstClr val="white"/>
                </a:solidFill>
                <a:latin typeface="Zona Pro Ultra" panose="02010A03040002020004" pitchFamily="2" charset="0"/>
                <a:ea typeface="Tahoma" charset="0"/>
                <a:cs typeface="Tahoma" charset="0"/>
              </a:rPr>
              <a:t>ATIVAS </a:t>
            </a:r>
            <a:r>
              <a:rPr lang="pt-BR" sz="2000" b="1" dirty="0">
                <a:solidFill>
                  <a:prstClr val="white"/>
                </a:solidFill>
                <a:latin typeface="Zona Pro Light"/>
                <a:ea typeface="Tahoma" charset="0"/>
                <a:cs typeface="Tahoma" charset="0"/>
              </a:rPr>
              <a:t>via estímulo para </a:t>
            </a:r>
            <a:r>
              <a:rPr lang="pt-BR" sz="2000" b="1" dirty="0">
                <a:solidFill>
                  <a:prstClr val="white"/>
                </a:solidFill>
                <a:latin typeface="Zona Pro Ultra" panose="02010A03040002020004" pitchFamily="2" charset="0"/>
                <a:ea typeface="Tahoma" charset="0"/>
                <a:cs typeface="Tahoma" charset="0"/>
              </a:rPr>
              <a:t>EMPRESÁRIAS</a:t>
            </a:r>
          </a:p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t-BR" sz="2000" b="1" dirty="0">
              <a:solidFill>
                <a:prstClr val="white"/>
              </a:solidFill>
              <a:latin typeface="Zona Pro Ultra" panose="02010A03040002020004" pitchFamily="2" charset="0"/>
              <a:ea typeface="Tahoma" charset="0"/>
              <a:cs typeface="Tahoma" charset="0"/>
            </a:endParaRPr>
          </a:p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t-BR" sz="2000" b="1" dirty="0">
              <a:solidFill>
                <a:prstClr val="white"/>
              </a:solidFill>
              <a:latin typeface="Zona Pro Ultra" panose="02010A03040002020004" pitchFamily="2" charset="0"/>
              <a:ea typeface="Tahoma" charset="0"/>
              <a:cs typeface="Tahoma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sz="2000" b="1" dirty="0">
                <a:solidFill>
                  <a:prstClr val="white"/>
                </a:solidFill>
                <a:latin typeface="Zona Pro Light"/>
                <a:ea typeface="Tahoma" charset="0"/>
                <a:cs typeface="Tahoma" charset="0"/>
              </a:rPr>
              <a:t>Entregando uma ação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Light"/>
                <a:ea typeface="Tahoma" charset="0"/>
                <a:cs typeface="Tahoma" charset="0"/>
              </a:rPr>
              <a:t>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Ultra" panose="02010A03040002020004" pitchFamily="2" charset="0"/>
                <a:ea typeface="Tahoma" charset="0"/>
                <a:cs typeface="Tahoma" charset="0"/>
              </a:rPr>
              <a:t>SIMPLES</a:t>
            </a:r>
            <a:r>
              <a:rPr lang="pt-BR" sz="2000" b="1" dirty="0">
                <a:solidFill>
                  <a:prstClr val="white"/>
                </a:solidFill>
                <a:latin typeface="Zona Pro Light"/>
                <a:ea typeface="Tahoma" charset="0"/>
                <a:cs typeface="Tahoma" charset="0"/>
              </a:rPr>
              <a:t>,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Light"/>
                <a:ea typeface="Tahoma" charset="0"/>
                <a:cs typeface="Tahoma" charset="0"/>
              </a:rPr>
              <a:t>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Ultra" panose="02010A03040002020004" pitchFamily="2" charset="0"/>
                <a:ea typeface="Tahoma" charset="0"/>
                <a:cs typeface="Tahoma" charset="0"/>
              </a:rPr>
              <a:t>ASSERTIVA E COM TRACKING DE RESULTADOS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Light"/>
              <a:ea typeface="Tahoma" charset="0"/>
              <a:cs typeface="Tahoma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pt-BR" sz="2000" b="1" dirty="0">
                <a:solidFill>
                  <a:prstClr val="white"/>
                </a:solidFill>
                <a:latin typeface="Zona Pro Light"/>
                <a:ea typeface="Tahoma" charset="0"/>
                <a:cs typeface="Tahoma" charset="0"/>
              </a:rPr>
              <a:t>Promovendo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Ultra" panose="02010A03040002020004" pitchFamily="2" charset="0"/>
                <a:ea typeface="Tahoma" charset="0"/>
                <a:cs typeface="Tahoma" charset="0"/>
              </a:rPr>
              <a:t>GESTÃO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Light"/>
                <a:ea typeface="Tahoma" charset="0"/>
                <a:cs typeface="Tahoma" charset="0"/>
              </a:rPr>
              <a:t> 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Ultra" panose="02010A03040002020004" pitchFamily="2" charset="0"/>
                <a:ea typeface="Tahoma" charset="0"/>
                <a:cs typeface="Tahoma" charset="0"/>
              </a:rPr>
              <a:t>DESENVOLVIMENTO</a:t>
            </a:r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6EDFD939-1A8C-4D82-8C54-50FEFF331C09}"/>
              </a:ext>
            </a:extLst>
          </p:cNvPr>
          <p:cNvSpPr txBox="1"/>
          <p:nvPr/>
        </p:nvSpPr>
        <p:spPr>
          <a:xfrm>
            <a:off x="-448587" y="5260271"/>
            <a:ext cx="6160273" cy="58477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 w="41275">
                  <a:solidFill>
                    <a:prstClr val="white"/>
                  </a:solidFill>
                </a:ln>
                <a:noFill/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COMO?</a:t>
            </a:r>
          </a:p>
        </p:txBody>
      </p:sp>
    </p:spTree>
    <p:extLst>
      <p:ext uri="{BB962C8B-B14F-4D97-AF65-F5344CB8AC3E}">
        <p14:creationId xmlns:p14="http://schemas.microsoft.com/office/powerpoint/2010/main" val="831385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B21D2B40-C260-4FA0-9365-DC45A2F5AD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031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B8F17D0-1975-4139-9ECE-EDC6C7624570}"/>
              </a:ext>
            </a:extLst>
          </p:cNvPr>
          <p:cNvSpPr/>
          <p:nvPr/>
        </p:nvSpPr>
        <p:spPr>
          <a:xfrm flipH="1">
            <a:off x="4864100" y="114300"/>
            <a:ext cx="7327900" cy="67437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tx1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sp>
        <p:nvSpPr>
          <p:cNvPr id="19" name="Freeform: Shape 19">
            <a:extLst>
              <a:ext uri="{FF2B5EF4-FFF2-40B4-BE49-F238E27FC236}">
                <a16:creationId xmlns:a16="http://schemas.microsoft.com/office/drawing/2014/main" id="{6CDCA9DD-3D58-4BEF-885B-3FE13CD241E2}"/>
              </a:ext>
            </a:extLst>
          </p:cNvPr>
          <p:cNvSpPr/>
          <p:nvPr/>
        </p:nvSpPr>
        <p:spPr>
          <a:xfrm>
            <a:off x="9757204" y="4423204"/>
            <a:ext cx="2434796" cy="2434796"/>
          </a:xfrm>
          <a:custGeom>
            <a:avLst/>
            <a:gdLst>
              <a:gd name="connsiteX0" fmla="*/ 2434796 w 2434796"/>
              <a:gd name="connsiteY0" fmla="*/ 0 h 2434796"/>
              <a:gd name="connsiteX1" fmla="*/ 2434796 w 2434796"/>
              <a:gd name="connsiteY1" fmla="*/ 2434796 h 2434796"/>
              <a:gd name="connsiteX2" fmla="*/ 0 w 2434796"/>
              <a:gd name="connsiteY2" fmla="*/ 2434796 h 2434796"/>
              <a:gd name="connsiteX3" fmla="*/ 2434796 w 2434796"/>
              <a:gd name="connsiteY3" fmla="*/ 0 h 243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796" h="2434796">
                <a:moveTo>
                  <a:pt x="2434796" y="0"/>
                </a:moveTo>
                <a:lnTo>
                  <a:pt x="2434796" y="2434796"/>
                </a:lnTo>
                <a:lnTo>
                  <a:pt x="0" y="2434796"/>
                </a:lnTo>
                <a:cubicBezTo>
                  <a:pt x="1344701" y="2434796"/>
                  <a:pt x="2434796" y="1344701"/>
                  <a:pt x="24347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FA03AFB2-4C15-427D-A0BF-294EF266B9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5"/>
            <a:ext cx="760708" cy="383877"/>
          </a:xfrm>
          <a:prstGeom prst="rect">
            <a:avLst/>
          </a:prstGeom>
        </p:spPr>
      </p:pic>
      <p:sp>
        <p:nvSpPr>
          <p:cNvPr id="9" name="Rectangle: Single Corner Rounded 313">
            <a:extLst>
              <a:ext uri="{FF2B5EF4-FFF2-40B4-BE49-F238E27FC236}">
                <a16:creationId xmlns:a16="http://schemas.microsoft.com/office/drawing/2014/main" id="{9D5E72D1-E5DD-4941-AA77-54EF312A5B93}"/>
              </a:ext>
            </a:extLst>
          </p:cNvPr>
          <p:cNvSpPr/>
          <p:nvPr/>
        </p:nvSpPr>
        <p:spPr>
          <a:xfrm flipH="1" flipV="1">
            <a:off x="6372074" y="994371"/>
            <a:ext cx="6500460" cy="2418666"/>
          </a:xfrm>
          <a:prstGeom prst="round1Rect">
            <a:avLst>
              <a:gd name="adj" fmla="val 3986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80DAFD0-2630-47BA-B80A-9BF9E7A9EF08}"/>
              </a:ext>
            </a:extLst>
          </p:cNvPr>
          <p:cNvSpPr txBox="1"/>
          <p:nvPr/>
        </p:nvSpPr>
        <p:spPr>
          <a:xfrm>
            <a:off x="6561262" y="1227570"/>
            <a:ext cx="579452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300" dirty="0">
                <a:solidFill>
                  <a:prstClr val="black">
                    <a:lumMod val="75000"/>
                    <a:lumOff val="25000"/>
                  </a:prstClr>
                </a:solidFill>
                <a:latin typeface="Zona Pro" panose="02010A03040002020004" pitchFamily="50" charset="0"/>
                <a:sym typeface="Helvetica"/>
              </a:rPr>
              <a:t>FOCO DO </a:t>
            </a:r>
            <a:r>
              <a:rPr kumimoji="0" lang="pt-BR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  <a:sym typeface="Helvetica"/>
              </a:rPr>
              <a:t>INCENTIVO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  <a:sym typeface="Helvetica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Helvetica"/>
              </a:rPr>
              <a:t>EMPRESÁRIAS DA BELEZA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9725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1508B4BE-FB52-4170-A52D-744A5F7B8082}"/>
              </a:ext>
            </a:extLst>
          </p:cNvPr>
          <p:cNvSpPr/>
          <p:nvPr/>
        </p:nvSpPr>
        <p:spPr>
          <a:xfrm>
            <a:off x="0" y="1311965"/>
            <a:ext cx="12192000" cy="5267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	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95014F7-56AE-4E0C-AEE3-2543EF583421}"/>
              </a:ext>
            </a:extLst>
          </p:cNvPr>
          <p:cNvSpPr/>
          <p:nvPr/>
        </p:nvSpPr>
        <p:spPr>
          <a:xfrm>
            <a:off x="225840" y="1430576"/>
            <a:ext cx="7422875" cy="8905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288866" y="173917"/>
            <a:ext cx="113067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3 – PROPOSTA</a:t>
            </a:r>
          </a:p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Mecânica de CP18/22: alto esforço, alta recompensa</a:t>
            </a:r>
          </a:p>
        </p:txBody>
      </p:sp>
      <p:grpSp>
        <p:nvGrpSpPr>
          <p:cNvPr id="45" name="Group 2">
            <a:extLst>
              <a:ext uri="{FF2B5EF4-FFF2-40B4-BE49-F238E27FC236}">
                <a16:creationId xmlns:a16="http://schemas.microsoft.com/office/drawing/2014/main" id="{30079483-23C6-4789-A4F6-D4510DEFCFF9}"/>
              </a:ext>
            </a:extLst>
          </p:cNvPr>
          <p:cNvGrpSpPr/>
          <p:nvPr/>
        </p:nvGrpSpPr>
        <p:grpSpPr>
          <a:xfrm>
            <a:off x="4146332" y="3884965"/>
            <a:ext cx="1267683" cy="460576"/>
            <a:chOff x="2422573" y="4439914"/>
            <a:chExt cx="1429111" cy="460576"/>
          </a:xfrm>
        </p:grpSpPr>
        <p:grpSp>
          <p:nvGrpSpPr>
            <p:cNvPr id="46" name="Group 67">
              <a:extLst>
                <a:ext uri="{FF2B5EF4-FFF2-40B4-BE49-F238E27FC236}">
                  <a16:creationId xmlns:a16="http://schemas.microsoft.com/office/drawing/2014/main" id="{AC18E0A9-B567-4C4F-BFB2-868F9B6E78E3}"/>
                </a:ext>
              </a:extLst>
            </p:cNvPr>
            <p:cNvGrpSpPr/>
            <p:nvPr/>
          </p:nvGrpSpPr>
          <p:grpSpPr>
            <a:xfrm>
              <a:off x="2436362" y="4439914"/>
              <a:ext cx="1376360" cy="460576"/>
              <a:chOff x="842619" y="1009650"/>
              <a:chExt cx="2201568" cy="742950"/>
            </a:xfrm>
          </p:grpSpPr>
          <p:sp>
            <p:nvSpPr>
              <p:cNvPr id="48" name="Retângulo: Cantos Diagonais Arredondados 6">
                <a:extLst>
                  <a:ext uri="{FF2B5EF4-FFF2-40B4-BE49-F238E27FC236}">
                    <a16:creationId xmlns:a16="http://schemas.microsoft.com/office/drawing/2014/main" id="{A0F98004-3064-45D6-8F6D-E5AC40793A00}"/>
                  </a:ext>
                </a:extLst>
              </p:cNvPr>
              <p:cNvSpPr/>
              <p:nvPr/>
            </p:nvSpPr>
            <p:spPr>
              <a:xfrm>
                <a:off x="842619" y="1009650"/>
                <a:ext cx="2116481" cy="742950"/>
              </a:xfrm>
              <a:prstGeom prst="round2DiagRect">
                <a:avLst>
                  <a:gd name="adj1" fmla="val 32687"/>
                  <a:gd name="adj2" fmla="val 0"/>
                </a:avLst>
              </a:prstGeom>
              <a:gradFill>
                <a:gsLst>
                  <a:gs pos="0">
                    <a:srgbClr val="7030A0"/>
                  </a:gs>
                  <a:gs pos="75000">
                    <a:srgbClr val="EE3D63"/>
                  </a:gs>
                  <a:gs pos="100000">
                    <a:srgbClr val="FF3399"/>
                  </a:gs>
                </a:gsLst>
                <a:lin ang="7200000" scaled="0"/>
              </a:gradFill>
              <a:ln w="31750">
                <a:gradFill>
                  <a:gsLst>
                    <a:gs pos="0">
                      <a:srgbClr val="7030A0"/>
                    </a:gs>
                    <a:gs pos="75000">
                      <a:srgbClr val="EE3D63"/>
                    </a:gs>
                    <a:gs pos="100000">
                      <a:srgbClr val="FF3399"/>
                    </a:gs>
                  </a:gsLst>
                  <a:lin ang="7200000" scaled="0"/>
                </a:gradFill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377">
                  <a:defRPr/>
                </a:pPr>
                <a:endParaRPr lang="pt-BR" sz="2000" dirty="0">
                  <a:solidFill>
                    <a:srgbClr val="000000"/>
                  </a:solidFill>
                  <a:latin typeface="Zona Pro" panose="02010A03040002020004" pitchFamily="2" charset="0"/>
                  <a:cs typeface="Calibri"/>
                </a:endParaRPr>
              </a:p>
            </p:txBody>
          </p:sp>
          <p:sp>
            <p:nvSpPr>
              <p:cNvPr id="49" name="Retângulo: Cantos Diagonais Arredondados 6">
                <a:extLst>
                  <a:ext uri="{FF2B5EF4-FFF2-40B4-BE49-F238E27FC236}">
                    <a16:creationId xmlns:a16="http://schemas.microsoft.com/office/drawing/2014/main" id="{0EE917B6-8609-430D-9A55-B4DA34C2ABC3}"/>
                  </a:ext>
                </a:extLst>
              </p:cNvPr>
              <p:cNvSpPr/>
              <p:nvPr/>
            </p:nvSpPr>
            <p:spPr>
              <a:xfrm>
                <a:off x="927705" y="1009650"/>
                <a:ext cx="2116482" cy="742950"/>
              </a:xfrm>
              <a:prstGeom prst="round2DiagRect">
                <a:avLst>
                  <a:gd name="adj1" fmla="val 32687"/>
                  <a:gd name="adj2" fmla="val 0"/>
                </a:avLst>
              </a:prstGeom>
              <a:solidFill>
                <a:srgbClr val="F1F6F8"/>
              </a:solidFill>
              <a:ln w="31750">
                <a:gradFill>
                  <a:gsLst>
                    <a:gs pos="0">
                      <a:srgbClr val="7030A0"/>
                    </a:gs>
                    <a:gs pos="75000">
                      <a:srgbClr val="EE3D63"/>
                    </a:gs>
                    <a:gs pos="100000">
                      <a:srgbClr val="FF3399"/>
                    </a:gs>
                  </a:gsLst>
                  <a:lin ang="7200000" scaled="0"/>
                </a:gradFill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377">
                  <a:defRPr/>
                </a:pPr>
                <a:endParaRPr lang="pt-BR" sz="2000" dirty="0">
                  <a:solidFill>
                    <a:srgbClr val="000000"/>
                  </a:solidFill>
                  <a:latin typeface="Zona Pro" panose="02010A03040002020004" pitchFamily="2" charset="0"/>
                  <a:cs typeface="Calibri"/>
                </a:endParaRPr>
              </a:p>
            </p:txBody>
          </p:sp>
        </p:grpSp>
        <p:sp>
          <p:nvSpPr>
            <p:cNvPr id="47" name="CaixaDeTexto 38">
              <a:extLst>
                <a:ext uri="{FF2B5EF4-FFF2-40B4-BE49-F238E27FC236}">
                  <a16:creationId xmlns:a16="http://schemas.microsoft.com/office/drawing/2014/main" id="{39D6AAA5-D8B7-4A4A-B81E-174C55616FF5}"/>
                </a:ext>
              </a:extLst>
            </p:cNvPr>
            <p:cNvSpPr txBox="1"/>
            <p:nvPr/>
          </p:nvSpPr>
          <p:spPr>
            <a:xfrm>
              <a:off x="2422573" y="4470654"/>
              <a:ext cx="14291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49902">
                <a:buClr>
                  <a:srgbClr val="EE3D63"/>
                </a:buClr>
                <a:defRPr sz="1800" cap="all">
                  <a:ln w="28575">
                    <a:noFill/>
                  </a:ln>
                  <a:gradFill>
                    <a:gsLst>
                      <a:gs pos="0">
                        <a:srgbClr val="7903D1"/>
                      </a:gs>
                      <a:gs pos="74000">
                        <a:srgbClr val="EE3D63"/>
                      </a:gs>
                      <a:gs pos="100000">
                        <a:srgbClr val="FF3399"/>
                      </a:gs>
                    </a:gsLst>
                    <a:lin ang="17400000" scaled="0"/>
                  </a:gradFill>
                  <a:latin typeface="Zona Pro Black" panose="02010A03040002020004" pitchFamily="50" charset="0"/>
                </a:defRPr>
              </a:lvl1pPr>
            </a:lstStyle>
            <a:p>
              <a:pPr defTabSz="949879">
                <a:defRPr/>
              </a:pPr>
              <a:r>
                <a:rPr lang="pt-BR" sz="2000" dirty="0">
                  <a:sym typeface="Wingdings" panose="05000000000000000000" pitchFamily="2" charset="2"/>
                </a:rPr>
                <a:t> R$ 300</a:t>
              </a:r>
            </a:p>
          </p:txBody>
        </p:sp>
      </p:grpSp>
      <p:grpSp>
        <p:nvGrpSpPr>
          <p:cNvPr id="52" name="Group 82">
            <a:extLst>
              <a:ext uri="{FF2B5EF4-FFF2-40B4-BE49-F238E27FC236}">
                <a16:creationId xmlns:a16="http://schemas.microsoft.com/office/drawing/2014/main" id="{2CF4FDCA-BDA8-4EC7-BD93-F7D06260CB34}"/>
              </a:ext>
            </a:extLst>
          </p:cNvPr>
          <p:cNvGrpSpPr/>
          <p:nvPr/>
        </p:nvGrpSpPr>
        <p:grpSpPr>
          <a:xfrm>
            <a:off x="5862700" y="3881563"/>
            <a:ext cx="1267683" cy="460576"/>
            <a:chOff x="2422573" y="4439914"/>
            <a:chExt cx="1429111" cy="460576"/>
          </a:xfrm>
        </p:grpSpPr>
        <p:grpSp>
          <p:nvGrpSpPr>
            <p:cNvPr id="53" name="Group 83">
              <a:extLst>
                <a:ext uri="{FF2B5EF4-FFF2-40B4-BE49-F238E27FC236}">
                  <a16:creationId xmlns:a16="http://schemas.microsoft.com/office/drawing/2014/main" id="{F98338E2-2099-4E07-9844-CA13EF4FB52E}"/>
                </a:ext>
              </a:extLst>
            </p:cNvPr>
            <p:cNvGrpSpPr/>
            <p:nvPr/>
          </p:nvGrpSpPr>
          <p:grpSpPr>
            <a:xfrm>
              <a:off x="2436362" y="4439914"/>
              <a:ext cx="1376360" cy="460576"/>
              <a:chOff x="842619" y="1009650"/>
              <a:chExt cx="2201568" cy="742950"/>
            </a:xfrm>
          </p:grpSpPr>
          <p:sp>
            <p:nvSpPr>
              <p:cNvPr id="56" name="Retângulo: Cantos Diagonais Arredondados 6">
                <a:extLst>
                  <a:ext uri="{FF2B5EF4-FFF2-40B4-BE49-F238E27FC236}">
                    <a16:creationId xmlns:a16="http://schemas.microsoft.com/office/drawing/2014/main" id="{5FA08798-6B6A-4461-8202-3292F3734FEF}"/>
                  </a:ext>
                </a:extLst>
              </p:cNvPr>
              <p:cNvSpPr/>
              <p:nvPr/>
            </p:nvSpPr>
            <p:spPr>
              <a:xfrm>
                <a:off x="842619" y="1009650"/>
                <a:ext cx="2116481" cy="742950"/>
              </a:xfrm>
              <a:prstGeom prst="round2DiagRect">
                <a:avLst>
                  <a:gd name="adj1" fmla="val 32687"/>
                  <a:gd name="adj2" fmla="val 0"/>
                </a:avLst>
              </a:prstGeom>
              <a:gradFill>
                <a:gsLst>
                  <a:gs pos="0">
                    <a:srgbClr val="7030A0"/>
                  </a:gs>
                  <a:gs pos="75000">
                    <a:srgbClr val="EE3D63"/>
                  </a:gs>
                  <a:gs pos="100000">
                    <a:srgbClr val="FF3399"/>
                  </a:gs>
                </a:gsLst>
                <a:lin ang="7200000" scaled="0"/>
              </a:gradFill>
              <a:ln w="31750">
                <a:gradFill>
                  <a:gsLst>
                    <a:gs pos="0">
                      <a:srgbClr val="7030A0"/>
                    </a:gs>
                    <a:gs pos="75000">
                      <a:srgbClr val="EE3D63"/>
                    </a:gs>
                    <a:gs pos="100000">
                      <a:srgbClr val="FF3399"/>
                    </a:gs>
                  </a:gsLst>
                  <a:lin ang="7200000" scaled="0"/>
                </a:gradFill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377">
                  <a:defRPr/>
                </a:pPr>
                <a:endParaRPr lang="pt-BR" sz="2000" dirty="0">
                  <a:solidFill>
                    <a:srgbClr val="000000"/>
                  </a:solidFill>
                  <a:latin typeface="Zona Pro" panose="02010A03040002020004" pitchFamily="2" charset="0"/>
                  <a:cs typeface="Calibri"/>
                </a:endParaRPr>
              </a:p>
            </p:txBody>
          </p:sp>
          <p:sp>
            <p:nvSpPr>
              <p:cNvPr id="60" name="Retângulo: Cantos Diagonais Arredondados 6">
                <a:extLst>
                  <a:ext uri="{FF2B5EF4-FFF2-40B4-BE49-F238E27FC236}">
                    <a16:creationId xmlns:a16="http://schemas.microsoft.com/office/drawing/2014/main" id="{CD69AEA7-1CCD-45AC-A8AA-3AA2CC767F39}"/>
                  </a:ext>
                </a:extLst>
              </p:cNvPr>
              <p:cNvSpPr/>
              <p:nvPr/>
            </p:nvSpPr>
            <p:spPr>
              <a:xfrm>
                <a:off x="927706" y="1009650"/>
                <a:ext cx="2116481" cy="742950"/>
              </a:xfrm>
              <a:prstGeom prst="round2DiagRect">
                <a:avLst>
                  <a:gd name="adj1" fmla="val 32687"/>
                  <a:gd name="adj2" fmla="val 0"/>
                </a:avLst>
              </a:prstGeom>
              <a:solidFill>
                <a:srgbClr val="F1F6F8"/>
              </a:solidFill>
              <a:ln w="31750">
                <a:gradFill>
                  <a:gsLst>
                    <a:gs pos="0">
                      <a:srgbClr val="7030A0"/>
                    </a:gs>
                    <a:gs pos="75000">
                      <a:srgbClr val="EE3D63"/>
                    </a:gs>
                    <a:gs pos="100000">
                      <a:srgbClr val="FF3399"/>
                    </a:gs>
                  </a:gsLst>
                  <a:lin ang="7200000" scaled="0"/>
                </a:gradFill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377">
                  <a:defRPr/>
                </a:pPr>
                <a:endParaRPr lang="pt-BR" sz="2000" dirty="0">
                  <a:solidFill>
                    <a:srgbClr val="000000"/>
                  </a:solidFill>
                  <a:latin typeface="Zona Pro" panose="02010A03040002020004" pitchFamily="2" charset="0"/>
                  <a:cs typeface="Calibri"/>
                </a:endParaRPr>
              </a:p>
            </p:txBody>
          </p:sp>
        </p:grpSp>
        <p:sp>
          <p:nvSpPr>
            <p:cNvPr id="55" name="CaixaDeTexto 38">
              <a:extLst>
                <a:ext uri="{FF2B5EF4-FFF2-40B4-BE49-F238E27FC236}">
                  <a16:creationId xmlns:a16="http://schemas.microsoft.com/office/drawing/2014/main" id="{2AD7AA60-2543-4DAC-9C8F-A226A22ABB3D}"/>
                </a:ext>
              </a:extLst>
            </p:cNvPr>
            <p:cNvSpPr txBox="1"/>
            <p:nvPr/>
          </p:nvSpPr>
          <p:spPr>
            <a:xfrm>
              <a:off x="2422573" y="4470654"/>
              <a:ext cx="14291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49902">
                <a:buClr>
                  <a:srgbClr val="EE3D63"/>
                </a:buClr>
                <a:defRPr sz="1800" cap="all">
                  <a:ln w="28575">
                    <a:noFill/>
                  </a:ln>
                  <a:gradFill>
                    <a:gsLst>
                      <a:gs pos="0">
                        <a:srgbClr val="7903D1"/>
                      </a:gs>
                      <a:gs pos="74000">
                        <a:srgbClr val="EE3D63"/>
                      </a:gs>
                      <a:gs pos="100000">
                        <a:srgbClr val="FF3399"/>
                      </a:gs>
                    </a:gsLst>
                    <a:lin ang="17400000" scaled="0"/>
                  </a:gradFill>
                  <a:latin typeface="Zona Pro Black" panose="02010A03040002020004" pitchFamily="50" charset="0"/>
                </a:defRPr>
              </a:lvl1pPr>
            </a:lstStyle>
            <a:p>
              <a:pPr defTabSz="949879">
                <a:defRPr/>
              </a:pPr>
              <a:r>
                <a:rPr lang="pt-BR" sz="2000" dirty="0">
                  <a:sym typeface="Wingdings" panose="05000000000000000000" pitchFamily="2" charset="2"/>
                </a:rPr>
                <a:t> R$ 500</a:t>
              </a:r>
            </a:p>
          </p:txBody>
        </p:sp>
      </p:grpSp>
      <p:pic>
        <p:nvPicPr>
          <p:cNvPr id="78" name="Imagem 77">
            <a:extLst>
              <a:ext uri="{FF2B5EF4-FFF2-40B4-BE49-F238E27FC236}">
                <a16:creationId xmlns:a16="http://schemas.microsoft.com/office/drawing/2014/main" id="{F2CB5C79-D1D7-40FB-8570-297FC4C74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246" y="2896518"/>
            <a:ext cx="1296146" cy="729224"/>
          </a:xfrm>
          <a:prstGeom prst="rect">
            <a:avLst/>
          </a:prstGeom>
        </p:spPr>
      </p:pic>
      <p:grpSp>
        <p:nvGrpSpPr>
          <p:cNvPr id="82" name="Group 82">
            <a:extLst>
              <a:ext uri="{FF2B5EF4-FFF2-40B4-BE49-F238E27FC236}">
                <a16:creationId xmlns:a16="http://schemas.microsoft.com/office/drawing/2014/main" id="{0D453417-BFC7-4BF8-8B24-4CF92AF8869D}"/>
              </a:ext>
            </a:extLst>
          </p:cNvPr>
          <p:cNvGrpSpPr/>
          <p:nvPr/>
        </p:nvGrpSpPr>
        <p:grpSpPr>
          <a:xfrm>
            <a:off x="7550648" y="3892032"/>
            <a:ext cx="1267683" cy="460576"/>
            <a:chOff x="2422573" y="4439914"/>
            <a:chExt cx="1429111" cy="460576"/>
          </a:xfrm>
        </p:grpSpPr>
        <p:grpSp>
          <p:nvGrpSpPr>
            <p:cNvPr id="83" name="Group 83">
              <a:extLst>
                <a:ext uri="{FF2B5EF4-FFF2-40B4-BE49-F238E27FC236}">
                  <a16:creationId xmlns:a16="http://schemas.microsoft.com/office/drawing/2014/main" id="{E83274E2-78F5-4AD0-A8E8-A4F3E14C664F}"/>
                </a:ext>
              </a:extLst>
            </p:cNvPr>
            <p:cNvGrpSpPr/>
            <p:nvPr/>
          </p:nvGrpSpPr>
          <p:grpSpPr>
            <a:xfrm>
              <a:off x="2436362" y="4439914"/>
              <a:ext cx="1376360" cy="460576"/>
              <a:chOff x="842619" y="1009650"/>
              <a:chExt cx="2201568" cy="742950"/>
            </a:xfrm>
          </p:grpSpPr>
          <p:sp>
            <p:nvSpPr>
              <p:cNvPr id="85" name="Retângulo: Cantos Diagonais Arredondados 6">
                <a:extLst>
                  <a:ext uri="{FF2B5EF4-FFF2-40B4-BE49-F238E27FC236}">
                    <a16:creationId xmlns:a16="http://schemas.microsoft.com/office/drawing/2014/main" id="{DC552B35-BC51-4C4E-84B6-85814D537B3C}"/>
                  </a:ext>
                </a:extLst>
              </p:cNvPr>
              <p:cNvSpPr/>
              <p:nvPr/>
            </p:nvSpPr>
            <p:spPr>
              <a:xfrm>
                <a:off x="842619" y="1009650"/>
                <a:ext cx="2116481" cy="742950"/>
              </a:xfrm>
              <a:prstGeom prst="round2DiagRect">
                <a:avLst>
                  <a:gd name="adj1" fmla="val 32687"/>
                  <a:gd name="adj2" fmla="val 0"/>
                </a:avLst>
              </a:prstGeom>
              <a:gradFill>
                <a:gsLst>
                  <a:gs pos="0">
                    <a:srgbClr val="7030A0"/>
                  </a:gs>
                  <a:gs pos="75000">
                    <a:srgbClr val="EE3D63"/>
                  </a:gs>
                  <a:gs pos="100000">
                    <a:srgbClr val="FF3399"/>
                  </a:gs>
                </a:gsLst>
                <a:lin ang="7200000" scaled="0"/>
              </a:gradFill>
              <a:ln w="31750">
                <a:gradFill>
                  <a:gsLst>
                    <a:gs pos="0">
                      <a:srgbClr val="7030A0"/>
                    </a:gs>
                    <a:gs pos="75000">
                      <a:srgbClr val="EE3D63"/>
                    </a:gs>
                    <a:gs pos="100000">
                      <a:srgbClr val="FF3399"/>
                    </a:gs>
                  </a:gsLst>
                  <a:lin ang="7200000" scaled="0"/>
                </a:gradFill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377">
                  <a:defRPr/>
                </a:pPr>
                <a:endParaRPr lang="pt-BR" sz="2000" dirty="0">
                  <a:solidFill>
                    <a:srgbClr val="000000"/>
                  </a:solidFill>
                  <a:latin typeface="Zona Pro" panose="02010A03040002020004" pitchFamily="2" charset="0"/>
                  <a:cs typeface="Calibri"/>
                </a:endParaRPr>
              </a:p>
            </p:txBody>
          </p:sp>
          <p:sp>
            <p:nvSpPr>
              <p:cNvPr id="86" name="Retângulo: Cantos Diagonais Arredondados 6">
                <a:extLst>
                  <a:ext uri="{FF2B5EF4-FFF2-40B4-BE49-F238E27FC236}">
                    <a16:creationId xmlns:a16="http://schemas.microsoft.com/office/drawing/2014/main" id="{57579E1B-5795-4E06-909A-09C8BE443963}"/>
                  </a:ext>
                </a:extLst>
              </p:cNvPr>
              <p:cNvSpPr/>
              <p:nvPr/>
            </p:nvSpPr>
            <p:spPr>
              <a:xfrm>
                <a:off x="927706" y="1009650"/>
                <a:ext cx="2116481" cy="742950"/>
              </a:xfrm>
              <a:prstGeom prst="round2DiagRect">
                <a:avLst>
                  <a:gd name="adj1" fmla="val 32687"/>
                  <a:gd name="adj2" fmla="val 0"/>
                </a:avLst>
              </a:prstGeom>
              <a:solidFill>
                <a:srgbClr val="F1F6F8"/>
              </a:solidFill>
              <a:ln w="31750">
                <a:gradFill>
                  <a:gsLst>
                    <a:gs pos="0">
                      <a:srgbClr val="7030A0"/>
                    </a:gs>
                    <a:gs pos="75000">
                      <a:srgbClr val="EE3D63"/>
                    </a:gs>
                    <a:gs pos="100000">
                      <a:srgbClr val="FF3399"/>
                    </a:gs>
                  </a:gsLst>
                  <a:lin ang="7200000" scaled="0"/>
                </a:gradFill>
                <a:miter lim="800000"/>
              </a:ln>
              <a:effectLst/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914377">
                  <a:defRPr/>
                </a:pPr>
                <a:endParaRPr lang="pt-BR" sz="2000" dirty="0">
                  <a:solidFill>
                    <a:srgbClr val="000000"/>
                  </a:solidFill>
                  <a:latin typeface="Zona Pro" panose="02010A03040002020004" pitchFamily="2" charset="0"/>
                  <a:cs typeface="Calibri"/>
                </a:endParaRPr>
              </a:p>
            </p:txBody>
          </p:sp>
        </p:grpSp>
        <p:sp>
          <p:nvSpPr>
            <p:cNvPr id="84" name="CaixaDeTexto 38">
              <a:extLst>
                <a:ext uri="{FF2B5EF4-FFF2-40B4-BE49-F238E27FC236}">
                  <a16:creationId xmlns:a16="http://schemas.microsoft.com/office/drawing/2014/main" id="{C1D65FF1-67E3-406C-962E-E430216846B1}"/>
                </a:ext>
              </a:extLst>
            </p:cNvPr>
            <p:cNvSpPr txBox="1"/>
            <p:nvPr/>
          </p:nvSpPr>
          <p:spPr>
            <a:xfrm>
              <a:off x="2422573" y="4470654"/>
              <a:ext cx="14291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 defTabSz="949902">
                <a:buClr>
                  <a:srgbClr val="EE3D63"/>
                </a:buClr>
                <a:defRPr sz="1800" cap="all">
                  <a:ln w="28575">
                    <a:noFill/>
                  </a:ln>
                  <a:gradFill>
                    <a:gsLst>
                      <a:gs pos="0">
                        <a:srgbClr val="7903D1"/>
                      </a:gs>
                      <a:gs pos="74000">
                        <a:srgbClr val="EE3D63"/>
                      </a:gs>
                      <a:gs pos="100000">
                        <a:srgbClr val="FF3399"/>
                      </a:gs>
                    </a:gsLst>
                    <a:lin ang="17400000" scaled="0"/>
                  </a:gradFill>
                  <a:latin typeface="Zona Pro Black" panose="02010A03040002020004" pitchFamily="50" charset="0"/>
                </a:defRPr>
              </a:lvl1pPr>
            </a:lstStyle>
            <a:p>
              <a:pPr defTabSz="949879">
                <a:defRPr/>
              </a:pPr>
              <a:r>
                <a:rPr lang="pt-BR" sz="2000" dirty="0">
                  <a:sym typeface="Wingdings" panose="05000000000000000000" pitchFamily="2" charset="2"/>
                </a:rPr>
                <a:t>R$ 700</a:t>
              </a:r>
            </a:p>
          </p:txBody>
        </p:sp>
      </p:grpSp>
      <p:pic>
        <p:nvPicPr>
          <p:cNvPr id="87" name="Imagem 86">
            <a:extLst>
              <a:ext uri="{FF2B5EF4-FFF2-40B4-BE49-F238E27FC236}">
                <a16:creationId xmlns:a16="http://schemas.microsoft.com/office/drawing/2014/main" id="{6EE46C99-2361-4F94-9A40-3C91FCC431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109" y="2906841"/>
            <a:ext cx="1296146" cy="729224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FC5B0EB9-B8F9-4B2A-9BEC-E9E00B4D13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761" y="2872328"/>
            <a:ext cx="1296146" cy="729224"/>
          </a:xfrm>
          <a:prstGeom prst="rect">
            <a:avLst/>
          </a:prstGeom>
        </p:spPr>
      </p:pic>
      <p:sp>
        <p:nvSpPr>
          <p:cNvPr id="89" name="CaixaDeTexto 88">
            <a:extLst>
              <a:ext uri="{FF2B5EF4-FFF2-40B4-BE49-F238E27FC236}">
                <a16:creationId xmlns:a16="http://schemas.microsoft.com/office/drawing/2014/main" id="{81A36E34-8256-4E6C-99DE-658AAEE33092}"/>
              </a:ext>
            </a:extLst>
          </p:cNvPr>
          <p:cNvSpPr txBox="1"/>
          <p:nvPr/>
        </p:nvSpPr>
        <p:spPr>
          <a:xfrm>
            <a:off x="1219255" y="3935085"/>
            <a:ext cx="2203112" cy="43108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defTabSz="949594">
              <a:lnSpc>
                <a:spcPts val="2880"/>
              </a:lnSpc>
              <a:spcAft>
                <a:spcPts val="1800"/>
              </a:spcAft>
              <a:buClr>
                <a:srgbClr val="EE3D63"/>
              </a:buClr>
              <a:defRPr/>
            </a:pPr>
            <a:r>
              <a:rPr lang="pt-BR" sz="2400" dirty="0">
                <a:solidFill>
                  <a:srgbClr val="000000"/>
                </a:solidFill>
                <a:latin typeface="Zona Pro" panose="02010A03040002020004" pitchFamily="2" charset="0"/>
                <a:sym typeface="Wingdings" panose="05000000000000000000" pitchFamily="2" charset="2"/>
              </a:rPr>
              <a:t>CP18</a:t>
            </a: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1ECCD74F-99EA-4548-BEDD-B88422310E3A}"/>
              </a:ext>
            </a:extLst>
          </p:cNvPr>
          <p:cNvSpPr txBox="1"/>
          <p:nvPr/>
        </p:nvSpPr>
        <p:spPr>
          <a:xfrm>
            <a:off x="203821" y="3253915"/>
            <a:ext cx="3090618" cy="64633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000000"/>
                </a:solidFill>
                <a:latin typeface="Zona Pro Regular" panose="02010A03040002020004" pitchFamily="50" charset="0"/>
                <a:sym typeface="Wingdings" panose="05000000000000000000" pitchFamily="2" charset="2"/>
              </a:rPr>
              <a:t>ATINJA O </a:t>
            </a:r>
          </a:p>
          <a:p>
            <a:pPr algn="ctr"/>
            <a:r>
              <a:rPr lang="pt-BR" dirty="0">
                <a:solidFill>
                  <a:srgbClr val="000000"/>
                </a:solidFill>
                <a:latin typeface="Zona Pro Regular" panose="02010A03040002020004" pitchFamily="50" charset="0"/>
                <a:sym typeface="Wingdings" panose="05000000000000000000" pitchFamily="2" charset="2"/>
              </a:rPr>
              <a:t>OBJETIVO EM </a:t>
            </a:r>
            <a:endParaRPr lang="pt-BR" dirty="0">
              <a:latin typeface="Zona Pro Regular" panose="02010A03040002020004" pitchFamily="50" charset="0"/>
            </a:endParaRPr>
          </a:p>
        </p:txBody>
      </p:sp>
      <p:grpSp>
        <p:nvGrpSpPr>
          <p:cNvPr id="96" name="Agrupar 144">
            <a:extLst>
              <a:ext uri="{FF2B5EF4-FFF2-40B4-BE49-F238E27FC236}">
                <a16:creationId xmlns:a16="http://schemas.microsoft.com/office/drawing/2014/main" id="{5B34B4CE-FA84-45AD-86F1-5322E79AC953}"/>
              </a:ext>
            </a:extLst>
          </p:cNvPr>
          <p:cNvGrpSpPr/>
          <p:nvPr/>
        </p:nvGrpSpPr>
        <p:grpSpPr>
          <a:xfrm>
            <a:off x="3024049" y="3922457"/>
            <a:ext cx="433565" cy="384129"/>
            <a:chOff x="3745371" y="2484136"/>
            <a:chExt cx="433565" cy="384129"/>
          </a:xfrm>
        </p:grpSpPr>
        <p:sp>
          <p:nvSpPr>
            <p:cNvPr id="97" name="Meio-quadro 96">
              <a:extLst>
                <a:ext uri="{FF2B5EF4-FFF2-40B4-BE49-F238E27FC236}">
                  <a16:creationId xmlns:a16="http://schemas.microsoft.com/office/drawing/2014/main" id="{30261DC5-1791-4FE9-93A6-3B06886490C0}"/>
                </a:ext>
              </a:extLst>
            </p:cNvPr>
            <p:cNvSpPr/>
            <p:nvPr/>
          </p:nvSpPr>
          <p:spPr>
            <a:xfrm rot="8100000">
              <a:off x="3794807" y="2484136"/>
              <a:ext cx="384129" cy="384129"/>
            </a:xfrm>
            <a:prstGeom prst="halfFrame">
              <a:avLst/>
            </a:prstGeom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ln w="31750">
              <a:noFill/>
              <a:miter lim="800000"/>
            </a:ln>
            <a:effectLst/>
          </p:spPr>
          <p:txBody>
            <a:bodyPr spcFirstLastPara="1" wrap="square" lIns="91425" tIns="45700" rIns="91425" bIns="45700" rtlCol="0" anchor="ctr" anchorCtr="0">
              <a:noAutofit/>
            </a:bodyPr>
            <a:lstStyle/>
            <a:p>
              <a:pPr algn="ctr" defTabSz="551049">
                <a:defRPr/>
              </a:pPr>
              <a:endParaRPr lang="pt-BR" sz="2000">
                <a:solidFill>
                  <a:prstClr val="black"/>
                </a:solidFill>
                <a:latin typeface="Calibri" panose="020F0502020204030204"/>
                <a:cs typeface="Calibri"/>
              </a:endParaRPr>
            </a:p>
          </p:txBody>
        </p:sp>
        <p:sp>
          <p:nvSpPr>
            <p:cNvPr id="98" name="Meio-quadro 97">
              <a:extLst>
                <a:ext uri="{FF2B5EF4-FFF2-40B4-BE49-F238E27FC236}">
                  <a16:creationId xmlns:a16="http://schemas.microsoft.com/office/drawing/2014/main" id="{0B80F605-EF51-41FD-9161-0C8559332E0F}"/>
                </a:ext>
              </a:extLst>
            </p:cNvPr>
            <p:cNvSpPr/>
            <p:nvPr/>
          </p:nvSpPr>
          <p:spPr>
            <a:xfrm rot="8100000">
              <a:off x="3745371" y="2559901"/>
              <a:ext cx="232599" cy="232599"/>
            </a:xfrm>
            <a:prstGeom prst="halfFrame">
              <a:avLst/>
            </a:prstGeom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ln w="31750">
              <a:noFill/>
              <a:miter lim="800000"/>
            </a:ln>
            <a:effectLst/>
          </p:spPr>
          <p:txBody>
            <a:bodyPr spcFirstLastPara="1" wrap="square" lIns="91425" tIns="45700" rIns="91425" bIns="45700" rtlCol="0" anchor="ctr" anchorCtr="0">
              <a:noAutofit/>
            </a:bodyPr>
            <a:lstStyle/>
            <a:p>
              <a:pPr algn="ctr" defTabSz="551049">
                <a:defRPr/>
              </a:pPr>
              <a:endParaRPr lang="pt-BR" sz="2000">
                <a:solidFill>
                  <a:prstClr val="black"/>
                </a:solidFill>
                <a:latin typeface="Calibri" panose="020F0502020204030204"/>
                <a:cs typeface="Calibri"/>
              </a:endParaRPr>
            </a:p>
          </p:txBody>
        </p:sp>
      </p:grpSp>
      <p:sp>
        <p:nvSpPr>
          <p:cNvPr id="165" name="CaixaDeTexto 164">
            <a:extLst>
              <a:ext uri="{FF2B5EF4-FFF2-40B4-BE49-F238E27FC236}">
                <a16:creationId xmlns:a16="http://schemas.microsoft.com/office/drawing/2014/main" id="{F15A4B3A-E83E-478B-962E-E420756E1B32}"/>
              </a:ext>
            </a:extLst>
          </p:cNvPr>
          <p:cNvSpPr txBox="1"/>
          <p:nvPr/>
        </p:nvSpPr>
        <p:spPr>
          <a:xfrm>
            <a:off x="335937" y="1571555"/>
            <a:ext cx="5919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OPORTUNIDADE ESPECIAL 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AINDA MAIS COM A AVON !</a:t>
            </a:r>
          </a:p>
        </p:txBody>
      </p:sp>
      <p:sp>
        <p:nvSpPr>
          <p:cNvPr id="160" name="Retângulo: Cantos Diagonais Arredondados 159">
            <a:extLst>
              <a:ext uri="{FF2B5EF4-FFF2-40B4-BE49-F238E27FC236}">
                <a16:creationId xmlns:a16="http://schemas.microsoft.com/office/drawing/2014/main" id="{DAC608F6-0451-45D5-B3F9-BB03D802898C}"/>
              </a:ext>
            </a:extLst>
          </p:cNvPr>
          <p:cNvSpPr/>
          <p:nvPr/>
        </p:nvSpPr>
        <p:spPr>
          <a:xfrm>
            <a:off x="9361907" y="2557163"/>
            <a:ext cx="2437759" cy="2394497"/>
          </a:xfrm>
          <a:prstGeom prst="round2DiagRect">
            <a:avLst/>
          </a:prstGeom>
          <a:solidFill>
            <a:srgbClr val="7022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61" name="CaixaDeTexto 160">
            <a:extLst>
              <a:ext uri="{FF2B5EF4-FFF2-40B4-BE49-F238E27FC236}">
                <a16:creationId xmlns:a16="http://schemas.microsoft.com/office/drawing/2014/main" id="{3E1A7A9E-F32C-4C2C-B045-A14313B79A07}"/>
              </a:ext>
            </a:extLst>
          </p:cNvPr>
          <p:cNvSpPr txBox="1"/>
          <p:nvPr/>
        </p:nvSpPr>
        <p:spPr>
          <a:xfrm>
            <a:off x="9383216" y="2634255"/>
            <a:ext cx="24377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Zona Pro Light" panose="02010A03040002020004" pitchFamily="50" charset="0"/>
              </a:rPr>
              <a:t>Ative seu sonho.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  <a:latin typeface="Zona Pro Black" panose="02010A03040002020004" pitchFamily="50" charset="0"/>
              </a:rPr>
              <a:t>#VEMdeBÔNUS!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  <a:latin typeface="Zona Pro" panose="02010A03040002020004" pitchFamily="50" charset="0"/>
              </a:rPr>
              <a:t>Cp18/22</a:t>
            </a:r>
          </a:p>
          <a:p>
            <a:pPr algn="ctr"/>
            <a:endParaRPr lang="pt-BR" sz="1400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pPr algn="ctr"/>
            <a:r>
              <a:rPr lang="pt-BR" sz="1400" i="1" dirty="0">
                <a:solidFill>
                  <a:schemeClr val="bg1"/>
                </a:solidFill>
                <a:latin typeface="Zona Pro" panose="02010A03040002020004" pitchFamily="50" charset="0"/>
              </a:rPr>
              <a:t>CONQUSITE COM INCENTIVO </a:t>
            </a:r>
            <a:r>
              <a:rPr lang="pt-BR" sz="1400" b="1" i="1" dirty="0">
                <a:solidFill>
                  <a:schemeClr val="bg1"/>
                </a:solidFill>
                <a:latin typeface="Zona Pro" panose="02010A03040002020004" pitchFamily="50" charset="0"/>
              </a:rPr>
              <a:t>ATÉ 30% A MAIS</a:t>
            </a:r>
            <a:r>
              <a:rPr lang="pt-BR" sz="1400" i="1" dirty="0">
                <a:solidFill>
                  <a:schemeClr val="bg1"/>
                </a:solidFill>
                <a:latin typeface="Zona Pro" panose="02010A03040002020004" pitchFamily="50" charset="0"/>
              </a:rPr>
              <a:t> DO VALOR MÉDIO DE BÔNUS DO PROGRAMA DE EMPRESÁRIAS</a:t>
            </a:r>
            <a:endParaRPr lang="en-US" sz="1400" i="1" dirty="0">
              <a:solidFill>
                <a:schemeClr val="bg1"/>
              </a:solidFill>
              <a:latin typeface="Zona Pro" panose="02010A03040002020004" pitchFamily="50" charset="0"/>
            </a:endParaRPr>
          </a:p>
        </p:txBody>
      </p:sp>
      <p:pic>
        <p:nvPicPr>
          <p:cNvPr id="162" name="Imagem 11" descr="Logotipo&#10;&#10;Descrição gerada automaticamente com confiança baixa">
            <a:extLst>
              <a:ext uri="{FF2B5EF4-FFF2-40B4-BE49-F238E27FC236}">
                <a16:creationId xmlns:a16="http://schemas.microsoft.com/office/drawing/2014/main" id="{E540C5DA-1560-47BD-8360-81CC099255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61"/>
          <a:stretch/>
        </p:blipFill>
        <p:spPr>
          <a:xfrm>
            <a:off x="11192003" y="1628786"/>
            <a:ext cx="1086323" cy="1443239"/>
          </a:xfrm>
          <a:prstGeom prst="rect">
            <a:avLst/>
          </a:prstGeom>
        </p:spPr>
      </p:pic>
      <p:sp>
        <p:nvSpPr>
          <p:cNvPr id="210" name="CaixaDeTexto 209">
            <a:extLst>
              <a:ext uri="{FF2B5EF4-FFF2-40B4-BE49-F238E27FC236}">
                <a16:creationId xmlns:a16="http://schemas.microsoft.com/office/drawing/2014/main" id="{D7E6F988-7697-EBF2-53CD-4DF787A08628}"/>
              </a:ext>
            </a:extLst>
          </p:cNvPr>
          <p:cNvSpPr txBox="1"/>
          <p:nvPr/>
        </p:nvSpPr>
        <p:spPr>
          <a:xfrm>
            <a:off x="450561" y="5134506"/>
            <a:ext cx="516244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</a:rPr>
              <a:t>PARA APOIAR AINDA MAIS NOSSA REDE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</a:rPr>
              <a:t>BAIXAMOS O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</a:rPr>
              <a:t> 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</a:rPr>
              <a:t>OBJETIVO DE VENDAS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strike="sngStrike" dirty="0">
                <a:solidFill>
                  <a:srgbClr val="702283"/>
                </a:solidFill>
                <a:latin typeface="Zona Pro" panose="02010A03040002020004" pitchFamily="50" charset="0"/>
              </a:rPr>
              <a:t>DE : </a:t>
            </a:r>
            <a:r>
              <a:rPr kumimoji="0" lang="pt-BR" sz="2400" b="1" i="0" u="none" strike="sngStrike" kern="1200" cap="none" spc="0" normalizeH="0" baseline="0" noProof="0" dirty="0">
                <a:ln>
                  <a:noFill/>
                </a:ln>
                <a:solidFill>
                  <a:srgbClr val="702283"/>
                </a:solidFill>
                <a:effectLst/>
                <a:uLnTx/>
                <a:uFillTx/>
                <a:latin typeface="Zona Pro" panose="02010A03040002020004" pitchFamily="50" charset="0"/>
              </a:rPr>
              <a:t>110% </a:t>
            </a:r>
            <a:r>
              <a:rPr kumimoji="0" lang="pt-BR" sz="2400" b="1" i="0" u="none" kern="1200" cap="none" spc="0" normalizeH="0" baseline="0" noProof="0" dirty="0">
                <a:ln>
                  <a:noFill/>
                </a:ln>
                <a:solidFill>
                  <a:srgbClr val="702283"/>
                </a:solidFill>
                <a:effectLst/>
                <a:uLnTx/>
                <a:uFillTx/>
                <a:latin typeface="Zona Pro" panose="02010A03040002020004" pitchFamily="50" charset="0"/>
              </a:rPr>
              <a:t> &gt;&gt; </a:t>
            </a:r>
            <a:r>
              <a:rPr lang="pt-BR" sz="2400" b="1" dirty="0">
                <a:solidFill>
                  <a:srgbClr val="702283"/>
                </a:solidFill>
                <a:latin typeface="Zona Pro" panose="02010A03040002020004" pitchFamily="50" charset="0"/>
              </a:rPr>
              <a:t>PARA: 105%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702283"/>
              </a:solidFill>
              <a:effectLst/>
              <a:uLnTx/>
              <a:uFillTx/>
              <a:latin typeface="Zona Pro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016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1943B72-79A6-486F-ABC8-137C3CC109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5"/>
            <a:ext cx="760708" cy="3838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526AB9-B24C-4B7B-9612-00B0C6025D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4" t="19892" r="14491" b="52488"/>
          <a:stretch/>
        </p:blipFill>
        <p:spPr>
          <a:xfrm>
            <a:off x="0" y="0"/>
            <a:ext cx="12192000" cy="3441700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1A47664C-F720-496C-9226-DC9763D91549}"/>
              </a:ext>
            </a:extLst>
          </p:cNvPr>
          <p:cNvSpPr txBox="1"/>
          <p:nvPr/>
        </p:nvSpPr>
        <p:spPr>
          <a:xfrm>
            <a:off x="2631250" y="5199719"/>
            <a:ext cx="6929500" cy="58477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Tahoma" charset="0"/>
                <a:cs typeface="Tahoma" charset="0"/>
                <a:sym typeface="Helvetica"/>
              </a:rPr>
              <a:t>INCENTIVOS Q3.22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9CD54735-DB4A-460B-A343-D2D97B442800}"/>
              </a:ext>
            </a:extLst>
          </p:cNvPr>
          <p:cNvSpPr txBox="1"/>
          <p:nvPr/>
        </p:nvSpPr>
        <p:spPr>
          <a:xfrm>
            <a:off x="2631250" y="4212939"/>
            <a:ext cx="6929500" cy="92333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Tahoma" charset="0"/>
                <a:cs typeface="Tahoma" charset="0"/>
                <a:sym typeface="Helvetica"/>
              </a:rPr>
              <a:t>OBRIGADE!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10E5D88C-F1A0-48EE-AF08-8347F0B26A69}"/>
              </a:ext>
            </a:extLst>
          </p:cNvPr>
          <p:cNvCxnSpPr>
            <a:cxnSpLocks/>
          </p:cNvCxnSpPr>
          <p:nvPr/>
        </p:nvCxnSpPr>
        <p:spPr>
          <a:xfrm flipV="1">
            <a:off x="2766000" y="5190045"/>
            <a:ext cx="6660000" cy="2373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2541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3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Microsoft Office PowerPoint</Application>
  <PresentationFormat>Widescreen</PresentationFormat>
  <Paragraphs>77</Paragraphs>
  <Slides>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6</vt:i4>
      </vt:variant>
    </vt:vector>
  </HeadingPairs>
  <TitlesOfParts>
    <vt:vector size="21" baseType="lpstr">
      <vt:lpstr>Zona Pro Ultra</vt:lpstr>
      <vt:lpstr>Arial</vt:lpstr>
      <vt:lpstr>Calibri</vt:lpstr>
      <vt:lpstr>Calibri Light</vt:lpstr>
      <vt:lpstr>Wingdings</vt:lpstr>
      <vt:lpstr>Zona Pro</vt:lpstr>
      <vt:lpstr>Zona Pro Black</vt:lpstr>
      <vt:lpstr>Zona Pro ExtraBold</vt:lpstr>
      <vt:lpstr>Zona Pro Light</vt:lpstr>
      <vt:lpstr>Zona Pro Regular</vt:lpstr>
      <vt:lpstr>Zona Pro SemiBold</vt:lpstr>
      <vt:lpstr>Tema do Office</vt:lpstr>
      <vt:lpstr>1 column - with background</vt:lpstr>
      <vt:lpstr>3_Tema do Office</vt:lpstr>
      <vt:lpstr>5_Tema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Thais Nakamura/SPO/BR</dc:creator>
  <cp:lastModifiedBy>Natalia Gouvea/SPO/BR</cp:lastModifiedBy>
  <cp:revision>123</cp:revision>
  <dcterms:created xsi:type="dcterms:W3CDTF">2022-02-10T20:42:49Z</dcterms:created>
  <dcterms:modified xsi:type="dcterms:W3CDTF">2022-07-19T22:02:39Z</dcterms:modified>
</cp:coreProperties>
</file>