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1938000" cy="6731000"/>
  <p:notesSz cx="11938000" cy="6731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243"/>
    <p:restoredTop sz="94694"/>
  </p:normalViewPr>
  <p:slideViewPr>
    <p:cSldViewPr>
      <p:cViewPr>
        <p:scale>
          <a:sx n="122" d="100"/>
          <a:sy n="122" d="100"/>
        </p:scale>
        <p:origin x="-1064" y="13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95350" y="2086610"/>
            <a:ext cx="10147300" cy="14135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90700" y="3769360"/>
            <a:ext cx="8356600" cy="16827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592D85"/>
                </a:solidFill>
                <a:latin typeface="Zona Pro"/>
                <a:cs typeface="Zona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592D85"/>
                </a:solidFill>
                <a:latin typeface="Zona Pro"/>
                <a:cs typeface="Zona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96900" y="1548130"/>
            <a:ext cx="519303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148070" y="1548130"/>
            <a:ext cx="519303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rgbClr val="592D85"/>
                </a:solidFill>
                <a:latin typeface="Zona Pro"/>
                <a:cs typeface="Zona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7/21/22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6350" y="0"/>
            <a:ext cx="11925300" cy="6731000"/>
          </a:xfrm>
          <a:custGeom>
            <a:avLst/>
            <a:gdLst/>
            <a:ahLst/>
            <a:cxnLst/>
            <a:rect l="l" t="t" r="r" b="b"/>
            <a:pathLst>
              <a:path w="11925300" h="6731000">
                <a:moveTo>
                  <a:pt x="11925300" y="0"/>
                </a:moveTo>
                <a:lnTo>
                  <a:pt x="0" y="0"/>
                </a:lnTo>
                <a:lnTo>
                  <a:pt x="0" y="6731000"/>
                </a:lnTo>
                <a:lnTo>
                  <a:pt x="11925300" y="6731000"/>
                </a:lnTo>
                <a:lnTo>
                  <a:pt x="11925300" y="0"/>
                </a:lnTo>
                <a:close/>
              </a:path>
            </a:pathLst>
          </a:custGeom>
          <a:solidFill>
            <a:srgbClr val="E9F0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311148" y="215900"/>
            <a:ext cx="11620500" cy="6515100"/>
          </a:xfrm>
          <a:custGeom>
            <a:avLst/>
            <a:gdLst/>
            <a:ahLst/>
            <a:cxnLst/>
            <a:rect l="l" t="t" r="r" b="b"/>
            <a:pathLst>
              <a:path w="11620500" h="6515100">
                <a:moveTo>
                  <a:pt x="11620500" y="0"/>
                </a:moveTo>
                <a:lnTo>
                  <a:pt x="983208" y="0"/>
                </a:lnTo>
                <a:lnTo>
                  <a:pt x="935571" y="1133"/>
                </a:lnTo>
                <a:lnTo>
                  <a:pt x="888518" y="4500"/>
                </a:lnTo>
                <a:lnTo>
                  <a:pt x="842102" y="10049"/>
                </a:lnTo>
                <a:lnTo>
                  <a:pt x="796375" y="17728"/>
                </a:lnTo>
                <a:lnTo>
                  <a:pt x="751387" y="27486"/>
                </a:lnTo>
                <a:lnTo>
                  <a:pt x="707190" y="39271"/>
                </a:lnTo>
                <a:lnTo>
                  <a:pt x="663836" y="53032"/>
                </a:lnTo>
                <a:lnTo>
                  <a:pt x="621376" y="68717"/>
                </a:lnTo>
                <a:lnTo>
                  <a:pt x="579862" y="86274"/>
                </a:lnTo>
                <a:lnTo>
                  <a:pt x="539345" y="105653"/>
                </a:lnTo>
                <a:lnTo>
                  <a:pt x="499877" y="126802"/>
                </a:lnTo>
                <a:lnTo>
                  <a:pt x="461509" y="149669"/>
                </a:lnTo>
                <a:lnTo>
                  <a:pt x="424292" y="174202"/>
                </a:lnTo>
                <a:lnTo>
                  <a:pt x="388279" y="200351"/>
                </a:lnTo>
                <a:lnTo>
                  <a:pt x="353521" y="228063"/>
                </a:lnTo>
                <a:lnTo>
                  <a:pt x="320068" y="257288"/>
                </a:lnTo>
                <a:lnTo>
                  <a:pt x="287974" y="287974"/>
                </a:lnTo>
                <a:lnTo>
                  <a:pt x="257288" y="320068"/>
                </a:lnTo>
                <a:lnTo>
                  <a:pt x="228063" y="353521"/>
                </a:lnTo>
                <a:lnTo>
                  <a:pt x="200351" y="388279"/>
                </a:lnTo>
                <a:lnTo>
                  <a:pt x="174202" y="424292"/>
                </a:lnTo>
                <a:lnTo>
                  <a:pt x="149669" y="461509"/>
                </a:lnTo>
                <a:lnTo>
                  <a:pt x="126802" y="499877"/>
                </a:lnTo>
                <a:lnTo>
                  <a:pt x="105653" y="539345"/>
                </a:lnTo>
                <a:lnTo>
                  <a:pt x="86274" y="579862"/>
                </a:lnTo>
                <a:lnTo>
                  <a:pt x="68717" y="621376"/>
                </a:lnTo>
                <a:lnTo>
                  <a:pt x="53032" y="663836"/>
                </a:lnTo>
                <a:lnTo>
                  <a:pt x="39271" y="707190"/>
                </a:lnTo>
                <a:lnTo>
                  <a:pt x="27486" y="751387"/>
                </a:lnTo>
                <a:lnTo>
                  <a:pt x="17728" y="796375"/>
                </a:lnTo>
                <a:lnTo>
                  <a:pt x="10049" y="842102"/>
                </a:lnTo>
                <a:lnTo>
                  <a:pt x="4500" y="888518"/>
                </a:lnTo>
                <a:lnTo>
                  <a:pt x="1133" y="935571"/>
                </a:lnTo>
                <a:lnTo>
                  <a:pt x="0" y="983208"/>
                </a:lnTo>
                <a:lnTo>
                  <a:pt x="0" y="6515100"/>
                </a:lnTo>
                <a:lnTo>
                  <a:pt x="11620500" y="6515100"/>
                </a:lnTo>
                <a:lnTo>
                  <a:pt x="11620500" y="0"/>
                </a:lnTo>
                <a:close/>
              </a:path>
            </a:pathLst>
          </a:custGeom>
          <a:solidFill>
            <a:srgbClr val="F8FA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93216" y="754490"/>
            <a:ext cx="10351566" cy="13970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rgbClr val="592D85"/>
                </a:solidFill>
                <a:latin typeface="Zona Pro"/>
                <a:cs typeface="Zona Pro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96900" y="1548130"/>
            <a:ext cx="10744200" cy="44424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058920" y="6259830"/>
            <a:ext cx="382016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96900" y="6259830"/>
            <a:ext cx="274574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7/21/22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595360" y="6259830"/>
            <a:ext cx="2745740" cy="3365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12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9.png"/><Relationship Id="rId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1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m 22" descr="Tela de computador com fundo escuro&#10;&#10;Descrição gerada automaticamente">
            <a:extLst>
              <a:ext uri="{FF2B5EF4-FFF2-40B4-BE49-F238E27FC236}">
                <a16:creationId xmlns:a16="http://schemas.microsoft.com/office/drawing/2014/main" id="{18965C5F-754D-194E-38AC-7FC78DDAB2D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8000" cy="6731000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919802" y="490283"/>
            <a:ext cx="2098382" cy="16560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155401" y="2201329"/>
            <a:ext cx="3627196" cy="116840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58984" y="3424770"/>
            <a:ext cx="5220017" cy="11684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610510" y="4648200"/>
            <a:ext cx="6716979" cy="114300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93216" y="751420"/>
            <a:ext cx="3001645" cy="1442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3100" spc="-60" dirty="0"/>
              <a:t>UM</a:t>
            </a:r>
            <a:r>
              <a:rPr sz="3100" spc="-340" dirty="0"/>
              <a:t> </a:t>
            </a:r>
            <a:r>
              <a:rPr sz="3100" spc="-35" dirty="0"/>
              <a:t>PROBLEMA </a:t>
            </a:r>
            <a:r>
              <a:rPr sz="3100" spc="-50" dirty="0"/>
              <a:t>COMPLEXO</a:t>
            </a:r>
            <a:r>
              <a:rPr sz="3100" spc="-310" dirty="0"/>
              <a:t> </a:t>
            </a:r>
            <a:r>
              <a:rPr sz="3100" spc="-50" dirty="0"/>
              <a:t>E </a:t>
            </a:r>
            <a:r>
              <a:rPr sz="3100" spc="-10" dirty="0"/>
              <a:t>SISTÊMICO</a:t>
            </a:r>
            <a:endParaRPr sz="3100"/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id="{7901EA1C-8A10-0844-12FA-15468F7D3CB0}"/>
              </a:ext>
            </a:extLst>
          </p:cNvPr>
          <p:cNvSpPr txBox="1"/>
          <p:nvPr/>
        </p:nvSpPr>
        <p:spPr>
          <a:xfrm>
            <a:off x="5243151" y="1357312"/>
            <a:ext cx="1452245" cy="67627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sz="1400" b="1" dirty="0">
                <a:solidFill>
                  <a:srgbClr val="FFFFFF"/>
                </a:solidFill>
                <a:latin typeface="ZonaPro-Black"/>
                <a:cs typeface="ZonaPro-Black"/>
              </a:rPr>
              <a:t>EVENTOS</a:t>
            </a:r>
            <a:endParaRPr sz="1400" dirty="0">
              <a:latin typeface="ZonaPro-Black"/>
              <a:cs typeface="ZonaPro-Black"/>
            </a:endParaRPr>
          </a:p>
          <a:p>
            <a:pPr marL="12700" marR="5080" indent="-635" algn="ctr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</a:t>
            </a:r>
            <a:r>
              <a:rPr sz="1200" spc="-12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40" dirty="0">
                <a:solidFill>
                  <a:srgbClr val="FFFFFF"/>
                </a:solidFill>
                <a:latin typeface="Zona Pro Regular"/>
                <a:cs typeface="Zona Pro Regular"/>
              </a:rPr>
              <a:t>que</a:t>
            </a:r>
            <a:r>
              <a:rPr sz="1200" spc="-12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aconteceu.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Fatos</a:t>
            </a:r>
            <a:r>
              <a:rPr sz="1200" spc="-6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observáveis.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19" name="object 10">
            <a:extLst>
              <a:ext uri="{FF2B5EF4-FFF2-40B4-BE49-F238E27FC236}">
                <a16:creationId xmlns:a16="http://schemas.microsoft.com/office/drawing/2014/main" id="{1AC3D888-FDFD-D4D1-E0DC-924FABF38B4C}"/>
              </a:ext>
            </a:extLst>
          </p:cNvPr>
          <p:cNvSpPr txBox="1"/>
          <p:nvPr/>
        </p:nvSpPr>
        <p:spPr>
          <a:xfrm>
            <a:off x="4577144" y="2373734"/>
            <a:ext cx="2685033" cy="851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3545" marR="415925"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ZonaPro-Black"/>
                <a:cs typeface="ZonaPro-Black"/>
              </a:rPr>
              <a:t>PADRÕES DE COMPORTAMENTO</a:t>
            </a:r>
            <a:endParaRPr sz="1400" dirty="0">
              <a:latin typeface="ZonaPro-Black"/>
              <a:cs typeface="ZonaPro-Black"/>
            </a:endParaRPr>
          </a:p>
          <a:p>
            <a:pPr marL="12065" marR="5080" algn="ctr">
              <a:lnSpc>
                <a:spcPct val="100000"/>
              </a:lnSpc>
              <a:spcBef>
                <a:spcPts val="259"/>
              </a:spcBef>
            </a:pP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T</a:t>
            </a:r>
            <a:r>
              <a:rPr lang="pt-BR"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e</a:t>
            </a:r>
            <a:r>
              <a:rPr sz="1200" spc="-10" dirty="0" err="1">
                <a:solidFill>
                  <a:srgbClr val="FFFFFF"/>
                </a:solidFill>
                <a:latin typeface="Zona Pro Regular"/>
                <a:cs typeface="Zona Pro Regular"/>
              </a:rPr>
              <a:t>ndência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,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 ou o que </a:t>
            </a:r>
            <a:r>
              <a:rPr sz="1200" spc="-25" dirty="0">
                <a:solidFill>
                  <a:srgbClr val="FFFFFF"/>
                </a:solidFill>
                <a:latin typeface="Zona Pro Regular"/>
                <a:cs typeface="Zona Pro Regular"/>
              </a:rPr>
              <a:t>vem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acontecendo</a:t>
            </a:r>
            <a:r>
              <a:rPr sz="1200" spc="-2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ao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longo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do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Zona Pro Regular"/>
                <a:cs typeface="Zona Pro Regular"/>
              </a:rPr>
              <a:t>tempo.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20" name="object 12">
            <a:extLst>
              <a:ext uri="{FF2B5EF4-FFF2-40B4-BE49-F238E27FC236}">
                <a16:creationId xmlns:a16="http://schemas.microsoft.com/office/drawing/2014/main" id="{278084B2-45A7-0E60-12EA-BE5E7A8C8631}"/>
              </a:ext>
            </a:extLst>
          </p:cNvPr>
          <p:cNvSpPr txBox="1"/>
          <p:nvPr/>
        </p:nvSpPr>
        <p:spPr>
          <a:xfrm>
            <a:off x="3969103" y="3678783"/>
            <a:ext cx="4110255" cy="6668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3555" marR="495934" indent="939165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ZonaPro-Black"/>
                <a:cs typeface="ZonaPro-Black"/>
              </a:rPr>
              <a:t>ESTRUTURA ORGANIZACIONAL SUBJACENTE</a:t>
            </a:r>
            <a:endParaRPr sz="1400" dirty="0">
              <a:latin typeface="ZonaPro-Black"/>
              <a:cs typeface="ZonaPro-Black"/>
            </a:endParaRPr>
          </a:p>
          <a:p>
            <a:pPr marL="12700">
              <a:lnSpc>
                <a:spcPct val="100000"/>
              </a:lnSpc>
              <a:spcBef>
                <a:spcPts val="259"/>
              </a:spcBef>
            </a:pP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Forças</a:t>
            </a:r>
            <a:r>
              <a:rPr sz="1200" spc="-2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estruturais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que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contribuem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para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os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padrões.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21" name="object 14">
            <a:extLst>
              <a:ext uri="{FF2B5EF4-FFF2-40B4-BE49-F238E27FC236}">
                <a16:creationId xmlns:a16="http://schemas.microsoft.com/office/drawing/2014/main" id="{BEC14922-FF7E-6515-3458-FF19BF495F4A}"/>
              </a:ext>
            </a:extLst>
          </p:cNvPr>
          <p:cNvSpPr txBox="1"/>
          <p:nvPr/>
        </p:nvSpPr>
        <p:spPr>
          <a:xfrm>
            <a:off x="3856570" y="4913312"/>
            <a:ext cx="4225290" cy="49339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sz="1400" b="1" dirty="0">
                <a:solidFill>
                  <a:srgbClr val="FFFFFF"/>
                </a:solidFill>
                <a:latin typeface="ZonaPro-Black"/>
                <a:cs typeface="ZonaPro-Black"/>
              </a:rPr>
              <a:t>MODELOS MENTAIS</a:t>
            </a:r>
            <a:endParaRPr sz="1400" dirty="0">
              <a:latin typeface="ZonaPro-Black"/>
              <a:cs typeface="ZonaPro-Black"/>
            </a:endParaRPr>
          </a:p>
          <a:p>
            <a:pPr algn="ctr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Como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nosso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pensamento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cria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sistema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e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sustenta</a:t>
            </a:r>
            <a:endParaRPr sz="1200" dirty="0">
              <a:latin typeface="Zona Pro Regular"/>
              <a:cs typeface="Zona Pro Regular"/>
            </a:endParaRPr>
          </a:p>
        </p:txBody>
      </p:sp>
      <p:pic>
        <p:nvPicPr>
          <p:cNvPr id="14" name="Imagem 13" descr="Forma, Seta&#10;&#10;Descrição gerada automaticamente">
            <a:extLst>
              <a:ext uri="{FF2B5EF4-FFF2-40B4-BE49-F238E27FC236}">
                <a16:creationId xmlns:a16="http://schemas.microsoft.com/office/drawing/2014/main" id="{04010E9C-9129-4999-ED04-3FC22F3CC3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0" y="4508500"/>
            <a:ext cx="965200" cy="1397000"/>
          </a:xfrm>
          <a:prstGeom prst="rect">
            <a:avLst/>
          </a:prstGeom>
        </p:spPr>
      </p:pic>
      <p:pic>
        <p:nvPicPr>
          <p:cNvPr id="15" name="Imagem 14" descr="Seta&#10;&#10;Descrição gerada automaticamente">
            <a:extLst>
              <a:ext uri="{FF2B5EF4-FFF2-40B4-BE49-F238E27FC236}">
                <a16:creationId xmlns:a16="http://schemas.microsoft.com/office/drawing/2014/main" id="{ECF37D93-72B4-25CB-64B5-23BD934B52E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803" y="3223685"/>
            <a:ext cx="965200" cy="1397000"/>
          </a:xfrm>
          <a:prstGeom prst="rect">
            <a:avLst/>
          </a:prstGeom>
        </p:spPr>
      </p:pic>
      <p:pic>
        <p:nvPicPr>
          <p:cNvPr id="16" name="Imagem 15" descr="Ícone, Seta&#10;&#10;Descrição gerada automaticamente">
            <a:extLst>
              <a:ext uri="{FF2B5EF4-FFF2-40B4-BE49-F238E27FC236}">
                <a16:creationId xmlns:a16="http://schemas.microsoft.com/office/drawing/2014/main" id="{BE4A66F6-5C80-CA1E-FCCD-84341A88DF2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454" y="2265590"/>
            <a:ext cx="723900" cy="1028700"/>
          </a:xfrm>
          <a:prstGeom prst="rect">
            <a:avLst/>
          </a:prstGeom>
        </p:spPr>
      </p:pic>
      <p:pic>
        <p:nvPicPr>
          <p:cNvPr id="17" name="Imagem 16" descr="Ícone&#10;&#10;Descrição gerada automaticamente">
            <a:extLst>
              <a:ext uri="{FF2B5EF4-FFF2-40B4-BE49-F238E27FC236}">
                <a16:creationId xmlns:a16="http://schemas.microsoft.com/office/drawing/2014/main" id="{D2A18C6B-769C-4AFB-0D2D-0293EFD4F3C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346" y="1234075"/>
            <a:ext cx="685800" cy="749300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76E8B2BA-023C-DB96-4AC0-408F6D9E6DA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35935"/>
            <a:ext cx="11938000" cy="889000"/>
          </a:xfrm>
          <a:prstGeom prst="rect">
            <a:avLst/>
          </a:prstGeom>
        </p:spPr>
      </p:pic>
      <p:pic>
        <p:nvPicPr>
          <p:cNvPr id="24" name="Imagem 23" descr="Uma imagem contendo desenho&#10;&#10;Descrição gerada automaticamente">
            <a:extLst>
              <a:ext uri="{FF2B5EF4-FFF2-40B4-BE49-F238E27FC236}">
                <a16:creationId xmlns:a16="http://schemas.microsoft.com/office/drawing/2014/main" id="{91A95BF5-5129-F11E-8206-8288AB19A6B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207" y="6022340"/>
            <a:ext cx="3797300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Imagem 32">
            <a:extLst>
              <a:ext uri="{FF2B5EF4-FFF2-40B4-BE49-F238E27FC236}">
                <a16:creationId xmlns:a16="http://schemas.microsoft.com/office/drawing/2014/main" id="{77AA7F1F-1CB2-0983-7A05-B012E10BB2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35935"/>
            <a:ext cx="11938000" cy="889000"/>
          </a:xfrm>
          <a:prstGeom prst="rect">
            <a:avLst/>
          </a:prstGeom>
        </p:spPr>
      </p:pic>
      <p:pic>
        <p:nvPicPr>
          <p:cNvPr id="27" name="Imagem 26" descr="Tela de computador com fundo escuro&#10;&#10;Descrição gerada automaticamente">
            <a:extLst>
              <a:ext uri="{FF2B5EF4-FFF2-40B4-BE49-F238E27FC236}">
                <a16:creationId xmlns:a16="http://schemas.microsoft.com/office/drawing/2014/main" id="{8D94BAC0-3E71-D0BC-EF68-399EE10982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1938000" cy="6731000"/>
          </a:xfrm>
          <a:prstGeom prst="rect">
            <a:avLst/>
          </a:prstGeom>
        </p:spPr>
      </p:pic>
      <p:pic>
        <p:nvPicPr>
          <p:cNvPr id="2" name="object 2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919802" y="490296"/>
            <a:ext cx="2098382" cy="165600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155414" y="2201341"/>
            <a:ext cx="3627183" cy="116838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58984" y="3424770"/>
            <a:ext cx="5220017" cy="1168400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2610510" y="4648200"/>
            <a:ext cx="6716979" cy="1143000"/>
          </a:xfrm>
          <a:prstGeom prst="rect">
            <a:avLst/>
          </a:prstGeom>
        </p:spPr>
      </p:pic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793216" y="754490"/>
            <a:ext cx="420941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pc="-80" dirty="0"/>
              <a:t>MUDANÇA</a:t>
            </a:r>
            <a:r>
              <a:rPr spc="-285" dirty="0"/>
              <a:t> </a:t>
            </a:r>
            <a:r>
              <a:rPr spc="-35" dirty="0"/>
              <a:t>SISTÊMICA </a:t>
            </a:r>
            <a:r>
              <a:rPr spc="-70" dirty="0"/>
              <a:t>DE</a:t>
            </a:r>
            <a:r>
              <a:rPr spc="-320" dirty="0"/>
              <a:t> </a:t>
            </a:r>
            <a:r>
              <a:rPr spc="-50" dirty="0"/>
              <a:t>DENTRO</a:t>
            </a:r>
            <a:r>
              <a:rPr spc="-315" dirty="0"/>
              <a:t> </a:t>
            </a:r>
            <a:r>
              <a:rPr spc="-20" dirty="0"/>
              <a:t>PARA FORA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7068083" y="1363947"/>
            <a:ext cx="2228215" cy="67627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400" b="1" spc="-10" dirty="0">
                <a:solidFill>
                  <a:srgbClr val="592D85"/>
                </a:solidFill>
                <a:latin typeface="ZonaPro-Black"/>
                <a:cs typeface="ZonaPro-Black"/>
              </a:rPr>
              <a:t>ACOLHIMENTO</a:t>
            </a:r>
            <a:endParaRPr sz="1400" dirty="0">
              <a:latin typeface="ZonaPro-Black"/>
              <a:cs typeface="ZonaPro-Black"/>
            </a:endParaRPr>
          </a:p>
          <a:p>
            <a:pPr marL="12700" marR="5080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latin typeface="Zona Pro Regular"/>
                <a:cs typeface="Zona Pro Regular"/>
              </a:rPr>
              <a:t>Canais:</a:t>
            </a:r>
            <a:r>
              <a:rPr sz="1200" spc="-3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PAE</a:t>
            </a:r>
            <a:r>
              <a:rPr sz="1200" spc="-35" dirty="0">
                <a:latin typeface="Zona Pro Regular"/>
                <a:cs typeface="Zona Pro Regular"/>
              </a:rPr>
              <a:t> </a:t>
            </a:r>
            <a:r>
              <a:rPr sz="1200" spc="-10" dirty="0">
                <a:latin typeface="Zona Pro Regular"/>
                <a:cs typeface="Zona Pro Regular"/>
              </a:rPr>
              <a:t>(colaboradores), </a:t>
            </a:r>
            <a:r>
              <a:rPr sz="1200" dirty="0">
                <a:latin typeface="Zona Pro Regular"/>
                <a:cs typeface="Zona Pro Regular"/>
              </a:rPr>
              <a:t>Ângela e Ligue </a:t>
            </a:r>
            <a:r>
              <a:rPr sz="1200" spc="-10" dirty="0">
                <a:latin typeface="Zona Pro Regular"/>
                <a:cs typeface="Zona Pro Regular"/>
              </a:rPr>
              <a:t>Câncer.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703083" y="2379947"/>
            <a:ext cx="3852545" cy="67627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400" b="1" spc="-10" dirty="0">
                <a:solidFill>
                  <a:srgbClr val="592D85"/>
                </a:solidFill>
                <a:latin typeface="ZonaPro-Black"/>
                <a:cs typeface="ZonaPro-Black"/>
              </a:rPr>
              <a:t>PESQUISAS/INSIGHTS/MONITORAMENTO</a:t>
            </a:r>
            <a:endParaRPr sz="1400" dirty="0">
              <a:latin typeface="ZonaPro-Black"/>
              <a:cs typeface="ZonaPro-Black"/>
            </a:endParaRPr>
          </a:p>
          <a:p>
            <a:pPr marL="12700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latin typeface="Zona Pro Regular"/>
                <a:cs typeface="Zona Pro Regular"/>
              </a:rPr>
              <a:t>Externas:</a:t>
            </a:r>
            <a:r>
              <a:rPr sz="1200" spc="-40" dirty="0">
                <a:latin typeface="Zona Pro Regular"/>
                <a:cs typeface="Zona Pro Regular"/>
              </a:rPr>
              <a:t> </a:t>
            </a:r>
            <a:r>
              <a:rPr sz="1200" spc="-10" dirty="0">
                <a:latin typeface="Zona Pro Regular"/>
                <a:cs typeface="Zona Pro Regular"/>
              </a:rPr>
              <a:t>Cyberbulling</a:t>
            </a:r>
            <a:endParaRPr sz="1200" dirty="0">
              <a:latin typeface="Zona Pro Regular"/>
              <a:cs typeface="Zona Pro Regular"/>
            </a:endParaRPr>
          </a:p>
          <a:p>
            <a:pPr marL="12700">
              <a:lnSpc>
                <a:spcPct val="100000"/>
              </a:lnSpc>
            </a:pPr>
            <a:r>
              <a:rPr sz="1200" dirty="0">
                <a:latin typeface="Zona Pro Regular"/>
                <a:cs typeface="Zona Pro Regular"/>
              </a:rPr>
              <a:t>Internas: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Jornada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da </a:t>
            </a:r>
            <a:r>
              <a:rPr sz="1200" spc="-10" dirty="0">
                <a:latin typeface="Zona Pro Regular"/>
                <a:cs typeface="Zona Pro Regular"/>
              </a:rPr>
              <a:t>Representante,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NPS, </a:t>
            </a:r>
            <a:r>
              <a:rPr sz="1200" spc="-10" dirty="0">
                <a:latin typeface="Zona Pro Regular"/>
                <a:cs typeface="Zona Pro Regular"/>
              </a:rPr>
              <a:t>IPSOS.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592083" y="3649947"/>
            <a:ext cx="2928620" cy="67627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400" b="1" dirty="0">
                <a:solidFill>
                  <a:srgbClr val="592D85"/>
                </a:solidFill>
                <a:latin typeface="ZonaPro-Black"/>
                <a:cs typeface="ZonaPro-Black"/>
              </a:rPr>
              <a:t>PONTOS</a:t>
            </a:r>
            <a:r>
              <a:rPr sz="1400" b="1" spc="-30" dirty="0">
                <a:solidFill>
                  <a:srgbClr val="592D85"/>
                </a:solidFill>
                <a:latin typeface="ZonaPro-Black"/>
                <a:cs typeface="ZonaPro-Black"/>
              </a:rPr>
              <a:t> </a:t>
            </a:r>
            <a:r>
              <a:rPr sz="1400" b="1" dirty="0">
                <a:solidFill>
                  <a:srgbClr val="592D85"/>
                </a:solidFill>
                <a:latin typeface="ZonaPro-Black"/>
                <a:cs typeface="ZonaPro-Black"/>
              </a:rPr>
              <a:t>DE</a:t>
            </a:r>
            <a:r>
              <a:rPr sz="1400" b="1" spc="-30" dirty="0">
                <a:solidFill>
                  <a:srgbClr val="592D85"/>
                </a:solidFill>
                <a:latin typeface="ZonaPro-Black"/>
                <a:cs typeface="ZonaPro-Black"/>
              </a:rPr>
              <a:t> </a:t>
            </a:r>
            <a:r>
              <a:rPr sz="1400" b="1" spc="-10" dirty="0">
                <a:solidFill>
                  <a:srgbClr val="592D85"/>
                </a:solidFill>
                <a:latin typeface="ZonaPro-Black"/>
                <a:cs typeface="ZonaPro-Black"/>
              </a:rPr>
              <a:t>CONTATO</a:t>
            </a:r>
            <a:endParaRPr sz="1400" dirty="0">
              <a:latin typeface="ZonaPro-Black"/>
              <a:cs typeface="ZonaPro-Black"/>
            </a:endParaRPr>
          </a:p>
          <a:p>
            <a:pPr marL="12700" marR="5080">
              <a:lnSpc>
                <a:spcPct val="100000"/>
              </a:lnSpc>
              <a:spcBef>
                <a:spcPts val="260"/>
              </a:spcBef>
            </a:pPr>
            <a:r>
              <a:rPr sz="1200" spc="-10" dirty="0">
                <a:latin typeface="Zona Pro Regular"/>
                <a:cs typeface="Zona Pro Regular"/>
              </a:rPr>
              <a:t>Constante,</a:t>
            </a:r>
            <a:r>
              <a:rPr sz="1200" spc="-3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consistente</a:t>
            </a:r>
            <a:r>
              <a:rPr sz="1200" spc="-2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e</a:t>
            </a:r>
            <a:r>
              <a:rPr sz="1200" spc="-2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coerente</a:t>
            </a:r>
            <a:r>
              <a:rPr sz="1200" spc="-20" dirty="0">
                <a:latin typeface="Zona Pro Regular"/>
                <a:cs typeface="Zona Pro Regular"/>
              </a:rPr>
              <a:t> </a:t>
            </a:r>
            <a:r>
              <a:rPr sz="1200" spc="-25" dirty="0">
                <a:latin typeface="Zona Pro Regular"/>
                <a:cs typeface="Zona Pro Regular"/>
              </a:rPr>
              <a:t>em </a:t>
            </a:r>
            <a:r>
              <a:rPr sz="1200" dirty="0">
                <a:latin typeface="Zona Pro Regular"/>
                <a:cs typeface="Zona Pro Regular"/>
              </a:rPr>
              <a:t>toda</a:t>
            </a:r>
            <a:r>
              <a:rPr sz="1200" spc="-10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a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jornada</a:t>
            </a:r>
            <a:r>
              <a:rPr sz="1200" spc="-10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das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spc="-10" dirty="0">
                <a:latin typeface="Zona Pro Regular"/>
                <a:cs typeface="Zona Pro Regular"/>
              </a:rPr>
              <a:t>Representantes.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328683" y="4894548"/>
            <a:ext cx="2174240" cy="67627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00"/>
              </a:spcBef>
            </a:pPr>
            <a:r>
              <a:rPr sz="1400" b="1" spc="-10" dirty="0">
                <a:solidFill>
                  <a:srgbClr val="592D85"/>
                </a:solidFill>
                <a:latin typeface="ZonaPro-Black"/>
                <a:cs typeface="ZonaPro-Black"/>
              </a:rPr>
              <a:t>CAMPANHAS,</a:t>
            </a:r>
            <a:r>
              <a:rPr sz="1400" b="1" spc="-55" dirty="0">
                <a:solidFill>
                  <a:srgbClr val="592D85"/>
                </a:solidFill>
                <a:latin typeface="ZonaPro-Black"/>
                <a:cs typeface="ZonaPro-Black"/>
              </a:rPr>
              <a:t> </a:t>
            </a:r>
            <a:r>
              <a:rPr sz="1400" b="1" spc="-10" dirty="0">
                <a:solidFill>
                  <a:srgbClr val="592D85"/>
                </a:solidFill>
                <a:latin typeface="ZonaPro-Black"/>
                <a:cs typeface="ZonaPro-Black"/>
              </a:rPr>
              <a:t>EVENTOS</a:t>
            </a:r>
            <a:endParaRPr sz="1400" dirty="0">
              <a:latin typeface="ZonaPro-Black"/>
              <a:cs typeface="ZonaPro-Black"/>
            </a:endParaRPr>
          </a:p>
          <a:p>
            <a:pPr marL="12700" marR="289560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latin typeface="Zona Pro Regular"/>
                <a:cs typeface="Zona Pro Regular"/>
              </a:rPr>
              <a:t>Giro</a:t>
            </a:r>
            <a:r>
              <a:rPr sz="1200" spc="-20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pela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Vida,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FFSM,</a:t>
            </a:r>
            <a:r>
              <a:rPr sz="1200" spc="-5" dirty="0">
                <a:latin typeface="Zona Pro Regular"/>
                <a:cs typeface="Zona Pro Regular"/>
              </a:rPr>
              <a:t> </a:t>
            </a:r>
            <a:r>
              <a:rPr sz="1200" spc="-25" dirty="0">
                <a:latin typeface="Zona Pro Regular"/>
                <a:cs typeface="Zona Pro Regular"/>
              </a:rPr>
              <a:t>Dia </a:t>
            </a:r>
            <a:r>
              <a:rPr sz="1200" dirty="0">
                <a:latin typeface="Zona Pro Regular"/>
                <a:cs typeface="Zona Pro Regular"/>
              </a:rPr>
              <a:t>Internacional</a:t>
            </a:r>
            <a:r>
              <a:rPr sz="1200" spc="-25" dirty="0">
                <a:latin typeface="Zona Pro Regular"/>
                <a:cs typeface="Zona Pro Regular"/>
              </a:rPr>
              <a:t> </a:t>
            </a:r>
            <a:r>
              <a:rPr sz="1200" dirty="0">
                <a:latin typeface="Zona Pro Regular"/>
                <a:cs typeface="Zona Pro Regular"/>
              </a:rPr>
              <a:t>da</a:t>
            </a:r>
            <a:r>
              <a:rPr sz="1200" spc="-15" dirty="0">
                <a:latin typeface="Zona Pro Regular"/>
                <a:cs typeface="Zona Pro Regular"/>
              </a:rPr>
              <a:t> </a:t>
            </a:r>
            <a:r>
              <a:rPr sz="1200" spc="-10" dirty="0">
                <a:latin typeface="Zona Pro Regular"/>
                <a:cs typeface="Zona Pro Regular"/>
              </a:rPr>
              <a:t>Mulher.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22" name="object 8">
            <a:extLst>
              <a:ext uri="{FF2B5EF4-FFF2-40B4-BE49-F238E27FC236}">
                <a16:creationId xmlns:a16="http://schemas.microsoft.com/office/drawing/2014/main" id="{3A64F458-60D0-20B0-3BF5-14B55FB36686}"/>
              </a:ext>
            </a:extLst>
          </p:cNvPr>
          <p:cNvSpPr txBox="1"/>
          <p:nvPr/>
        </p:nvSpPr>
        <p:spPr>
          <a:xfrm>
            <a:off x="5243151" y="1357312"/>
            <a:ext cx="1452245" cy="67627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sz="1400" b="1" dirty="0">
                <a:solidFill>
                  <a:srgbClr val="FFFFFF"/>
                </a:solidFill>
                <a:latin typeface="ZonaPro-Black"/>
                <a:cs typeface="ZonaPro-Black"/>
              </a:rPr>
              <a:t>EVENTOS</a:t>
            </a:r>
            <a:endParaRPr sz="1400" dirty="0">
              <a:latin typeface="ZonaPro-Black"/>
              <a:cs typeface="ZonaPro-Black"/>
            </a:endParaRPr>
          </a:p>
          <a:p>
            <a:pPr marL="12700" marR="5080" indent="-635" algn="ctr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</a:t>
            </a:r>
            <a:r>
              <a:rPr sz="1200" spc="-12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40" dirty="0">
                <a:solidFill>
                  <a:srgbClr val="FFFFFF"/>
                </a:solidFill>
                <a:latin typeface="Zona Pro Regular"/>
                <a:cs typeface="Zona Pro Regular"/>
              </a:rPr>
              <a:t>que</a:t>
            </a:r>
            <a:r>
              <a:rPr sz="1200" spc="-12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aconteceu.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Fatos</a:t>
            </a:r>
            <a:r>
              <a:rPr sz="1200" spc="-6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observáveis.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23" name="object 10">
            <a:extLst>
              <a:ext uri="{FF2B5EF4-FFF2-40B4-BE49-F238E27FC236}">
                <a16:creationId xmlns:a16="http://schemas.microsoft.com/office/drawing/2014/main" id="{8513D1F3-6FD1-D0F6-D4F3-9C16F1CF3F75}"/>
              </a:ext>
            </a:extLst>
          </p:cNvPr>
          <p:cNvSpPr txBox="1"/>
          <p:nvPr/>
        </p:nvSpPr>
        <p:spPr>
          <a:xfrm>
            <a:off x="4577144" y="2373734"/>
            <a:ext cx="2685033" cy="8515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3545" marR="415925"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ZonaPro-Black"/>
                <a:cs typeface="ZonaPro-Black"/>
              </a:rPr>
              <a:t>PADRÕES DE COMPORTAMENTO</a:t>
            </a:r>
            <a:endParaRPr sz="1400" dirty="0">
              <a:latin typeface="ZonaPro-Black"/>
              <a:cs typeface="ZonaPro-Black"/>
            </a:endParaRPr>
          </a:p>
          <a:p>
            <a:pPr marL="12065" marR="5080" algn="ctr">
              <a:lnSpc>
                <a:spcPct val="100000"/>
              </a:lnSpc>
              <a:spcBef>
                <a:spcPts val="259"/>
              </a:spcBef>
            </a:pP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T</a:t>
            </a:r>
            <a:r>
              <a:rPr lang="pt-BR"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e</a:t>
            </a:r>
            <a:r>
              <a:rPr sz="1200" spc="-10" dirty="0" err="1">
                <a:solidFill>
                  <a:srgbClr val="FFFFFF"/>
                </a:solidFill>
                <a:latin typeface="Zona Pro Regular"/>
                <a:cs typeface="Zona Pro Regular"/>
              </a:rPr>
              <a:t>nd</a:t>
            </a:r>
            <a:r>
              <a:rPr lang="pt-BR" sz="1200" spc="-10" dirty="0" err="1">
                <a:solidFill>
                  <a:srgbClr val="FFFFFF"/>
                </a:solidFill>
                <a:latin typeface="Zona Pro Regular"/>
                <a:cs typeface="Zona Pro Regular"/>
              </a:rPr>
              <a:t>ê</a:t>
            </a:r>
            <a:r>
              <a:rPr sz="1200" spc="-10" dirty="0" err="1">
                <a:solidFill>
                  <a:srgbClr val="FFFFFF"/>
                </a:solidFill>
                <a:latin typeface="Zona Pro Regular"/>
                <a:cs typeface="Zona Pro Regular"/>
              </a:rPr>
              <a:t>ncia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,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 ou o que </a:t>
            </a:r>
            <a:r>
              <a:rPr sz="1200" spc="-25" dirty="0">
                <a:solidFill>
                  <a:srgbClr val="FFFFFF"/>
                </a:solidFill>
                <a:latin typeface="Zona Pro Regular"/>
                <a:cs typeface="Zona Pro Regular"/>
              </a:rPr>
              <a:t>vem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acontecendo</a:t>
            </a:r>
            <a:r>
              <a:rPr sz="1200" spc="-2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ao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longo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do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20" dirty="0">
                <a:solidFill>
                  <a:srgbClr val="FFFFFF"/>
                </a:solidFill>
                <a:latin typeface="Zona Pro Regular"/>
                <a:cs typeface="Zona Pro Regular"/>
              </a:rPr>
              <a:t>tempo.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24" name="object 12">
            <a:extLst>
              <a:ext uri="{FF2B5EF4-FFF2-40B4-BE49-F238E27FC236}">
                <a16:creationId xmlns:a16="http://schemas.microsoft.com/office/drawing/2014/main" id="{50C7C622-8DA0-D165-715C-CB299B1DB20E}"/>
              </a:ext>
            </a:extLst>
          </p:cNvPr>
          <p:cNvSpPr txBox="1"/>
          <p:nvPr/>
        </p:nvSpPr>
        <p:spPr>
          <a:xfrm>
            <a:off x="3969103" y="3678783"/>
            <a:ext cx="4110255" cy="66684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3555" marR="495934" indent="939165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FFFFFF"/>
                </a:solidFill>
                <a:latin typeface="ZonaPro-Black"/>
                <a:cs typeface="ZonaPro-Black"/>
              </a:rPr>
              <a:t>ESTRUTURA ORGANIZACIONAL SUBJACENTE</a:t>
            </a:r>
            <a:endParaRPr sz="1400" dirty="0">
              <a:latin typeface="ZonaPro-Black"/>
              <a:cs typeface="ZonaPro-Black"/>
            </a:endParaRPr>
          </a:p>
          <a:p>
            <a:pPr marL="12700">
              <a:lnSpc>
                <a:spcPct val="100000"/>
              </a:lnSpc>
              <a:spcBef>
                <a:spcPts val="259"/>
              </a:spcBef>
            </a:pP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Forças</a:t>
            </a:r>
            <a:r>
              <a:rPr sz="1200" spc="-2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estruturais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que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contribuem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para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os</a:t>
            </a:r>
            <a:r>
              <a:rPr sz="1200" spc="-1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padrões.</a:t>
            </a:r>
            <a:endParaRPr sz="1200" dirty="0">
              <a:latin typeface="Zona Pro Regular"/>
              <a:cs typeface="Zona Pro Regular"/>
            </a:endParaRPr>
          </a:p>
        </p:txBody>
      </p:sp>
      <p:sp>
        <p:nvSpPr>
          <p:cNvPr id="25" name="object 14">
            <a:extLst>
              <a:ext uri="{FF2B5EF4-FFF2-40B4-BE49-F238E27FC236}">
                <a16:creationId xmlns:a16="http://schemas.microsoft.com/office/drawing/2014/main" id="{2A3810FF-0F24-F206-F3E7-28146AA7BC5F}"/>
              </a:ext>
            </a:extLst>
          </p:cNvPr>
          <p:cNvSpPr txBox="1"/>
          <p:nvPr/>
        </p:nvSpPr>
        <p:spPr>
          <a:xfrm>
            <a:off x="3856570" y="4913312"/>
            <a:ext cx="4225290" cy="493395"/>
          </a:xfrm>
          <a:prstGeom prst="rect">
            <a:avLst/>
          </a:prstGeom>
        </p:spPr>
        <p:txBody>
          <a:bodyPr vert="horz" wrap="square" lIns="0" tIns="508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400"/>
              </a:spcBef>
            </a:pPr>
            <a:r>
              <a:rPr sz="1400" b="1" dirty="0">
                <a:solidFill>
                  <a:srgbClr val="FFFFFF"/>
                </a:solidFill>
                <a:latin typeface="ZonaPro-Black"/>
                <a:cs typeface="ZonaPro-Black"/>
              </a:rPr>
              <a:t>MODELOS MENTAIS</a:t>
            </a:r>
            <a:endParaRPr sz="1400" dirty="0">
              <a:latin typeface="ZonaPro-Black"/>
              <a:cs typeface="ZonaPro-Black"/>
            </a:endParaRPr>
          </a:p>
          <a:p>
            <a:pPr algn="ctr">
              <a:lnSpc>
                <a:spcPct val="100000"/>
              </a:lnSpc>
              <a:spcBef>
                <a:spcPts val="260"/>
              </a:spcBef>
            </a:pP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Como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nosso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pensamento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cria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sistema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e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dirty="0">
                <a:solidFill>
                  <a:srgbClr val="FFFFFF"/>
                </a:solidFill>
                <a:latin typeface="Zona Pro Regular"/>
                <a:cs typeface="Zona Pro Regular"/>
              </a:rPr>
              <a:t>o</a:t>
            </a:r>
            <a:r>
              <a:rPr sz="1200" spc="-5" dirty="0">
                <a:solidFill>
                  <a:srgbClr val="FFFFFF"/>
                </a:solidFill>
                <a:latin typeface="Zona Pro Regular"/>
                <a:cs typeface="Zona Pro Regular"/>
              </a:rPr>
              <a:t> </a:t>
            </a:r>
            <a:r>
              <a:rPr sz="1200" spc="-10" dirty="0">
                <a:solidFill>
                  <a:srgbClr val="FFFFFF"/>
                </a:solidFill>
                <a:latin typeface="Zona Pro Regular"/>
                <a:cs typeface="Zona Pro Regular"/>
              </a:rPr>
              <a:t>sustenta</a:t>
            </a:r>
            <a:endParaRPr sz="1200" dirty="0">
              <a:latin typeface="Zona Pro Regular"/>
              <a:cs typeface="Zona Pro Regular"/>
            </a:endParaRPr>
          </a:p>
        </p:txBody>
      </p:sp>
      <p:pic>
        <p:nvPicPr>
          <p:cNvPr id="5" name="Imagem 4" descr="Forma, Seta&#10;&#10;Descrição gerada automaticamente">
            <a:extLst>
              <a:ext uri="{FF2B5EF4-FFF2-40B4-BE49-F238E27FC236}">
                <a16:creationId xmlns:a16="http://schemas.microsoft.com/office/drawing/2014/main" id="{B207420B-07BE-EAE9-8AEB-56FDA78AF6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6800" y="4508500"/>
            <a:ext cx="965200" cy="1397000"/>
          </a:xfrm>
          <a:prstGeom prst="rect">
            <a:avLst/>
          </a:prstGeom>
        </p:spPr>
      </p:pic>
      <p:pic>
        <p:nvPicPr>
          <p:cNvPr id="9" name="Imagem 8" descr="Seta&#10;&#10;Descrição gerada automaticamente">
            <a:extLst>
              <a:ext uri="{FF2B5EF4-FFF2-40B4-BE49-F238E27FC236}">
                <a16:creationId xmlns:a16="http://schemas.microsoft.com/office/drawing/2014/main" id="{4A74AC12-57C9-EBA6-624F-BC2340743EA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2803" y="3223685"/>
            <a:ext cx="965200" cy="1397000"/>
          </a:xfrm>
          <a:prstGeom prst="rect">
            <a:avLst/>
          </a:prstGeom>
        </p:spPr>
      </p:pic>
      <p:pic>
        <p:nvPicPr>
          <p:cNvPr id="15" name="Imagem 14" descr="Ícone, Seta&#10;&#10;Descrição gerada automaticamente">
            <a:extLst>
              <a:ext uri="{FF2B5EF4-FFF2-40B4-BE49-F238E27FC236}">
                <a16:creationId xmlns:a16="http://schemas.microsoft.com/office/drawing/2014/main" id="{9CC0C51A-AC5E-A392-BD5D-60111D11348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8454" y="2265590"/>
            <a:ext cx="723900" cy="1028700"/>
          </a:xfrm>
          <a:prstGeom prst="rect">
            <a:avLst/>
          </a:prstGeom>
        </p:spPr>
      </p:pic>
      <p:pic>
        <p:nvPicPr>
          <p:cNvPr id="17" name="Imagem 16" descr="Ícone&#10;&#10;Descrição gerada automaticamente">
            <a:extLst>
              <a:ext uri="{FF2B5EF4-FFF2-40B4-BE49-F238E27FC236}">
                <a16:creationId xmlns:a16="http://schemas.microsoft.com/office/drawing/2014/main" id="{73ABCCFC-BEEF-26DA-CBE1-7FEE419DA62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6346" y="1234075"/>
            <a:ext cx="685800" cy="749300"/>
          </a:xfrm>
          <a:prstGeom prst="rect">
            <a:avLst/>
          </a:prstGeom>
        </p:spPr>
      </p:pic>
      <p:pic>
        <p:nvPicPr>
          <p:cNvPr id="28" name="Imagem 27" descr="Uma imagem contendo desenho&#10;&#10;Descrição gerada automaticamente">
            <a:extLst>
              <a:ext uri="{FF2B5EF4-FFF2-40B4-BE49-F238E27FC236}">
                <a16:creationId xmlns:a16="http://schemas.microsoft.com/office/drawing/2014/main" id="{FC5FF2E3-7962-BB9D-D2E1-4818B0FFC1EE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2207" y="6022340"/>
            <a:ext cx="3797300" cy="571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168</Words>
  <Application>Microsoft Macintosh PowerPoint</Application>
  <PresentationFormat>Personalizar</PresentationFormat>
  <Paragraphs>27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Calibri</vt:lpstr>
      <vt:lpstr>Zona Pro</vt:lpstr>
      <vt:lpstr>Zona Pro Regular</vt:lpstr>
      <vt:lpstr>ZonaPro-Black</vt:lpstr>
      <vt:lpstr>Office Theme</vt:lpstr>
      <vt:lpstr>UM PROBLEMA COMPLEXO E SISTÊMICO</vt:lpstr>
      <vt:lpstr>MUDANÇA SISTÊMICA DE DENTRO PARA FORA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IA_telas_extrastestes</dc:title>
  <cp:lastModifiedBy>Agência Wonderful</cp:lastModifiedBy>
  <cp:revision>3</cp:revision>
  <dcterms:created xsi:type="dcterms:W3CDTF">2022-05-13T20:53:33Z</dcterms:created>
  <dcterms:modified xsi:type="dcterms:W3CDTF">2022-07-21T14:33:49Z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2022-05-13T00:00:00Z</vt:filetime>
  </property>
  <property fmtid="{D5CDD505-2E9C-101B-9397-08002B2CF9AE}" pid="3" name="Creator">
    <vt:lpwstr>Adobe Illustrator 26.2 (Macintosh)</vt:lpwstr>
  </property>
  <property fmtid="{D5CDD505-2E9C-101B-9397-08002B2CF9AE}" pid="4" name="LastSaved">
    <vt:filetime>2022-05-13T00:00:00Z</vt:filetime>
  </property>
</Properties>
</file>