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media/image6.jpg" ContentType="image/jp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modernComment_7FFFD97F_111129C4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55" r:id="rId5"/>
    <p:sldMasterId id="2147483667" r:id="rId6"/>
    <p:sldMasterId id="2147483669" r:id="rId7"/>
    <p:sldMasterId id="2147483684" r:id="rId8"/>
    <p:sldMasterId id="2147483708" r:id="rId9"/>
  </p:sldMasterIdLst>
  <p:notesMasterIdLst>
    <p:notesMasterId r:id="rId40"/>
  </p:notesMasterIdLst>
  <p:sldIdLst>
    <p:sldId id="2146847150" r:id="rId10"/>
    <p:sldId id="263" r:id="rId11"/>
    <p:sldId id="2146847151" r:id="rId12"/>
    <p:sldId id="2146847154" r:id="rId13"/>
    <p:sldId id="2146847155" r:id="rId14"/>
    <p:sldId id="264" r:id="rId15"/>
    <p:sldId id="265" r:id="rId16"/>
    <p:sldId id="2146847153" r:id="rId17"/>
    <p:sldId id="2146847156" r:id="rId18"/>
    <p:sldId id="2146847157" r:id="rId19"/>
    <p:sldId id="2147472955" r:id="rId20"/>
    <p:sldId id="2146847158" r:id="rId21"/>
    <p:sldId id="2146847166" r:id="rId22"/>
    <p:sldId id="2146847159" r:id="rId23"/>
    <p:sldId id="2146847160" r:id="rId24"/>
    <p:sldId id="2146847161" r:id="rId25"/>
    <p:sldId id="2146847172" r:id="rId26"/>
    <p:sldId id="2146847167" r:id="rId27"/>
    <p:sldId id="2146847175" r:id="rId28"/>
    <p:sldId id="285" r:id="rId29"/>
    <p:sldId id="2146847176" r:id="rId30"/>
    <p:sldId id="2146847177" r:id="rId31"/>
    <p:sldId id="2147472956" r:id="rId32"/>
    <p:sldId id="283" r:id="rId33"/>
    <p:sldId id="2147473797" r:id="rId34"/>
    <p:sldId id="2147473795" r:id="rId35"/>
    <p:sldId id="2147473783" r:id="rId36"/>
    <p:sldId id="2147473788" r:id="rId37"/>
    <p:sldId id="2147473786" r:id="rId38"/>
    <p:sldId id="2147473791" r:id="rId39"/>
  </p:sldIdLst>
  <p:sldSz cx="12192000" cy="6858000"/>
  <p:notesSz cx="6858000" cy="9144000"/>
  <p:embeddedFontLst>
    <p:embeddedFont>
      <p:font typeface="Helvetica Neue" panose="020B0604020202020204" charset="0"/>
      <p:regular r:id="rId41"/>
      <p:bold r:id="rId42"/>
      <p:italic r:id="rId43"/>
      <p:boldItalic r:id="rId44"/>
    </p:embeddedFont>
    <p:embeddedFont>
      <p:font typeface="Lato" panose="020F0502020204030203" pitchFamily="34" charset="0"/>
      <p:regular r:id="rId45"/>
      <p:bold r:id="rId46"/>
      <p:italic r:id="rId47"/>
      <p:boldItalic r:id="rId48"/>
    </p:embeddedFont>
    <p:embeddedFont>
      <p:font typeface="Play" panose="020B0604020202020204" charset="0"/>
      <p:regular r:id="rId49"/>
      <p:bold r:id="rId50"/>
    </p:embeddedFont>
    <p:embeddedFont>
      <p:font typeface="Zona Pro Black" panose="02010A03040002020004" pitchFamily="50" charset="0"/>
      <p:bold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7" roundtripDataSignature="AMtx7mhk7zY5RJ5zAh84a3UvkIhMEkrhK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EF09E52-2533-E6A3-47CA-1B943EA8D430}" name="Mariana Lorencinho/SPO/BR" initials="ML" userId="S::mariana.lorencinho@la.avon.com::67d89c1b-a6b8-42c4-ba09-0a546fa31a5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4951"/>
    <a:srgbClr val="77933C"/>
    <a:srgbClr val="9BBB59"/>
    <a:srgbClr val="7F7F7F"/>
    <a:srgbClr val="F6EB62"/>
    <a:srgbClr val="EB66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94EA73-05AF-41FA-8293-AB7B1612F9E9}" v="14" dt="2024-03-04T20:49:12.108"/>
  </p1510:revLst>
</p1510:revInfo>
</file>

<file path=ppt/tableStyles.xml><?xml version="1.0" encoding="utf-8"?>
<a:tblStyleLst xmlns:a="http://schemas.openxmlformats.org/drawingml/2006/main" def="{567B3778-CDA6-481F-A612-01325F26B0F8}">
  <a:tblStyle styleId="{567B3778-CDA6-481F-A612-01325F26B0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07" autoAdjust="0"/>
  </p:normalViewPr>
  <p:slideViewPr>
    <p:cSldViewPr snapToGrid="0">
      <p:cViewPr varScale="1">
        <p:scale>
          <a:sx n="107" d="100"/>
          <a:sy n="107" d="100"/>
        </p:scale>
        <p:origin x="71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63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tableStyles" Target="tableStyles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64" Type="http://schemas.microsoft.com/office/2018/10/relationships/authors" Target="author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font" Target="fonts/font6.fntdata"/><Relationship Id="rId59" Type="http://schemas.openxmlformats.org/officeDocument/2006/relationships/viewProps" Target="viewProps.xml"/><Relationship Id="rId20" Type="http://schemas.openxmlformats.org/officeDocument/2006/relationships/slide" Target="slides/slide11.xml"/><Relationship Id="rId41" Type="http://schemas.openxmlformats.org/officeDocument/2006/relationships/font" Target="fonts/font1.fntdata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font" Target="fonts/font9.fntdata"/><Relationship Id="rId57" Type="http://customschemas.google.com/relationships/presentationmetadata" Target="metadata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6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QUELINE MARCONI DIAS DOS SANTOS" userId="f9aa68d1-4041-4ca3-a340-b1999881c276" providerId="ADAL" clId="{D294EA73-05AF-41FA-8293-AB7B1612F9E9}"/>
    <pc:docChg chg="undo custSel addSld delSld modSld">
      <pc:chgData name="JAQUELINE MARCONI DIAS DOS SANTOS" userId="f9aa68d1-4041-4ca3-a340-b1999881c276" providerId="ADAL" clId="{D294EA73-05AF-41FA-8293-AB7B1612F9E9}" dt="2024-03-04T20:49:40.556" v="923" actId="2696"/>
      <pc:docMkLst>
        <pc:docMk/>
      </pc:docMkLst>
      <pc:sldChg chg="delSp modSp mod">
        <pc:chgData name="JAQUELINE MARCONI DIAS DOS SANTOS" userId="f9aa68d1-4041-4ca3-a340-b1999881c276" providerId="ADAL" clId="{D294EA73-05AF-41FA-8293-AB7B1612F9E9}" dt="2024-03-04T20:19:27.340" v="611" actId="20577"/>
        <pc:sldMkLst>
          <pc:docMk/>
          <pc:sldMk cId="4278381438" sldId="2147473783"/>
        </pc:sldMkLst>
        <pc:spChg chg="del">
          <ac:chgData name="JAQUELINE MARCONI DIAS DOS SANTOS" userId="f9aa68d1-4041-4ca3-a340-b1999881c276" providerId="ADAL" clId="{D294EA73-05AF-41FA-8293-AB7B1612F9E9}" dt="2024-03-04T19:53:01.242" v="138" actId="478"/>
          <ac:spMkLst>
            <pc:docMk/>
            <pc:sldMk cId="4278381438" sldId="2147473783"/>
            <ac:spMk id="11" creationId="{D5637B19-EAB8-4BD7-F81B-51F72A23B75D}"/>
          </ac:spMkLst>
        </pc:spChg>
        <pc:spChg chg="del">
          <ac:chgData name="JAQUELINE MARCONI DIAS DOS SANTOS" userId="f9aa68d1-4041-4ca3-a340-b1999881c276" providerId="ADAL" clId="{D294EA73-05AF-41FA-8293-AB7B1612F9E9}" dt="2024-03-04T19:53:02.954" v="139" actId="478"/>
          <ac:spMkLst>
            <pc:docMk/>
            <pc:sldMk cId="4278381438" sldId="2147473783"/>
            <ac:spMk id="12" creationId="{371E6308-744A-BC44-7D43-03F7416BD24B}"/>
          </ac:spMkLst>
        </pc:spChg>
        <pc:graphicFrameChg chg="modGraphic">
          <ac:chgData name="JAQUELINE MARCONI DIAS DOS SANTOS" userId="f9aa68d1-4041-4ca3-a340-b1999881c276" providerId="ADAL" clId="{D294EA73-05AF-41FA-8293-AB7B1612F9E9}" dt="2024-03-04T20:19:27.340" v="611" actId="20577"/>
          <ac:graphicFrameMkLst>
            <pc:docMk/>
            <pc:sldMk cId="4278381438" sldId="2147473783"/>
            <ac:graphicFrameMk id="5" creationId="{32AA2448-659C-92C5-B3E0-948A8546E6AE}"/>
          </ac:graphicFrameMkLst>
        </pc:graphicFrameChg>
      </pc:sldChg>
      <pc:sldChg chg="addSp delSp modSp mod">
        <pc:chgData name="JAQUELINE MARCONI DIAS DOS SANTOS" userId="f9aa68d1-4041-4ca3-a340-b1999881c276" providerId="ADAL" clId="{D294EA73-05AF-41FA-8293-AB7B1612F9E9}" dt="2024-03-04T20:19:16.310" v="601" actId="20577"/>
        <pc:sldMkLst>
          <pc:docMk/>
          <pc:sldMk cId="558228796" sldId="2147473786"/>
        </pc:sldMkLst>
        <pc:spChg chg="del">
          <ac:chgData name="JAQUELINE MARCONI DIAS DOS SANTOS" userId="f9aa68d1-4041-4ca3-a340-b1999881c276" providerId="ADAL" clId="{D294EA73-05AF-41FA-8293-AB7B1612F9E9}" dt="2024-03-04T19:47:45.218" v="57" actId="478"/>
          <ac:spMkLst>
            <pc:docMk/>
            <pc:sldMk cId="558228796" sldId="2147473786"/>
            <ac:spMk id="8" creationId="{B429FA5D-42F3-18BB-CF36-8CA6C0765C77}"/>
          </ac:spMkLst>
        </pc:spChg>
        <pc:spChg chg="del mod">
          <ac:chgData name="JAQUELINE MARCONI DIAS DOS SANTOS" userId="f9aa68d1-4041-4ca3-a340-b1999881c276" providerId="ADAL" clId="{D294EA73-05AF-41FA-8293-AB7B1612F9E9}" dt="2024-03-04T19:47:45.218" v="57" actId="478"/>
          <ac:spMkLst>
            <pc:docMk/>
            <pc:sldMk cId="558228796" sldId="2147473786"/>
            <ac:spMk id="9" creationId="{07A1728C-5B00-C9D4-60A0-C794CB95A857}"/>
          </ac:spMkLst>
        </pc:spChg>
        <pc:spChg chg="add mod">
          <ac:chgData name="JAQUELINE MARCONI DIAS DOS SANTOS" userId="f9aa68d1-4041-4ca3-a340-b1999881c276" providerId="ADAL" clId="{D294EA73-05AF-41FA-8293-AB7B1612F9E9}" dt="2024-03-04T20:15:32.421" v="591" actId="20577"/>
          <ac:spMkLst>
            <pc:docMk/>
            <pc:sldMk cId="558228796" sldId="2147473786"/>
            <ac:spMk id="10" creationId="{09C6C61B-5752-AA45-2853-C93CDCFAD735}"/>
          </ac:spMkLst>
        </pc:spChg>
        <pc:graphicFrameChg chg="modGraphic">
          <ac:chgData name="JAQUELINE MARCONI DIAS DOS SANTOS" userId="f9aa68d1-4041-4ca3-a340-b1999881c276" providerId="ADAL" clId="{D294EA73-05AF-41FA-8293-AB7B1612F9E9}" dt="2024-03-04T20:19:16.310" v="601" actId="20577"/>
          <ac:graphicFrameMkLst>
            <pc:docMk/>
            <pc:sldMk cId="558228796" sldId="2147473786"/>
            <ac:graphicFrameMk id="2" creationId="{B6BCE4BA-77A5-A1AA-B323-067CC0BE2142}"/>
          </ac:graphicFrameMkLst>
        </pc:graphicFrameChg>
      </pc:sldChg>
      <pc:sldChg chg="addSp delSp modSp mod">
        <pc:chgData name="JAQUELINE MARCONI DIAS DOS SANTOS" userId="f9aa68d1-4041-4ca3-a340-b1999881c276" providerId="ADAL" clId="{D294EA73-05AF-41FA-8293-AB7B1612F9E9}" dt="2024-03-04T20:46:18.077" v="901"/>
        <pc:sldMkLst>
          <pc:docMk/>
          <pc:sldMk cId="2439549864" sldId="2147473788"/>
        </pc:sldMkLst>
        <pc:spChg chg="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2" creationId="{2AC7C039-EEB1-E85D-6E1C-76778A7D9D1E}"/>
          </ac:spMkLst>
        </pc:spChg>
        <pc:spChg chg="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4" creationId="{71629A8F-24E5-908D-1A70-0CED53B07B35}"/>
          </ac:spMkLst>
        </pc:spChg>
        <pc:spChg chg="mod">
          <ac:chgData name="JAQUELINE MARCONI DIAS DOS SANTOS" userId="f9aa68d1-4041-4ca3-a340-b1999881c276" providerId="ADAL" clId="{D294EA73-05AF-41FA-8293-AB7B1612F9E9}" dt="2024-03-04T20:01:03.117" v="152" actId="207"/>
          <ac:spMkLst>
            <pc:docMk/>
            <pc:sldMk cId="2439549864" sldId="2147473788"/>
            <ac:spMk id="5" creationId="{1E772DB4-9751-3FA7-C1D1-098BABA1BA6E}"/>
          </ac:spMkLst>
        </pc:spChg>
        <pc:spChg chg="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10" creationId="{97A4D125-08EF-8FCD-2676-A132EE13FDBE}"/>
          </ac:spMkLst>
        </pc:spChg>
        <pc:spChg chg="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11" creationId="{0B4EE55C-FE6C-8273-F0E6-F34B4A7687CF}"/>
          </ac:spMkLst>
        </pc:spChg>
        <pc:spChg chg="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12" creationId="{79709730-5336-1870-E3AB-B0285835850B}"/>
          </ac:spMkLst>
        </pc:spChg>
        <pc:spChg chg="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13" creationId="{DEAEAEC3-7B7D-32B0-A05A-1344F91F035A}"/>
          </ac:spMkLst>
        </pc:spChg>
        <pc:spChg chg="mod">
          <ac:chgData name="JAQUELINE MARCONI DIAS DOS SANTOS" userId="f9aa68d1-4041-4ca3-a340-b1999881c276" providerId="ADAL" clId="{D294EA73-05AF-41FA-8293-AB7B1612F9E9}" dt="2024-03-04T19:50:50.349" v="122" actId="122"/>
          <ac:spMkLst>
            <pc:docMk/>
            <pc:sldMk cId="2439549864" sldId="2147473788"/>
            <ac:spMk id="15" creationId="{DC93E5F2-DC84-7331-933C-6192899B11A7}"/>
          </ac:spMkLst>
        </pc:spChg>
        <pc:spChg chg="mod">
          <ac:chgData name="JAQUELINE MARCONI DIAS DOS SANTOS" userId="f9aa68d1-4041-4ca3-a340-b1999881c276" providerId="ADAL" clId="{D294EA73-05AF-41FA-8293-AB7B1612F9E9}" dt="2024-03-04T20:43:50.664" v="883" actId="1076"/>
          <ac:spMkLst>
            <pc:docMk/>
            <pc:sldMk cId="2439549864" sldId="2147473788"/>
            <ac:spMk id="16" creationId="{56C06EF7-E876-278F-C479-103ABDF8C6E8}"/>
          </ac:spMkLst>
        </pc:spChg>
        <pc:spChg chg="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22" creationId="{9CE2BD14-F27C-3873-2864-CFC584F0EFF5}"/>
          </ac:spMkLst>
        </pc:spChg>
        <pc:spChg chg="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23" creationId="{F9828A48-C9E2-67A3-4A76-DDD2AF3C8C66}"/>
          </ac:spMkLst>
        </pc:spChg>
        <pc:spChg chg="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24" creationId="{E2B90D8E-B23F-6151-5B3C-378883072815}"/>
          </ac:spMkLst>
        </pc:spChg>
        <pc:spChg chg="del mod">
          <ac:chgData name="JAQUELINE MARCONI DIAS DOS SANTOS" userId="f9aa68d1-4041-4ca3-a340-b1999881c276" providerId="ADAL" clId="{D294EA73-05AF-41FA-8293-AB7B1612F9E9}" dt="2024-03-04T19:50:33.747" v="118" actId="478"/>
          <ac:spMkLst>
            <pc:docMk/>
            <pc:sldMk cId="2439549864" sldId="2147473788"/>
            <ac:spMk id="25" creationId="{8391EAD2-D193-D2F7-4CDA-1739A506E411}"/>
          </ac:spMkLst>
        </pc:spChg>
        <pc:spChg chg="del">
          <ac:chgData name="JAQUELINE MARCONI DIAS DOS SANTOS" userId="f9aa68d1-4041-4ca3-a340-b1999881c276" providerId="ADAL" clId="{D294EA73-05AF-41FA-8293-AB7B1612F9E9}" dt="2024-03-04T19:50:32.459" v="117" actId="478"/>
          <ac:spMkLst>
            <pc:docMk/>
            <pc:sldMk cId="2439549864" sldId="2147473788"/>
            <ac:spMk id="26" creationId="{0820B63B-B913-1662-5034-27248BEABFB8}"/>
          </ac:spMkLst>
        </pc:spChg>
        <pc:spChg chg="del mod">
          <ac:chgData name="JAQUELINE MARCONI DIAS DOS SANTOS" userId="f9aa68d1-4041-4ca3-a340-b1999881c276" providerId="ADAL" clId="{D294EA73-05AF-41FA-8293-AB7B1612F9E9}" dt="2024-03-04T19:50:36.699" v="120" actId="478"/>
          <ac:spMkLst>
            <pc:docMk/>
            <pc:sldMk cId="2439549864" sldId="2147473788"/>
            <ac:spMk id="27" creationId="{5C374EB5-7225-1EA1-8169-6F8AC86EE29C}"/>
          </ac:spMkLst>
        </pc:spChg>
        <pc:spChg chg="del">
          <ac:chgData name="JAQUELINE MARCONI DIAS DOS SANTOS" userId="f9aa68d1-4041-4ca3-a340-b1999881c276" providerId="ADAL" clId="{D294EA73-05AF-41FA-8293-AB7B1612F9E9}" dt="2024-03-04T19:50:35.267" v="119" actId="478"/>
          <ac:spMkLst>
            <pc:docMk/>
            <pc:sldMk cId="2439549864" sldId="2147473788"/>
            <ac:spMk id="28" creationId="{126ADA89-A22D-CD33-D128-B72EDECA79D2}"/>
          </ac:spMkLst>
        </pc:spChg>
        <pc:spChg chg="add mod">
          <ac:chgData name="JAQUELINE MARCONI DIAS DOS SANTOS" userId="f9aa68d1-4041-4ca3-a340-b1999881c276" providerId="ADAL" clId="{D294EA73-05AF-41FA-8293-AB7B1612F9E9}" dt="2024-03-04T20:45:08.496" v="893" actId="14100"/>
          <ac:spMkLst>
            <pc:docMk/>
            <pc:sldMk cId="2439549864" sldId="2147473788"/>
            <ac:spMk id="29" creationId="{508491E3-DFB2-AC8E-29D5-881CF685C7FA}"/>
          </ac:spMkLst>
        </pc:spChg>
        <pc:spChg chg="add 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30" creationId="{D6E43853-D314-3532-BBB7-B1AEBC0C9B16}"/>
          </ac:spMkLst>
        </pc:spChg>
        <pc:spChg chg="add mod">
          <ac:chgData name="JAQUELINE MARCONI DIAS DOS SANTOS" userId="f9aa68d1-4041-4ca3-a340-b1999881c276" providerId="ADAL" clId="{D294EA73-05AF-41FA-8293-AB7B1612F9E9}" dt="2024-03-04T20:35:05.668" v="880" actId="12788"/>
          <ac:spMkLst>
            <pc:docMk/>
            <pc:sldMk cId="2439549864" sldId="2147473788"/>
            <ac:spMk id="31" creationId="{B624FCB8-2F81-39B3-282D-AFD1BCB1E727}"/>
          </ac:spMkLst>
        </pc:spChg>
        <pc:spChg chg="add mod">
          <ac:chgData name="JAQUELINE MARCONI DIAS DOS SANTOS" userId="f9aa68d1-4041-4ca3-a340-b1999881c276" providerId="ADAL" clId="{D294EA73-05AF-41FA-8293-AB7B1612F9E9}" dt="2024-03-04T20:44:44.571" v="890" actId="108"/>
          <ac:spMkLst>
            <pc:docMk/>
            <pc:sldMk cId="2439549864" sldId="2147473788"/>
            <ac:spMk id="32" creationId="{ADE514FE-F873-E260-E19D-3128AB65F286}"/>
          </ac:spMkLst>
        </pc:spChg>
        <pc:spChg chg="add mod">
          <ac:chgData name="JAQUELINE MARCONI DIAS DOS SANTOS" userId="f9aa68d1-4041-4ca3-a340-b1999881c276" providerId="ADAL" clId="{D294EA73-05AF-41FA-8293-AB7B1612F9E9}" dt="2024-03-04T20:45:49.908" v="898" actId="1076"/>
          <ac:spMkLst>
            <pc:docMk/>
            <pc:sldMk cId="2439549864" sldId="2147473788"/>
            <ac:spMk id="33" creationId="{268E3BA9-BC19-8FBC-9A87-A314D57FFDAD}"/>
          </ac:spMkLst>
        </pc:spChg>
        <pc:spChg chg="add mod">
          <ac:chgData name="JAQUELINE MARCONI DIAS DOS SANTOS" userId="f9aa68d1-4041-4ca3-a340-b1999881c276" providerId="ADAL" clId="{D294EA73-05AF-41FA-8293-AB7B1612F9E9}" dt="2024-03-04T20:46:18.077" v="901"/>
          <ac:spMkLst>
            <pc:docMk/>
            <pc:sldMk cId="2439549864" sldId="2147473788"/>
            <ac:spMk id="34" creationId="{6E912D66-D0DD-9F08-B6EB-7FC37E10EEE4}"/>
          </ac:spMkLst>
        </pc:spChg>
        <pc:graphicFrameChg chg="mod modGraphic">
          <ac:chgData name="JAQUELINE MARCONI DIAS DOS SANTOS" userId="f9aa68d1-4041-4ca3-a340-b1999881c276" providerId="ADAL" clId="{D294EA73-05AF-41FA-8293-AB7B1612F9E9}" dt="2024-03-04T20:33:08.051" v="786" actId="14100"/>
          <ac:graphicFrameMkLst>
            <pc:docMk/>
            <pc:sldMk cId="2439549864" sldId="2147473788"/>
            <ac:graphicFrameMk id="9" creationId="{B87D5EA7-22CB-4B02-B83A-1C9B45256C1E}"/>
          </ac:graphicFrameMkLst>
        </pc:graphicFrameChg>
      </pc:sldChg>
      <pc:sldChg chg="addSp delSp modSp mod modCm">
        <pc:chgData name="JAQUELINE MARCONI DIAS DOS SANTOS" userId="f9aa68d1-4041-4ca3-a340-b1999881c276" providerId="ADAL" clId="{D294EA73-05AF-41FA-8293-AB7B1612F9E9}" dt="2024-03-04T20:49:29.100" v="922" actId="208"/>
        <pc:sldMkLst>
          <pc:docMk/>
          <pc:sldMk cId="286337476" sldId="2147473791"/>
        </pc:sldMkLst>
        <pc:spChg chg="mod">
          <ac:chgData name="JAQUELINE MARCONI DIAS DOS SANTOS" userId="f9aa68d1-4041-4ca3-a340-b1999881c276" providerId="ADAL" clId="{D294EA73-05AF-41FA-8293-AB7B1612F9E9}" dt="2024-03-04T19:44:41.071" v="18" actId="122"/>
          <ac:spMkLst>
            <pc:docMk/>
            <pc:sldMk cId="286337476" sldId="2147473791"/>
            <ac:spMk id="9" creationId="{01115413-2E26-842A-9BD4-E9DA66B6D5E6}"/>
          </ac:spMkLst>
        </pc:spChg>
        <pc:spChg chg="add mod">
          <ac:chgData name="JAQUELINE MARCONI DIAS DOS SANTOS" userId="f9aa68d1-4041-4ca3-a340-b1999881c276" providerId="ADAL" clId="{D294EA73-05AF-41FA-8293-AB7B1612F9E9}" dt="2024-03-04T20:28:53.070" v="724" actId="20577"/>
          <ac:spMkLst>
            <pc:docMk/>
            <pc:sldMk cId="286337476" sldId="2147473791"/>
            <ac:spMk id="11" creationId="{2892C7CD-2BA9-0F5C-DEBF-3C128CB085F4}"/>
          </ac:spMkLst>
        </pc:spChg>
        <pc:spChg chg="mod">
          <ac:chgData name="JAQUELINE MARCONI DIAS DOS SANTOS" userId="f9aa68d1-4041-4ca3-a340-b1999881c276" providerId="ADAL" clId="{D294EA73-05AF-41FA-8293-AB7B1612F9E9}" dt="2024-03-04T20:48:14.793" v="908" actId="14100"/>
          <ac:spMkLst>
            <pc:docMk/>
            <pc:sldMk cId="286337476" sldId="2147473791"/>
            <ac:spMk id="12" creationId="{DF09D5B8-D971-6F88-B167-08973572745E}"/>
          </ac:spMkLst>
        </pc:spChg>
        <pc:spChg chg="del">
          <ac:chgData name="JAQUELINE MARCONI DIAS DOS SANTOS" userId="f9aa68d1-4041-4ca3-a340-b1999881c276" providerId="ADAL" clId="{D294EA73-05AF-41FA-8293-AB7B1612F9E9}" dt="2024-03-04T19:42:51.107" v="15" actId="478"/>
          <ac:spMkLst>
            <pc:docMk/>
            <pc:sldMk cId="286337476" sldId="2147473791"/>
            <ac:spMk id="13" creationId="{8739F7C5-8C71-36A4-28D3-5781C27CB9E3}"/>
          </ac:spMkLst>
        </pc:spChg>
        <pc:spChg chg="del">
          <ac:chgData name="JAQUELINE MARCONI DIAS DOS SANTOS" userId="f9aa68d1-4041-4ca3-a340-b1999881c276" providerId="ADAL" clId="{D294EA73-05AF-41FA-8293-AB7B1612F9E9}" dt="2024-03-04T19:42:52.538" v="16" actId="478"/>
          <ac:spMkLst>
            <pc:docMk/>
            <pc:sldMk cId="286337476" sldId="2147473791"/>
            <ac:spMk id="14" creationId="{BC82A3C0-EE52-27E8-3FEB-231C4B1A4B3E}"/>
          </ac:spMkLst>
        </pc:spChg>
        <pc:spChg chg="del">
          <ac:chgData name="JAQUELINE MARCONI DIAS DOS SANTOS" userId="f9aa68d1-4041-4ca3-a340-b1999881c276" providerId="ADAL" clId="{D294EA73-05AF-41FA-8293-AB7B1612F9E9}" dt="2024-03-04T19:42:37.215" v="11" actId="478"/>
          <ac:spMkLst>
            <pc:docMk/>
            <pc:sldMk cId="286337476" sldId="2147473791"/>
            <ac:spMk id="15" creationId="{107888E7-3171-9B35-2468-FA9BE75148AE}"/>
          </ac:spMkLst>
        </pc:spChg>
        <pc:spChg chg="del">
          <ac:chgData name="JAQUELINE MARCONI DIAS DOS SANTOS" userId="f9aa68d1-4041-4ca3-a340-b1999881c276" providerId="ADAL" clId="{D294EA73-05AF-41FA-8293-AB7B1612F9E9}" dt="2024-03-04T19:42:38.803" v="13" actId="478"/>
          <ac:spMkLst>
            <pc:docMk/>
            <pc:sldMk cId="286337476" sldId="2147473791"/>
            <ac:spMk id="16" creationId="{40B68514-08BD-E912-C266-16E910A72D1B}"/>
          </ac:spMkLst>
        </pc:spChg>
        <pc:spChg chg="add mod">
          <ac:chgData name="JAQUELINE MARCONI DIAS DOS SANTOS" userId="f9aa68d1-4041-4ca3-a340-b1999881c276" providerId="ADAL" clId="{D294EA73-05AF-41FA-8293-AB7B1612F9E9}" dt="2024-03-04T20:47:25.501" v="906"/>
          <ac:spMkLst>
            <pc:docMk/>
            <pc:sldMk cId="286337476" sldId="2147473791"/>
            <ac:spMk id="17" creationId="{D0357642-27AE-8271-A764-88C7F4688592}"/>
          </ac:spMkLst>
        </pc:spChg>
        <pc:spChg chg="mod">
          <ac:chgData name="JAQUELINE MARCONI DIAS DOS SANTOS" userId="f9aa68d1-4041-4ca3-a340-b1999881c276" providerId="ADAL" clId="{D294EA73-05AF-41FA-8293-AB7B1612F9E9}" dt="2024-03-04T20:21:49.035" v="631" actId="207"/>
          <ac:spMkLst>
            <pc:docMk/>
            <pc:sldMk cId="286337476" sldId="2147473791"/>
            <ac:spMk id="23" creationId="{020F01AF-CE8A-697D-2BBE-53B74F7D654E}"/>
          </ac:spMkLst>
        </pc:spChg>
        <pc:spChg chg="mod">
          <ac:chgData name="JAQUELINE MARCONI DIAS DOS SANTOS" userId="f9aa68d1-4041-4ca3-a340-b1999881c276" providerId="ADAL" clId="{D294EA73-05AF-41FA-8293-AB7B1612F9E9}" dt="2024-03-04T20:22:02.109" v="634" actId="207"/>
          <ac:spMkLst>
            <pc:docMk/>
            <pc:sldMk cId="286337476" sldId="2147473791"/>
            <ac:spMk id="24" creationId="{EB58B9C2-B1D4-8EF6-59E9-B6FA2FE5623E}"/>
          </ac:spMkLst>
        </pc:spChg>
        <pc:spChg chg="mod">
          <ac:chgData name="JAQUELINE MARCONI DIAS DOS SANTOS" userId="f9aa68d1-4041-4ca3-a340-b1999881c276" providerId="ADAL" clId="{D294EA73-05AF-41FA-8293-AB7B1612F9E9}" dt="2024-03-04T20:22:05.052" v="635" actId="207"/>
          <ac:spMkLst>
            <pc:docMk/>
            <pc:sldMk cId="286337476" sldId="2147473791"/>
            <ac:spMk id="25" creationId="{62960CC1-3731-DA58-B175-5809EA51C913}"/>
          </ac:spMkLst>
        </pc:spChg>
        <pc:spChg chg="mod">
          <ac:chgData name="JAQUELINE MARCONI DIAS DOS SANTOS" userId="f9aa68d1-4041-4ca3-a340-b1999881c276" providerId="ADAL" clId="{D294EA73-05AF-41FA-8293-AB7B1612F9E9}" dt="2024-03-04T20:22:08.274" v="636" actId="207"/>
          <ac:spMkLst>
            <pc:docMk/>
            <pc:sldMk cId="286337476" sldId="2147473791"/>
            <ac:spMk id="26" creationId="{A1F97940-272D-2C7D-132E-3C0E34E64810}"/>
          </ac:spMkLst>
        </pc:spChg>
        <pc:spChg chg="mod">
          <ac:chgData name="JAQUELINE MARCONI DIAS DOS SANTOS" userId="f9aa68d1-4041-4ca3-a340-b1999881c276" providerId="ADAL" clId="{D294EA73-05AF-41FA-8293-AB7B1612F9E9}" dt="2024-03-04T20:21:54.662" v="632" actId="207"/>
          <ac:spMkLst>
            <pc:docMk/>
            <pc:sldMk cId="286337476" sldId="2147473791"/>
            <ac:spMk id="27" creationId="{64FEB85B-F3DF-3100-B758-815996681BAE}"/>
          </ac:spMkLst>
        </pc:spChg>
        <pc:spChg chg="mod">
          <ac:chgData name="JAQUELINE MARCONI DIAS DOS SANTOS" userId="f9aa68d1-4041-4ca3-a340-b1999881c276" providerId="ADAL" clId="{D294EA73-05AF-41FA-8293-AB7B1612F9E9}" dt="2024-03-04T20:21:46.146" v="630" actId="207"/>
          <ac:spMkLst>
            <pc:docMk/>
            <pc:sldMk cId="286337476" sldId="2147473791"/>
            <ac:spMk id="28" creationId="{273B3E08-7FC1-133E-E4D6-3460ED726898}"/>
          </ac:spMkLst>
        </pc:spChg>
        <pc:spChg chg="mod">
          <ac:chgData name="JAQUELINE MARCONI DIAS DOS SANTOS" userId="f9aa68d1-4041-4ca3-a340-b1999881c276" providerId="ADAL" clId="{D294EA73-05AF-41FA-8293-AB7B1612F9E9}" dt="2024-03-04T20:21:58.613" v="633" actId="207"/>
          <ac:spMkLst>
            <pc:docMk/>
            <pc:sldMk cId="286337476" sldId="2147473791"/>
            <ac:spMk id="29" creationId="{1667C750-F726-DA84-7625-D3B0DA6E828C}"/>
          </ac:spMkLst>
        </pc:spChg>
        <pc:spChg chg="add del mod">
          <ac:chgData name="JAQUELINE MARCONI DIAS DOS SANTOS" userId="f9aa68d1-4041-4ca3-a340-b1999881c276" providerId="ADAL" clId="{D294EA73-05AF-41FA-8293-AB7B1612F9E9}" dt="2024-03-04T20:49:06.180" v="919" actId="478"/>
          <ac:spMkLst>
            <pc:docMk/>
            <pc:sldMk cId="286337476" sldId="2147473791"/>
            <ac:spMk id="30" creationId="{94F0DCB1-312D-E4F1-BB2D-825949414AD0}"/>
          </ac:spMkLst>
        </pc:spChg>
        <pc:spChg chg="mod">
          <ac:chgData name="JAQUELINE MARCONI DIAS DOS SANTOS" userId="f9aa68d1-4041-4ca3-a340-b1999881c276" providerId="ADAL" clId="{D294EA73-05AF-41FA-8293-AB7B1612F9E9}" dt="2024-03-04T20:22:17.200" v="637" actId="207"/>
          <ac:spMkLst>
            <pc:docMk/>
            <pc:sldMk cId="286337476" sldId="2147473791"/>
            <ac:spMk id="33" creationId="{BB41F9C2-C589-040A-0BFC-6211C21B9300}"/>
          </ac:spMkLst>
        </pc:spChg>
        <pc:spChg chg="add mod">
          <ac:chgData name="JAQUELINE MARCONI DIAS DOS SANTOS" userId="f9aa68d1-4041-4ca3-a340-b1999881c276" providerId="ADAL" clId="{D294EA73-05AF-41FA-8293-AB7B1612F9E9}" dt="2024-03-04T20:49:18.263" v="921" actId="1076"/>
          <ac:spMkLst>
            <pc:docMk/>
            <pc:sldMk cId="286337476" sldId="2147473791"/>
            <ac:spMk id="34" creationId="{B1F8EB53-3A4B-43A1-7005-1915CF71FA12}"/>
          </ac:spMkLst>
        </pc:spChg>
        <pc:graphicFrameChg chg="modGraphic">
          <ac:chgData name="JAQUELINE MARCONI DIAS DOS SANTOS" userId="f9aa68d1-4041-4ca3-a340-b1999881c276" providerId="ADAL" clId="{D294EA73-05AF-41FA-8293-AB7B1612F9E9}" dt="2024-03-04T20:19:53.477" v="629" actId="20577"/>
          <ac:graphicFrameMkLst>
            <pc:docMk/>
            <pc:sldMk cId="286337476" sldId="2147473791"/>
            <ac:graphicFrameMk id="4" creationId="{D1704A47-EC2F-D988-3C78-20D5CB851B9A}"/>
          </ac:graphicFrameMkLst>
        </pc:graphicFrameChg>
        <pc:cxnChg chg="add mod">
          <ac:chgData name="JAQUELINE MARCONI DIAS DOS SANTOS" userId="f9aa68d1-4041-4ca3-a340-b1999881c276" providerId="ADAL" clId="{D294EA73-05AF-41FA-8293-AB7B1612F9E9}" dt="2024-03-04T20:49:29.100" v="922" actId="208"/>
          <ac:cxnSpMkLst>
            <pc:docMk/>
            <pc:sldMk cId="286337476" sldId="2147473791"/>
            <ac:cxnSpMk id="19" creationId="{C70681D4-3508-768A-1952-A53367CD9501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JAQUELINE MARCONI DIAS DOS SANTOS" userId="f9aa68d1-4041-4ca3-a340-b1999881c276" providerId="ADAL" clId="{D294EA73-05AF-41FA-8293-AB7B1612F9E9}" dt="2024-03-04T19:42:37.219" v="12" actId="2056"/>
              <pc2:cmMkLst xmlns:pc2="http://schemas.microsoft.com/office/powerpoint/2019/9/main/command">
                <pc:docMk/>
                <pc:sldMk cId="286337476" sldId="2147473791"/>
                <pc2:cmMk id="{C50B5564-0648-4E96-9C68-BD2657C222F8}"/>
              </pc2:cmMkLst>
            </pc226:cmChg>
          </p:ext>
        </pc:extLst>
      </pc:sldChg>
      <pc:sldChg chg="add del">
        <pc:chgData name="JAQUELINE MARCONI DIAS DOS SANTOS" userId="f9aa68d1-4041-4ca3-a340-b1999881c276" providerId="ADAL" clId="{D294EA73-05AF-41FA-8293-AB7B1612F9E9}" dt="2024-03-04T20:37:01.531" v="881" actId="2696"/>
        <pc:sldMkLst>
          <pc:docMk/>
          <pc:sldMk cId="2236990787" sldId="2147473793"/>
        </pc:sldMkLst>
      </pc:sldChg>
      <pc:sldChg chg="delSp modSp add del mod">
        <pc:chgData name="JAQUELINE MARCONI DIAS DOS SANTOS" userId="f9aa68d1-4041-4ca3-a340-b1999881c276" providerId="ADAL" clId="{D294EA73-05AF-41FA-8293-AB7B1612F9E9}" dt="2024-03-04T20:46:22.562" v="902" actId="2696"/>
        <pc:sldMkLst>
          <pc:docMk/>
          <pc:sldMk cId="2023219682" sldId="2147473798"/>
        </pc:sldMkLst>
        <pc:spChg chg="mod">
          <ac:chgData name="JAQUELINE MARCONI DIAS DOS SANTOS" userId="f9aa68d1-4041-4ca3-a340-b1999881c276" providerId="ADAL" clId="{D294EA73-05AF-41FA-8293-AB7B1612F9E9}" dt="2024-03-04T20:12:27.380" v="472" actId="20577"/>
          <ac:spMkLst>
            <pc:docMk/>
            <pc:sldMk cId="2023219682" sldId="2147473798"/>
            <ac:spMk id="14" creationId="{D9DA60CC-CA6C-491F-8581-C13419FFB185}"/>
          </ac:spMkLst>
        </pc:spChg>
        <pc:spChg chg="del mod">
          <ac:chgData name="JAQUELINE MARCONI DIAS DOS SANTOS" userId="f9aa68d1-4041-4ca3-a340-b1999881c276" providerId="ADAL" clId="{D294EA73-05AF-41FA-8293-AB7B1612F9E9}" dt="2024-03-04T20:44:53.491" v="891" actId="478"/>
          <ac:spMkLst>
            <pc:docMk/>
            <pc:sldMk cId="2023219682" sldId="2147473798"/>
            <ac:spMk id="231" creationId="{00000000-0000-0000-0000-000000000000}"/>
          </ac:spMkLst>
        </pc:spChg>
      </pc:sldChg>
      <pc:sldChg chg="addSp delSp modSp add del mod">
        <pc:chgData name="JAQUELINE MARCONI DIAS DOS SANTOS" userId="f9aa68d1-4041-4ca3-a340-b1999881c276" providerId="ADAL" clId="{D294EA73-05AF-41FA-8293-AB7B1612F9E9}" dt="2024-03-04T20:49:40.556" v="923" actId="2696"/>
        <pc:sldMkLst>
          <pc:docMk/>
          <pc:sldMk cId="567844434" sldId="2147473799"/>
        </pc:sldMkLst>
        <pc:spChg chg="add del mod">
          <ac:chgData name="JAQUELINE MARCONI DIAS DOS SANTOS" userId="f9aa68d1-4041-4ca3-a340-b1999881c276" providerId="ADAL" clId="{D294EA73-05AF-41FA-8293-AB7B1612F9E9}" dt="2024-03-04T20:46:43.292" v="904" actId="20577"/>
          <ac:spMkLst>
            <pc:docMk/>
            <pc:sldMk cId="567844434" sldId="2147473799"/>
            <ac:spMk id="14" creationId="{D9DA60CC-CA6C-491F-8581-C13419FFB185}"/>
          </ac:spMkLst>
        </pc:spChg>
        <pc:spChg chg="del mod">
          <ac:chgData name="JAQUELINE MARCONI DIAS DOS SANTOS" userId="f9aa68d1-4041-4ca3-a340-b1999881c276" providerId="ADAL" clId="{D294EA73-05AF-41FA-8293-AB7B1612F9E9}" dt="2024-03-04T20:26:39.869" v="712" actId="478"/>
          <ac:spMkLst>
            <pc:docMk/>
            <pc:sldMk cId="567844434" sldId="2147473799"/>
            <ac:spMk id="231" creationId="{00000000-0000-0000-0000-000000000000}"/>
          </ac:spMkLst>
        </pc:spChg>
      </pc:sldChg>
      <pc:sldMasterChg chg="addSldLayout delSldLayout">
        <pc:chgData name="JAQUELINE MARCONI DIAS DOS SANTOS" userId="f9aa68d1-4041-4ca3-a340-b1999881c276" providerId="ADAL" clId="{D294EA73-05AF-41FA-8293-AB7B1612F9E9}" dt="2024-03-04T20:49:40.556" v="923" actId="2696"/>
        <pc:sldMasterMkLst>
          <pc:docMk/>
          <pc:sldMasterMk cId="0" sldId="2147483648"/>
        </pc:sldMasterMkLst>
        <pc:sldLayoutChg chg="add del">
          <pc:chgData name="JAQUELINE MARCONI DIAS DOS SANTOS" userId="f9aa68d1-4041-4ca3-a340-b1999881c276" providerId="ADAL" clId="{D294EA73-05AF-41FA-8293-AB7B1612F9E9}" dt="2024-03-04T20:37:01.531" v="881" actId="2696"/>
          <pc:sldLayoutMkLst>
            <pc:docMk/>
            <pc:sldMasterMk cId="0" sldId="2147483648"/>
            <pc:sldLayoutMk cId="3414990693" sldId="2147483703"/>
          </pc:sldLayoutMkLst>
        </pc:sldLayoutChg>
        <pc:sldLayoutChg chg="del">
          <pc:chgData name="JAQUELINE MARCONI DIAS DOS SANTOS" userId="f9aa68d1-4041-4ca3-a340-b1999881c276" providerId="ADAL" clId="{D294EA73-05AF-41FA-8293-AB7B1612F9E9}" dt="2024-03-04T20:49:40.556" v="923" actId="2696"/>
          <pc:sldLayoutMkLst>
            <pc:docMk/>
            <pc:sldMasterMk cId="0" sldId="2147483648"/>
            <pc:sldLayoutMk cId="3720540301" sldId="2147483715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668680752705134E-2"/>
          <c:y val="0.14777587783578683"/>
          <c:w val="0.95666263849458977"/>
          <c:h val="0.741554322973331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solidFill>
              <a:srgbClr val="747863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41534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F53-4DB8-97CA-4B1C71F138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Now Display" panose="020B050403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Planilha1!$A$2:$A$6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 orç.</c:v>
                </c:pt>
                <c:pt idx="4">
                  <c:v>2023</c:v>
                </c:pt>
              </c:strCache>
            </c:strRef>
          </c:cat>
          <c:val>
            <c:numRef>
              <c:f>Planilha1!$B$2:$B$6</c:f>
              <c:numCache>
                <c:formatCode>0.0%</c:formatCode>
                <c:ptCount val="5"/>
                <c:pt idx="0">
                  <c:v>0.35099999999999998</c:v>
                </c:pt>
                <c:pt idx="1">
                  <c:v>0.39100000000000001</c:v>
                </c:pt>
                <c:pt idx="2">
                  <c:v>0.42099999999999999</c:v>
                </c:pt>
                <c:pt idx="3">
                  <c:v>0.39700000000000002</c:v>
                </c:pt>
                <c:pt idx="4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53-4DB8-97CA-4B1C71F138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95098640"/>
        <c:axId val="1695101552"/>
      </c:barChart>
      <c:catAx>
        <c:axId val="169509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ow Display" panose="020B0504030202020204" pitchFamily="34" charset="0"/>
                <a:ea typeface="+mn-ea"/>
                <a:cs typeface="+mn-cs"/>
              </a:defRPr>
            </a:pPr>
            <a:endParaRPr lang="en-US"/>
          </a:p>
        </c:txPr>
        <c:crossAx val="1695101552"/>
        <c:crosses val="autoZero"/>
        <c:auto val="1"/>
        <c:lblAlgn val="ctr"/>
        <c:lblOffset val="100"/>
        <c:noMultiLvlLbl val="0"/>
      </c:catAx>
      <c:valAx>
        <c:axId val="169510155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69509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Helvetica Now Display" panose="020B050403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44546A"/>
                </a:solidFill>
                <a:latin typeface="Helvetica Neue" panose="020B0604020202020204" charset="0"/>
                <a:ea typeface="+mn-ea"/>
                <a:cs typeface="+mn-cs"/>
              </a:defRPr>
            </a:pPr>
            <a:r>
              <a:rPr lang="pt-BR">
                <a:solidFill>
                  <a:srgbClr val="44546A"/>
                </a:solidFill>
                <a:latin typeface="Helvetica Neue" panose="020B0604020202020204" charset="0"/>
              </a:rPr>
              <a:t>Inscritas Por Estado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rgbClr val="44546A"/>
              </a:solidFill>
              <a:latin typeface="Helvetica Neue" panose="020B060402020202020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7966379796900431"/>
          <c:y val="0.11528168977478874"/>
          <c:w val="0.69798296773507174"/>
          <c:h val="0.85314611193010992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Helvetica Now Display" panose="020B050403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Planilha2!$B$19:$B$27</c:f>
              <c:strCache>
                <c:ptCount val="9"/>
                <c:pt idx="0">
                  <c:v>Alagoas</c:v>
                </c:pt>
                <c:pt idx="1">
                  <c:v>Bahia</c:v>
                </c:pt>
                <c:pt idx="2">
                  <c:v>Ceará</c:v>
                </c:pt>
                <c:pt idx="3">
                  <c:v>Maranhão</c:v>
                </c:pt>
                <c:pt idx="4">
                  <c:v>Paraíba</c:v>
                </c:pt>
                <c:pt idx="5">
                  <c:v>Pernambuco</c:v>
                </c:pt>
                <c:pt idx="6">
                  <c:v>Piauí</c:v>
                </c:pt>
                <c:pt idx="7">
                  <c:v>Rio Grande do Norte</c:v>
                </c:pt>
                <c:pt idx="8">
                  <c:v>Sergipe</c:v>
                </c:pt>
              </c:strCache>
            </c:strRef>
          </c:cat>
          <c:val>
            <c:numRef>
              <c:f>Planilha2!$C$19:$C$27</c:f>
              <c:numCache>
                <c:formatCode>0%</c:formatCode>
                <c:ptCount val="9"/>
                <c:pt idx="0">
                  <c:v>4.5346062052505964E-2</c:v>
                </c:pt>
                <c:pt idx="1">
                  <c:v>0.15393794749403342</c:v>
                </c:pt>
                <c:pt idx="2">
                  <c:v>0.19331742243436753</c:v>
                </c:pt>
                <c:pt idx="3">
                  <c:v>0.23150357995226731</c:v>
                </c:pt>
                <c:pt idx="4">
                  <c:v>5.4892601431980909E-2</c:v>
                </c:pt>
                <c:pt idx="5">
                  <c:v>0.18257756563245822</c:v>
                </c:pt>
                <c:pt idx="6">
                  <c:v>4.77326968973747E-2</c:v>
                </c:pt>
                <c:pt idx="7">
                  <c:v>5.0119331742243436E-2</c:v>
                </c:pt>
                <c:pt idx="8">
                  <c:v>3.9379474940334128E-2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16-4238-A0B0-8D77B7D4AEC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overlap val="-20"/>
        <c:axId val="1820919280"/>
        <c:axId val="1820906384"/>
      </c:barChart>
      <c:catAx>
        <c:axId val="18209192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44546A"/>
                </a:solidFill>
                <a:latin typeface="Helvetica Now Display" panose="020B0504030202020204" pitchFamily="34" charset="0"/>
                <a:ea typeface="+mn-ea"/>
                <a:cs typeface="+mn-cs"/>
              </a:defRPr>
            </a:pPr>
            <a:endParaRPr lang="en-US"/>
          </a:p>
        </c:txPr>
        <c:crossAx val="1820906384"/>
        <c:crosses val="autoZero"/>
        <c:auto val="1"/>
        <c:lblAlgn val="ctr"/>
        <c:lblOffset val="100"/>
        <c:noMultiLvlLbl val="0"/>
      </c:catAx>
      <c:valAx>
        <c:axId val="182090638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82091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omments/modernComment_7FFFD97F_111129C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50B5564-0648-4E96-9C68-BD2657C222F8}" authorId="{FEF09E52-2533-E6A3-47CA-1B943EA8D430}" created="2024-03-04T19:14:40.62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86337476" sldId="2147473791"/>
      <ac:spMk id="15" creationId="{107888E7-3171-9B35-2468-FA9BE75148AE}"/>
      <ac:txMk cp="237" len="79">
        <ac:context len="317" hash="2862476525"/>
      </ac:txMk>
    </ac:txMkLst>
    <p188:txBody>
      <a:bodyPr/>
      <a:lstStyle/>
      <a:p>
        <a:r>
          <a:rPr lang="en-US"/>
          <a:t>Re, aqui acho que vale sua última notícia sobre o projeto, você atualiza?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Slide para apresentações sobre Consultoras no Brasil</a:t>
            </a:r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AE1F63-CA81-4044-83A2-F76A40675F83}" type="slidenum">
              <a:rPr lang="en-BR" smtClean="0"/>
              <a:t>1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677375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Números fictícios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tipografia oficia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cores oficiais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Caso necessário usar indicadores em caixa alta para facilitar a leitura diante de tantos números/dados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Números fictícios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tipografia oficia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cores oficiais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Caso necessário usar indicadores em caixa alta para facilitar a leitura diante de tantos números/dados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2559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Números fictícios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tipografia oficia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cores oficiais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Caso necessário usar indicadores em caixa alta para facilitar a leitura diante de tantos números/dados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5909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Números fictícios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tipografia oficia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cores oficiais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Caso necessário usar indicadores em caixa alta para facilitar a leitura diante de tantos números/dados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5947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79015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Slide para apresentações sobre Consultoras no Brasil</a:t>
            </a:r>
            <a:endParaRPr lang="en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AE1F63-CA81-4044-83A2-F76A40675F83}" type="slidenum">
              <a:rPr lang="en-BR" smtClean="0"/>
              <a:t>9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30830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Números fictícios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tipografia oficia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cores oficiais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Caso necessário usar indicadores em caixa alta para facilitar a leitura diante de tantos números/dados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842979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Números fictícios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tipografia oficia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cores oficiais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Caso necessário usar indicadores em caixa alta para facilitar a leitura diante de tantos números/dados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81919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Números fictícios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tipografia oficia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cores oficiais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Caso necessário usar indicadores em caixa alta para facilitar a leitura diante de tantos números/dados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0782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Números fictícios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tipografia oficia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cores oficiais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Caso necessário usar indicadores em caixa alta para facilitar a leitura diante de tantos números/dados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8592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Números fictícios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tipografia oficia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Respeitar cores oficiais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Helvetica Neue"/>
                <a:ea typeface="Helvetica Neue"/>
                <a:cs typeface="Helvetica Neue"/>
                <a:sym typeface="Helvetica Neue"/>
              </a:rPr>
              <a:t>Caso necessário usar indicadores em caixa alta para facilitar a leitura diante de tantos números/dados</a:t>
            </a: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96949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155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993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8B82C6-715A-4CA6-A11E-6AB0F457C49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0297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105da0e435a_1_93:notes"/>
          <p:cNvSpPr txBox="1">
            <a:spLocks noGrp="1"/>
          </p:cNvSpPr>
          <p:nvPr>
            <p:ph type="body" idx="1"/>
          </p:nvPr>
        </p:nvSpPr>
        <p:spPr>
          <a:xfrm>
            <a:off x="702628" y="4423331"/>
            <a:ext cx="5621100" cy="4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300" tIns="44650" rIns="89300" bIns="44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0" name="Google Shape;430;g105da0e435a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10300" cy="3492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25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ZA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A151B3-DC5F-4BDC-8368-49ABB517AF5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5148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ZA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A151B3-DC5F-4BDC-8368-49ABB517AF5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258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ZA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A151B3-DC5F-4BDC-8368-49ABB517AF5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62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1"/>
          <p:cNvSpPr txBox="1">
            <a:spLocks noGrp="1"/>
          </p:cNvSpPr>
          <p:nvPr>
            <p:ph type="title"/>
          </p:nvPr>
        </p:nvSpPr>
        <p:spPr>
          <a:xfrm>
            <a:off x="635299" y="396875"/>
            <a:ext cx="6833870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2B475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body" idx="1"/>
          </p:nvPr>
        </p:nvSpPr>
        <p:spPr>
          <a:xfrm>
            <a:off x="986699" y="3325010"/>
            <a:ext cx="5822315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sldNum" idx="12"/>
          </p:nvPr>
        </p:nvSpPr>
        <p:spPr>
          <a:xfrm>
            <a:off x="10541584" y="6511254"/>
            <a:ext cx="1245234" cy="21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27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27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27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27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27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27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instituto natura | </a:t>
            </a:r>
            <a:fld id="{00000000-1234-1234-1234-123412341234}" type="slidenum">
              <a:rPr lang="pt-BR" b="1"/>
              <a:t>‹#›</a:t>
            </a:fld>
            <a:endParaRPr b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ctrTitle"/>
          </p:nvPr>
        </p:nvSpPr>
        <p:spPr>
          <a:xfrm>
            <a:off x="914876" y="2125980"/>
            <a:ext cx="10368598" cy="1440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2B475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subTitle" idx="1"/>
          </p:nvPr>
        </p:nvSpPr>
        <p:spPr>
          <a:xfrm>
            <a:off x="1829752" y="3840480"/>
            <a:ext cx="8538845" cy="17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sldNum" idx="12"/>
          </p:nvPr>
        </p:nvSpPr>
        <p:spPr>
          <a:xfrm>
            <a:off x="10541584" y="6511254"/>
            <a:ext cx="1245234" cy="21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27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27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27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27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27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27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instituto natura | </a:t>
            </a:r>
            <a:fld id="{00000000-1234-1234-1234-123412341234}" type="slidenum">
              <a:rPr lang="pt-BR" b="1"/>
              <a:t>‹#›</a:t>
            </a:fld>
            <a:endParaRPr b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0"/>
          <p:cNvSpPr txBox="1">
            <a:spLocks noGrp="1"/>
          </p:cNvSpPr>
          <p:nvPr>
            <p:ph type="title"/>
          </p:nvPr>
        </p:nvSpPr>
        <p:spPr>
          <a:xfrm>
            <a:off x="635299" y="396875"/>
            <a:ext cx="6833870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>
                <a:solidFill>
                  <a:srgbClr val="2B475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0"/>
          <p:cNvSpPr txBox="1">
            <a:spLocks noGrp="1"/>
          </p:cNvSpPr>
          <p:nvPr>
            <p:ph type="body" idx="1"/>
          </p:nvPr>
        </p:nvSpPr>
        <p:spPr>
          <a:xfrm>
            <a:off x="1042099" y="1635375"/>
            <a:ext cx="4658995" cy="4132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00" b="1" i="0">
                <a:solidFill>
                  <a:srgbClr val="2B4752"/>
                </a:solidFill>
                <a:latin typeface="Play"/>
                <a:ea typeface="Play"/>
                <a:cs typeface="Play"/>
                <a:sym typeface="Play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0"/>
          <p:cNvSpPr txBox="1">
            <a:spLocks noGrp="1"/>
          </p:cNvSpPr>
          <p:nvPr>
            <p:ph type="body" idx="2"/>
          </p:nvPr>
        </p:nvSpPr>
        <p:spPr>
          <a:xfrm>
            <a:off x="6282150" y="1577340"/>
            <a:ext cx="5306282" cy="4526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0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sldNum" idx="12"/>
          </p:nvPr>
        </p:nvSpPr>
        <p:spPr>
          <a:xfrm>
            <a:off x="10541584" y="6511254"/>
            <a:ext cx="1245234" cy="21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" marR="0" lvl="1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2700" marR="0" lvl="2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" marR="0" lvl="3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2700" marR="0" lvl="4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2700" marR="0" lvl="5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2700" marR="0" lvl="6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2700" marR="0" lvl="7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2700" marR="0" lvl="8" indent="0" algn="l">
              <a:lnSpc>
                <a:spcPct val="100000"/>
              </a:lnSpc>
              <a:spcBef>
                <a:spcPts val="0"/>
              </a:spcBef>
              <a:buNone/>
              <a:defRPr sz="1000" b="0" i="0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instituto natura | </a:t>
            </a:r>
            <a:fld id="{00000000-1234-1234-1234-123412341234}" type="slidenum">
              <a:rPr lang="pt-BR" b="1"/>
              <a:t>‹#›</a:t>
            </a:fld>
            <a:endParaRPr b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2B4752"/>
                </a:solidFill>
                <a:latin typeface="HelveticaNowDisplay-XBd"/>
                <a:cs typeface="HelveticaNowDisplay-XB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2B4752"/>
                </a:solidFill>
                <a:latin typeface="Helvetica Now Text"/>
                <a:cs typeface="Helvetica Now Text"/>
              </a:defRPr>
            </a:lvl1pPr>
          </a:lstStyle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t>instituto</a:t>
            </a:r>
            <a:r>
              <a:rPr spc="-5"/>
              <a:t> </a:t>
            </a:r>
            <a:r>
              <a:t>natura</a:t>
            </a:r>
            <a:r>
              <a:rPr spc="-5"/>
              <a:t> </a:t>
            </a:r>
            <a:r>
              <a:t>| </a:t>
            </a:r>
            <a:fld id="{81D60167-4931-47E6-BA6A-407CBD079E47}" type="slidenum">
              <a:rPr b="1" spc="-25" dirty="0">
                <a:latin typeface="Helvetica Now Text"/>
                <a:cs typeface="Helvetica Now Text"/>
              </a:rPr>
              <a:t>‹#›</a:t>
            </a:fld>
            <a:endParaRPr b="1" spc="-25">
              <a:latin typeface="Helvetica Now Text"/>
              <a:cs typeface="Helvetica Now Text"/>
            </a:endParaRPr>
          </a:p>
        </p:txBody>
      </p:sp>
    </p:spTree>
    <p:extLst>
      <p:ext uri="{BB962C8B-B14F-4D97-AF65-F5344CB8AC3E}">
        <p14:creationId xmlns:p14="http://schemas.microsoft.com/office/powerpoint/2010/main" val="313753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68497" y="1729391"/>
            <a:ext cx="2611307" cy="3708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20" b="1" i="0">
                <a:solidFill>
                  <a:srgbClr val="E16618"/>
                </a:solidFill>
                <a:latin typeface="Helvetica Now Display" panose="020B0504030202020204" pitchFamily="34" charset="0"/>
                <a:cs typeface="Helvetica Now Display" panose="020B050403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63054" y="4247032"/>
            <a:ext cx="11665895" cy="6308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29" b="1" i="0">
                <a:solidFill>
                  <a:srgbClr val="52639E"/>
                </a:solidFill>
                <a:latin typeface="Helvetica Now Display" panose="020B0504030202020204" pitchFamily="34" charset="0"/>
                <a:cs typeface="Helvetica Now Display" panose="020B050403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459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Título e Conteúdo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65587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376D62-6FA0-21E2-EA37-E303DA8975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6E6BAF8-694A-194F-B348-0EC18A59468A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F83AD6-EF93-CA73-E877-77231DD36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8DD2B-DC52-F7DB-1444-E935BD03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34BF2F-2E3E-924D-83F2-A0F94109FA82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11005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tlo + Prgrf 2 Col">
  <p:cSld name="Ttlo + Prgrf 2 Col">
    <p:bg>
      <p:bgPr>
        <a:solidFill>
          <a:srgbClr val="FFFFFF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body" idx="1"/>
          </p:nvPr>
        </p:nvSpPr>
        <p:spPr>
          <a:xfrm>
            <a:off x="666523" y="2600901"/>
            <a:ext cx="4973715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2"/>
          </p:nvPr>
        </p:nvSpPr>
        <p:spPr>
          <a:xfrm>
            <a:off x="6267223" y="2600901"/>
            <a:ext cx="4973715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3"/>
          </p:nvPr>
        </p:nvSpPr>
        <p:spPr>
          <a:xfrm>
            <a:off x="671008" y="669513"/>
            <a:ext cx="108739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2800"/>
              <a:buFont typeface="Lato"/>
              <a:buNone/>
              <a:defRPr sz="1400" b="0">
                <a:solidFill>
                  <a:srgbClr val="E500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4"/>
          </p:nvPr>
        </p:nvSpPr>
        <p:spPr>
          <a:xfrm>
            <a:off x="610786" y="1311357"/>
            <a:ext cx="6761068" cy="73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10200"/>
              <a:buFont typeface="Arial"/>
              <a:buNone/>
              <a:defRPr sz="5100" b="0">
                <a:solidFill>
                  <a:srgbClr val="E5004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6000750" y="6209709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4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obj">
  <p:cSld name="OBJEC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sldNum" idx="12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5"/>
          <p:cNvSpPr txBox="1">
            <a:spLocks noGrp="1"/>
          </p:cNvSpPr>
          <p:nvPr>
            <p:ph type="ctrTitle"/>
          </p:nvPr>
        </p:nvSpPr>
        <p:spPr>
          <a:xfrm>
            <a:off x="268498" y="1729391"/>
            <a:ext cx="2611306" cy="40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619" b="1" i="0">
                <a:solidFill>
                  <a:srgbClr val="E16618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subTitle" idx="1"/>
          </p:nvPr>
        </p:nvSpPr>
        <p:spPr>
          <a:xfrm>
            <a:off x="263053" y="4247033"/>
            <a:ext cx="11665895" cy="558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29" b="1" i="0">
                <a:solidFill>
                  <a:srgbClr val="52639E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>
            <a:spLocks noGrp="1"/>
          </p:cNvSpPr>
          <p:nvPr>
            <p:ph type="title"/>
          </p:nvPr>
        </p:nvSpPr>
        <p:spPr>
          <a:xfrm>
            <a:off x="4594749" y="3047215"/>
            <a:ext cx="3002503" cy="554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2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 txBox="1">
            <a:spLocks noGrp="1"/>
          </p:cNvSpPr>
          <p:nvPr>
            <p:ph type="body" idx="1"/>
          </p:nvPr>
        </p:nvSpPr>
        <p:spPr>
          <a:xfrm>
            <a:off x="759602" y="1981681"/>
            <a:ext cx="5841454" cy="2422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5742" b="1" i="0">
                <a:solidFill>
                  <a:srgbClr val="DB672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6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sldNum" idx="12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7"/>
          <p:cNvSpPr txBox="1">
            <a:spLocks noGrp="1"/>
          </p:cNvSpPr>
          <p:nvPr>
            <p:ph type="title"/>
          </p:nvPr>
        </p:nvSpPr>
        <p:spPr>
          <a:xfrm>
            <a:off x="4594749" y="3047215"/>
            <a:ext cx="3002503" cy="554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2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7"/>
          <p:cNvSpPr txBox="1">
            <a:spLocks noGrp="1"/>
          </p:cNvSpPr>
          <p:nvPr>
            <p:ph type="body" idx="1"/>
          </p:nvPr>
        </p:nvSpPr>
        <p:spPr>
          <a:xfrm>
            <a:off x="2229881" y="2228639"/>
            <a:ext cx="3468905" cy="268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745" b="1" i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2"/>
          </p:nvPr>
        </p:nvSpPr>
        <p:spPr>
          <a:xfrm>
            <a:off x="6278880" y="1577340"/>
            <a:ext cx="5303520" cy="4439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sldNum" idx="12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>
            <a:off x="4594749" y="3047215"/>
            <a:ext cx="3002503" cy="554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602" b="1" i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B939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sldNum" idx="12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B9396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55092C-88C1-CC49-D7E6-E2AB4D21E0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63030A-8371-7C4E-A7F4-B4A13DF02102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987BD0-3D7E-18AE-4C32-72AC4284A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86A44-383C-488E-C877-30A51B237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EB14E6-DBEC-4245-9D14-2EB44A4CDDA7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13856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8D4E-170B-EFF8-9A7C-163FF7677B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671B40-E0F4-157C-9DA8-C4C7859EB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9493DE-A75D-EDCE-57DE-5AEE18A0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5F588-8F43-E7EE-2ADE-8AAD3817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CC15D-C484-C922-6CC0-2FA680E7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583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B1FF3-0849-8D88-8B81-75CFB2200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4D1B3-6163-F5C7-E9EE-B2A950951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33622-EDA8-9DEE-89D2-699C54D0E6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54B7F-54FA-8F40-58A2-45546FCE8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76F29-9146-BA73-04FB-B4A494E32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93150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6FA53-5E26-12F9-48F4-0508F2C8D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35602-6064-3FE5-C891-904A4DFBF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CAD42-DD79-42A5-F805-EEBB453CBC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C39A2E-84E7-BF86-F572-80EFD12EF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F2D97-864B-2545-14D9-E31E83383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3332161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6F628-3226-EAA7-725F-6C9428233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087AF-3CFB-9B1A-CD76-C57C498E2C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3B8F6-3A58-4D4E-838B-A41E62BC58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07407-2702-336A-27D6-6238A30774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0AC91-B32E-54FA-8762-7CEEEDF3B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77DCE-D7C1-3347-8CDC-6BA1393EE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0706983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5B7B7-0F0F-6113-E72C-37198447D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8CCFB-470C-4EE7-E72E-104884762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D1CA99-F5B4-BD10-4529-E06CA75DC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9772EC-3D30-D860-9016-A018E53FB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A9E09E-2768-788C-C9F0-384A9DB732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35CC54-72E7-9977-EEE3-AC2C49A085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A44B2D-A3F0-DE72-A0D0-AE7D3D76B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489B66-86EC-410D-C6B1-642A46445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8237241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86994-0B6D-0312-D33A-E5C3C88D5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41B155-D221-5C40-E249-C1421BA693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057C7E-18D6-DDD1-1D71-0DDCA01E1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4518EC-9E9E-780C-F055-D673233FB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4225931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12E950-CBC2-ABCD-B8A5-D2CE06C929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4544B6-44E4-1800-255C-F391D38FF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34D16-DB3A-22B8-BE18-DB4612B1E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346238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C6353-13C2-C49B-EAE1-8EFDDF358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07D49-A970-B595-8B7B-708847FB8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7E31E-1296-A207-6BB3-8C8523134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320AD2-513D-37E8-37D5-DF6A18E796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D76F6A-C87F-5B07-60D6-0AF0DA620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13AC9B-50C5-8E10-1059-2A0406A25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31556192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AC301-B874-6E82-3F87-A2064B72B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E8B7D0-416C-862D-10EE-C8E2123EA6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F184D-51F3-BFD9-AA0A-87049F45B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7E561-EDD9-83D1-56D7-2654DA07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1BE59C-8DCB-EC99-8FDC-F1338FB51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29548B-56F5-240A-1AC1-6ED5C0E94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387217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687FF-4FEF-DD51-B03D-72FAD9539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A8E65A-D7E9-B5F6-17D5-39A7D8486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0BA41-7978-E5CC-1068-461711A68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EDC4D-E573-C53B-5700-88EB29B12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EC467-F729-D87E-D483-0C6B84708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6440138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96CDC1-349B-3C8F-8C33-E53194EA88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4DA9D7-14CE-5E78-6EC4-B94F27FC4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85EDD-B5B6-DBB9-29F8-E7CD9C2B92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597249-FF85-9147-BF35-F1FAC409FB47}" type="datetimeFigureOut">
              <a:rPr lang="en-BR" smtClean="0"/>
              <a:t>03/04/2024</a:t>
            </a:fld>
            <a:endParaRPr lang="en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5B83B-A552-77A7-6370-7B28CF1C0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7C10E1-61CC-81D4-89FE-659BD03B6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C13E13-CCD1-D540-936D-48011099B0E5}" type="slidenum">
              <a:rPr lang="en-BR" smtClean="0"/>
              <a:t>‹#›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8465719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F947E3-64EA-42DD-AC2E-D3C4906E2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87A35C-E4C8-4517-8E0D-B1EC3553B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AC98B6-79D5-4893-8445-23E55FFD5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0B2B2E-B5A7-4EA0-8E44-45B42DC7B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6CB729-CB24-4707-9279-1A8A3712B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5012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BDB287-FFE1-4CA0-95FB-570899166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503017-3DA4-4631-A936-3BEEDAB134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7753CF-3D23-49FA-B4BA-10EB7AC36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4316146-37DC-4923-AFB9-17197664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D2CA0E-6F32-4E4C-9C14-5349E18FE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13559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71BF99-1985-4D0E-8767-39FEE035A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D2B12A-29C3-44BB-8DD3-3C602AF39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F58F3-20CC-4A5E-B97D-95DBD9A72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322BED-2AE6-41BF-9B71-38E9E4CE0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C3EFA0-6A6D-41F6-AF33-505694974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9325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F413DE-5A49-4E4B-A426-5BCDFEE44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56E054-0FE8-4810-97BE-B5268E7C6C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16CC9C-73AE-46E1-9E84-5DD7A1E2F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DCF225B-21A6-4E75-8C15-917ACEF0F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4C0BC7-F20F-4EF1-B873-69664D646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D10DCD8-8E3B-4D70-91EC-DD941BC79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88365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014373-4BDD-4407-B90B-A3D29CDE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CADF7C5-3336-4B28-9720-A2256E8A0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65851C-087E-4847-BB1A-01C80724EB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35C098E-FDAD-48E2-883A-F9611FF774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6586A86-458D-45CF-9AAC-CBC22253F6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9B0935A-F717-4290-B2D5-B96CBA11A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7E7B19-839F-472F-A26B-6667D3D24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39F7C82-8C4C-4E69-AF6D-058BF5535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1465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96EE22-32CE-42F6-A709-A2E0F6A17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21CBC5-4EAC-421B-BB04-FF462B51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6E90C61-12E5-4726-9EF3-D137DD25E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1032A11-C41F-4CAB-988F-804E20358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88308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BDD1D14-0676-4BDA-8CF3-6130E6B4B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DB029BE-39E9-4412-9B8C-BD21243CB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FF5DC3-956A-4B84-B0C8-540165635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196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3F5E5-43CB-4AAA-B310-9DB34FBF1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C6E30B-5983-4F23-8847-CDEC1F614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A29C0CF-6C07-47E4-AC31-85840C85B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AA04B24-68EF-4D87-A6CD-83336B477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1968A6-F866-4571-86D0-DF47EC847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B8D696-F11D-434D-BC57-D4546340D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9595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5147D4-F4D5-427B-8CD2-AEE2C32F9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A3FA6EC-BF3E-4951-9E5D-5D62CF80CF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0B4E595-08F0-46BF-9227-73AD21967B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46A62BF-2A27-44CB-ADF2-FB580E11D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C1176A9-2578-4097-A2EC-609B57FE9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D9CD475-7E37-482E-963A-E501E650F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4451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B9DCE4-1105-4815-91B6-F13DDB24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BA234A0-E8CD-4417-8443-950519920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C55484-5667-408D-BB95-6844A5FB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3D9CF2-97F2-4278-BFF8-AED43290F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A5C3FC-0BFE-40E7-AA69-58F65BAB0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8000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BC37CC-08E7-4F01-A89A-082C38428B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44A0AF3-F88F-4CEF-B148-9790E1DB5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A2F9B1-B8AE-4FC3-98F2-D93DD1065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E2ACCC-0FF2-447B-B3C3-3D9788511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7EA445-9285-4AF3-BE99-DBF3857EC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33218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60605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>
            <a:spLocks noGrp="1"/>
          </p:cNvSpPr>
          <p:nvPr>
            <p:ph type="pic" sz="half" idx="13"/>
          </p:nvPr>
        </p:nvSpPr>
        <p:spPr>
          <a:xfrm>
            <a:off x="3410298" y="-19049"/>
            <a:ext cx="5371405" cy="60483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exto do Título"/>
          <p:cNvSpPr txBox="1">
            <a:spLocks noGrp="1"/>
          </p:cNvSpPr>
          <p:nvPr>
            <p:ph type="title"/>
          </p:nvPr>
        </p:nvSpPr>
        <p:spPr>
          <a:xfrm>
            <a:off x="2673046" y="4756150"/>
            <a:ext cx="6845908" cy="1003300"/>
          </a:xfrm>
          <a:prstGeom prst="rect">
            <a:avLst/>
          </a:prstGeom>
        </p:spPr>
        <p:txBody>
          <a:bodyPr anchor="b"/>
          <a:lstStyle/>
          <a:p>
            <a:r>
              <a:t>Texto do Título</a:t>
            </a:r>
          </a:p>
        </p:txBody>
      </p:sp>
      <p:sp>
        <p:nvSpPr>
          <p:cNvPr id="22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2673046" y="5721349"/>
            <a:ext cx="6845908" cy="79375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581"/>
            </a:lvl1pPr>
            <a:lvl2pPr marL="0" indent="0" algn="ctr">
              <a:spcBef>
                <a:spcPts val="0"/>
              </a:spcBef>
              <a:buSzTx/>
              <a:buNone/>
              <a:defRPr sz="1581"/>
            </a:lvl2pPr>
            <a:lvl3pPr marL="0" indent="0" algn="ctr">
              <a:spcBef>
                <a:spcPts val="0"/>
              </a:spcBef>
              <a:buSzTx/>
              <a:buNone/>
              <a:defRPr sz="1581"/>
            </a:lvl3pPr>
            <a:lvl4pPr marL="0" indent="0" algn="ctr">
              <a:spcBef>
                <a:spcPts val="0"/>
              </a:spcBef>
              <a:buSzTx/>
              <a:buNone/>
              <a:defRPr sz="1581"/>
            </a:lvl4pPr>
            <a:lvl5pPr marL="0" indent="0" algn="ctr">
              <a:spcBef>
                <a:spcPts val="0"/>
              </a:spcBef>
              <a:buSzTx/>
              <a:buNone/>
              <a:defRPr sz="1581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3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1381123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31460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22807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>
  <p:cSld name="2_Título e Conteúdo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97513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8516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ntrodução" type="tx">
  <p:cSld name="Introdução">
    <p:bg>
      <p:bgPr>
        <a:solidFill>
          <a:srgbClr val="FFFFFF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>
            <a:spLocks noGrp="1"/>
          </p:cNvSpPr>
          <p:nvPr>
            <p:ph type="pic" idx="2"/>
          </p:nvPr>
        </p:nvSpPr>
        <p:spPr>
          <a:xfrm>
            <a:off x="0" y="-111204"/>
            <a:ext cx="12192000" cy="8336062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7"/>
          <p:cNvSpPr/>
          <p:nvPr/>
        </p:nvSpPr>
        <p:spPr>
          <a:xfrm>
            <a:off x="609600" y="514350"/>
            <a:ext cx="6286500" cy="5753100"/>
          </a:xfrm>
          <a:prstGeom prst="rect">
            <a:avLst/>
          </a:prstGeom>
          <a:solidFill>
            <a:srgbClr val="E5004B"/>
          </a:solidFill>
          <a:ln>
            <a:noFill/>
          </a:ln>
        </p:spPr>
        <p:txBody>
          <a:bodyPr spcFirstLastPara="1" wrap="square" lIns="45713" tIns="45713" rIns="45713" bIns="4571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1428498" y="1495813"/>
            <a:ext cx="4648704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0"/>
              <a:buFont typeface="Arial"/>
              <a:buNone/>
              <a:defRPr sz="60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body" idx="3"/>
          </p:nvPr>
        </p:nvSpPr>
        <p:spPr>
          <a:xfrm>
            <a:off x="1428498" y="3413372"/>
            <a:ext cx="4648704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Lato"/>
              <a:buNone/>
              <a:defRPr sz="1200" b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sldNum" idx="12"/>
          </p:nvPr>
        </p:nvSpPr>
        <p:spPr>
          <a:xfrm>
            <a:off x="6000750" y="6209709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4190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tlo + Prgrf 2 Col">
  <p:cSld name="Ttlo + Prgrf 2 Col">
    <p:bg>
      <p:bgPr>
        <a:solidFill>
          <a:srgbClr val="FFFFFF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body" idx="1"/>
          </p:nvPr>
        </p:nvSpPr>
        <p:spPr>
          <a:xfrm>
            <a:off x="666523" y="2600901"/>
            <a:ext cx="4973715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2"/>
          </p:nvPr>
        </p:nvSpPr>
        <p:spPr>
          <a:xfrm>
            <a:off x="6267223" y="2600901"/>
            <a:ext cx="4973715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3"/>
          </p:nvPr>
        </p:nvSpPr>
        <p:spPr>
          <a:xfrm>
            <a:off x="671008" y="669513"/>
            <a:ext cx="108739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2800"/>
              <a:buFont typeface="Lato"/>
              <a:buNone/>
              <a:defRPr sz="1400" b="0">
                <a:solidFill>
                  <a:srgbClr val="E5004B"/>
                </a:solidFill>
                <a:latin typeface="Lato"/>
                <a:ea typeface="Lato"/>
                <a:cs typeface="Lato"/>
                <a:sym typeface="Lato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body" idx="4"/>
          </p:nvPr>
        </p:nvSpPr>
        <p:spPr>
          <a:xfrm>
            <a:off x="610786" y="1311357"/>
            <a:ext cx="6761068" cy="7340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10200"/>
              <a:buFont typeface="Arial"/>
              <a:buNone/>
              <a:defRPr sz="5100" b="0">
                <a:solidFill>
                  <a:srgbClr val="E5004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6000750" y="6209709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8795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itação">
  <p:cSld name="Citação">
    <p:bg>
      <p:bgPr>
        <a:solidFill>
          <a:srgbClr val="9B004A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25" descr="angela-davis-1571169828034_v2_1920x1080.jpeg"/>
          <p:cNvPicPr preferRelativeResize="0"/>
          <p:nvPr/>
        </p:nvPicPr>
        <p:blipFill rotWithShape="1">
          <a:blip r:embed="rId2">
            <a:alphaModFix amt="17739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5"/>
          <p:cNvSpPr txBox="1">
            <a:spLocks noGrp="1"/>
          </p:cNvSpPr>
          <p:nvPr>
            <p:ph type="body" idx="1"/>
          </p:nvPr>
        </p:nvSpPr>
        <p:spPr>
          <a:xfrm>
            <a:off x="3536384" y="3969708"/>
            <a:ext cx="8463448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200"/>
              <a:buFont typeface="Arial"/>
              <a:buNone/>
              <a:defRPr sz="46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body" idx="2"/>
          </p:nvPr>
        </p:nvSpPr>
        <p:spPr>
          <a:xfrm>
            <a:off x="930541" y="4167893"/>
            <a:ext cx="1819949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3"/>
          </p:nvPr>
        </p:nvSpPr>
        <p:spPr>
          <a:xfrm>
            <a:off x="930541" y="4562625"/>
            <a:ext cx="2427393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AEFF"/>
              </a:buClr>
              <a:buSzPts val="3200"/>
              <a:buFont typeface="Arial"/>
              <a:buNone/>
              <a:defRPr sz="1600" b="0" u="sng">
                <a:solidFill>
                  <a:srgbClr val="CFAE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sldNum" idx="12"/>
          </p:nvPr>
        </p:nvSpPr>
        <p:spPr>
          <a:xfrm>
            <a:off x="6000750" y="6209709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3252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tlo + Prgrf + Img copiar 1">
  <p:cSld name="Ttlo + Prgrf + Img copiar 1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9"/>
          <p:cNvSpPr txBox="1">
            <a:spLocks noGrp="1"/>
          </p:cNvSpPr>
          <p:nvPr>
            <p:ph type="body" idx="1"/>
          </p:nvPr>
        </p:nvSpPr>
        <p:spPr>
          <a:xfrm>
            <a:off x="10222036" y="726538"/>
            <a:ext cx="1539279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9"/>
          <p:cNvSpPr txBox="1">
            <a:spLocks noGrp="1"/>
          </p:cNvSpPr>
          <p:nvPr>
            <p:ph type="body" idx="2"/>
          </p:nvPr>
        </p:nvSpPr>
        <p:spPr>
          <a:xfrm>
            <a:off x="7072436" y="696459"/>
            <a:ext cx="1571804" cy="34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AEFF"/>
              </a:buClr>
              <a:buSzPts val="2600"/>
              <a:buFont typeface="Lato"/>
              <a:buNone/>
              <a:defRPr sz="1300" b="1">
                <a:solidFill>
                  <a:srgbClr val="CFAE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9"/>
          <p:cNvSpPr txBox="1">
            <a:spLocks noGrp="1"/>
          </p:cNvSpPr>
          <p:nvPr>
            <p:ph type="body" idx="3"/>
          </p:nvPr>
        </p:nvSpPr>
        <p:spPr>
          <a:xfrm>
            <a:off x="7072436" y="915384"/>
            <a:ext cx="1580884" cy="34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AEFF"/>
              </a:buClr>
              <a:buSzPts val="2600"/>
              <a:buFont typeface="Lato"/>
              <a:buNone/>
              <a:defRPr sz="1300" b="1">
                <a:solidFill>
                  <a:srgbClr val="CFAE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18" name="Google Shape;118;p29" descr="IA-ilustra-05.png"/>
          <p:cNvPicPr preferRelativeResize="0"/>
          <p:nvPr/>
        </p:nvPicPr>
        <p:blipFill rotWithShape="1">
          <a:blip r:embed="rId2">
            <a:alphaModFix/>
          </a:blip>
          <a:srcRect l="2505" r="2504"/>
          <a:stretch/>
        </p:blipFill>
        <p:spPr>
          <a:xfrm>
            <a:off x="13364" y="-425122"/>
            <a:ext cx="6784425" cy="714234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9"/>
          <p:cNvSpPr txBox="1"/>
          <p:nvPr/>
        </p:nvSpPr>
        <p:spPr>
          <a:xfrm>
            <a:off x="10986621" y="2011163"/>
            <a:ext cx="744221" cy="246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AEFF"/>
              </a:buClr>
              <a:buSzPts val="2000"/>
              <a:buFont typeface="Lato"/>
              <a:buNone/>
            </a:pPr>
            <a:r>
              <a:rPr lang="en-US" sz="1000" b="1" i="0" u="none" strike="noStrike" cap="none">
                <a:solidFill>
                  <a:srgbClr val="CFAEFF"/>
                </a:solidFill>
                <a:latin typeface="Lato"/>
                <a:ea typeface="Lato"/>
                <a:cs typeface="Lato"/>
                <a:sym typeface="Lato"/>
              </a:rPr>
              <a:t>01.12.2022</a:t>
            </a:r>
            <a:endParaRPr sz="900"/>
          </a:p>
        </p:txBody>
      </p:sp>
      <p:sp>
        <p:nvSpPr>
          <p:cNvPr id="120" name="Google Shape;120;p29"/>
          <p:cNvSpPr txBox="1"/>
          <p:nvPr/>
        </p:nvSpPr>
        <p:spPr>
          <a:xfrm>
            <a:off x="7021635" y="1831458"/>
            <a:ext cx="1057600" cy="412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AEFF"/>
              </a:buClr>
              <a:buSzPts val="2600"/>
              <a:buFont typeface="Lato"/>
              <a:buNone/>
            </a:pPr>
            <a:r>
              <a:rPr lang="en-US" sz="1300" b="1" i="0" u="none" strike="noStrike" cap="none">
                <a:solidFill>
                  <a:srgbClr val="CFAEFF"/>
                </a:solidFill>
                <a:latin typeface="Lato"/>
                <a:ea typeface="Lato"/>
                <a:cs typeface="Lato"/>
                <a:sym typeface="Lato"/>
              </a:rPr>
              <a:t>Business</a:t>
            </a:r>
            <a:endParaRPr sz="900"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FAEFF"/>
              </a:buClr>
              <a:buSzPts val="2600"/>
              <a:buFont typeface="Lato"/>
              <a:buNone/>
            </a:pPr>
            <a:r>
              <a:rPr lang="en-US" sz="1300" b="1" i="0" u="none" strike="noStrike" cap="none">
                <a:solidFill>
                  <a:srgbClr val="CFAEFF"/>
                </a:solidFill>
                <a:latin typeface="Lato"/>
                <a:ea typeface="Lato"/>
                <a:cs typeface="Lato"/>
                <a:sym typeface="Lato"/>
              </a:rPr>
              <a:t>Presentation</a:t>
            </a:r>
            <a:endParaRPr sz="900"/>
          </a:p>
        </p:txBody>
      </p:sp>
      <p:pic>
        <p:nvPicPr>
          <p:cNvPr id="121" name="Google Shape;121;p29" descr="Image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6473" y="5476175"/>
            <a:ext cx="2287725" cy="71134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9"/>
          <p:cNvSpPr txBox="1">
            <a:spLocks noGrp="1"/>
          </p:cNvSpPr>
          <p:nvPr>
            <p:ph type="sldNum" idx="12"/>
          </p:nvPr>
        </p:nvSpPr>
        <p:spPr>
          <a:xfrm>
            <a:off x="6000750" y="6209709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462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" type="title">
  <p:cSld name="Capa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body" idx="1"/>
          </p:nvPr>
        </p:nvSpPr>
        <p:spPr>
          <a:xfrm>
            <a:off x="3646021" y="5994518"/>
            <a:ext cx="744221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AEFF"/>
              </a:buClr>
              <a:buSzPts val="2000"/>
              <a:buFont typeface="Lato"/>
              <a:buNone/>
              <a:defRPr sz="1000" b="1">
                <a:solidFill>
                  <a:srgbClr val="CFAEFF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body" idx="2"/>
          </p:nvPr>
        </p:nvSpPr>
        <p:spPr>
          <a:xfrm>
            <a:off x="684336" y="4029346"/>
            <a:ext cx="3844725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body" idx="3"/>
          </p:nvPr>
        </p:nvSpPr>
        <p:spPr>
          <a:xfrm>
            <a:off x="684336" y="5814813"/>
            <a:ext cx="1057600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ldNum" idx="12"/>
          </p:nvPr>
        </p:nvSpPr>
        <p:spPr>
          <a:xfrm>
            <a:off x="6000750" y="6209709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20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tlo + Prgrf + Sub + Img">
  <p:cSld name="Ttlo + Prgrf + Sub + Img">
    <p:bg>
      <p:bgPr>
        <a:solidFill>
          <a:srgbClr val="FFFFFF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4"/>
          <p:cNvSpPr>
            <a:spLocks noGrp="1"/>
          </p:cNvSpPr>
          <p:nvPr>
            <p:ph type="pic" idx="2"/>
          </p:nvPr>
        </p:nvSpPr>
        <p:spPr>
          <a:xfrm>
            <a:off x="4507735" y="0"/>
            <a:ext cx="10287001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>
            <a:spLocks noGrp="1"/>
          </p:cNvSpPr>
          <p:nvPr>
            <p:ph type="body" idx="1"/>
          </p:nvPr>
        </p:nvSpPr>
        <p:spPr>
          <a:xfrm>
            <a:off x="666523" y="3070801"/>
            <a:ext cx="6293463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400"/>
              <a:buFont typeface="Lato"/>
              <a:buNone/>
              <a:defRPr sz="1200" b="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body" idx="3"/>
          </p:nvPr>
        </p:nvSpPr>
        <p:spPr>
          <a:xfrm>
            <a:off x="671008" y="669513"/>
            <a:ext cx="1087392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004A"/>
              </a:buClr>
              <a:buSzPts val="2800"/>
              <a:buFont typeface="Lato"/>
              <a:buNone/>
              <a:defRPr sz="1400" b="0">
                <a:solidFill>
                  <a:srgbClr val="9B004A"/>
                </a:solidFill>
                <a:latin typeface="Lato"/>
                <a:ea typeface="Lato"/>
                <a:cs typeface="Lato"/>
                <a:sym typeface="Lato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4"/>
          </p:nvPr>
        </p:nvSpPr>
        <p:spPr>
          <a:xfrm>
            <a:off x="610786" y="1311357"/>
            <a:ext cx="3572221" cy="1031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body" idx="5"/>
          </p:nvPr>
        </p:nvSpPr>
        <p:spPr>
          <a:xfrm>
            <a:off x="1659475" y="4882960"/>
            <a:ext cx="383677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Lato"/>
              <a:buNone/>
              <a:defRPr sz="900" b="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body" idx="6"/>
          </p:nvPr>
        </p:nvSpPr>
        <p:spPr>
          <a:xfrm>
            <a:off x="685078" y="4921277"/>
            <a:ext cx="802211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004A"/>
              </a:buClr>
              <a:buSzPts val="2400"/>
              <a:buFont typeface="Arial"/>
              <a:buNone/>
              <a:defRPr sz="1200" b="0" u="sng">
                <a:solidFill>
                  <a:srgbClr val="9B0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body" idx="7"/>
          </p:nvPr>
        </p:nvSpPr>
        <p:spPr>
          <a:xfrm>
            <a:off x="1659475" y="5784774"/>
            <a:ext cx="383677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Font typeface="Lato"/>
              <a:buNone/>
              <a:defRPr sz="900" b="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8"/>
          </p:nvPr>
        </p:nvSpPr>
        <p:spPr>
          <a:xfrm>
            <a:off x="685077" y="5833676"/>
            <a:ext cx="88295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228600" lvl="0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B004A"/>
              </a:buClr>
              <a:buSzPts val="2400"/>
              <a:buFont typeface="Arial"/>
              <a:buNone/>
              <a:defRPr sz="1200" b="0" u="sng">
                <a:solidFill>
                  <a:srgbClr val="9B0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lvl="1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685800" lvl="2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914400" lvl="3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1143000" lvl="4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1371600" lvl="5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1600200" lvl="6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1828800" lvl="7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2057400" lvl="8" indent="-114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sldNum" idx="12"/>
          </p:nvPr>
        </p:nvSpPr>
        <p:spPr>
          <a:xfrm>
            <a:off x="6000750" y="6209709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>
                <a:solidFill>
                  <a:srgbClr val="000000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5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6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635299" y="396875"/>
            <a:ext cx="6833870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000" b="1" i="0" u="none" strike="noStrike" cap="none">
                <a:solidFill>
                  <a:srgbClr val="2B4752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986699" y="3325010"/>
            <a:ext cx="5822315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ftr" idx="11"/>
          </p:nvPr>
        </p:nvSpPr>
        <p:spPr>
          <a:xfrm>
            <a:off x="4147439" y="6377940"/>
            <a:ext cx="3903472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dt" idx="10"/>
          </p:nvPr>
        </p:nvSpPr>
        <p:spPr>
          <a:xfrm>
            <a:off x="609917" y="6377940"/>
            <a:ext cx="280562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10541584" y="6511254"/>
            <a:ext cx="1245234" cy="212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12700" marR="0" lvl="0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700" marR="0" lvl="1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2700" marR="0" lvl="2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700" marR="0" lvl="3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2700" marR="0" lvl="4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2700" marR="0" lvl="5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12700" marR="0" lvl="6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2700" marR="0" lvl="7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2700" marR="0" lvl="8" indent="0" algn="l" rtl="0">
              <a:lnSpc>
                <a:spcPct val="100000"/>
              </a:lnSpc>
              <a:spcBef>
                <a:spcPts val="0"/>
              </a:spcBef>
              <a:buNone/>
              <a:defRPr sz="1000" b="0" i="0" u="none" strike="noStrike" cap="none">
                <a:solidFill>
                  <a:srgbClr val="2B475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instituto natura | </a:t>
            </a:r>
            <a:fld id="{00000000-1234-1234-1234-123412341234}" type="slidenum">
              <a:rPr lang="pt-BR" b="1"/>
              <a:t>‹#›</a:t>
            </a:fld>
            <a:endParaRPr b="1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  <p:sldLayoutId id="2147483661" r:id="rId4"/>
    <p:sldLayoutId id="2147483681" r:id="rId5"/>
    <p:sldLayoutId id="2147483682" r:id="rId6"/>
    <p:sldLayoutId id="2147483683" r:id="rId7"/>
    <p:sldLayoutId id="2147483704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4594749" y="3047215"/>
            <a:ext cx="3002503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6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body" idx="1"/>
          </p:nvPr>
        </p:nvSpPr>
        <p:spPr>
          <a:xfrm>
            <a:off x="759602" y="1981681"/>
            <a:ext cx="5841454" cy="4439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8850" b="1" i="0" u="none" strike="noStrike" cap="none">
                <a:solidFill>
                  <a:srgbClr val="DB672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dt" idx="10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sldNum" idx="12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>
                <a:solidFill>
                  <a:srgbClr val="8B939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76CC36-474B-2123-E9C7-1FE3856F0D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2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4B6A5AB-C9AB-9F22-94A5-25CA1A8FCC8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22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F0DFA81-B4AF-462B-A289-686CBFED3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C27915-9692-4B27-BDA5-733602DF9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46D48B-A34F-4169-A64E-1817BA5CBD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72AE5-FC55-4FB2-94AB-C3A654FECF4C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FF6C24-F6AD-45E4-9E2A-3146A3D88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1808B4-6B33-4FDD-A5FF-026399F52B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856B2-A246-4B47-9430-5E5DCF7A96A7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6575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004B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5" descr="Imagem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2023" y="692420"/>
            <a:ext cx="2287725" cy="711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5" descr="IA-ilustra-05.png"/>
          <p:cNvPicPr preferRelativeResize="0"/>
          <p:nvPr/>
        </p:nvPicPr>
        <p:blipFill rotWithShape="1">
          <a:blip r:embed="rId9">
            <a:alphaModFix/>
          </a:blip>
          <a:srcRect l="2505" r="2504"/>
          <a:stretch/>
        </p:blipFill>
        <p:spPr>
          <a:xfrm>
            <a:off x="5423564" y="-425122"/>
            <a:ext cx="6784425" cy="71423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5"/>
          <p:cNvSpPr txBox="1">
            <a:spLocks noGrp="1"/>
          </p:cNvSpPr>
          <p:nvPr>
            <p:ph type="title"/>
          </p:nvPr>
        </p:nvSpPr>
        <p:spPr>
          <a:xfrm>
            <a:off x="2901837" y="-312038"/>
            <a:ext cx="10985502" cy="23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body" idx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6000750" y="6209709"/>
            <a:ext cx="184253" cy="518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sz="9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7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1873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7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12" Type="http://schemas.openxmlformats.org/officeDocument/2006/relationships/image" Target="../media/image27.svg"/><Relationship Id="rId2" Type="http://schemas.openxmlformats.org/officeDocument/2006/relationships/image" Target="../media/image17.png"/><Relationship Id="rId16" Type="http://schemas.openxmlformats.org/officeDocument/2006/relationships/image" Target="../media/image31.sv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image" Target="../media/image37.png"/><Relationship Id="rId7" Type="http://schemas.openxmlformats.org/officeDocument/2006/relationships/oleObject" Target="../embeddings/oleObject1.bin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png"/><Relationship Id="rId9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D97F_111129C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8" y="0"/>
            <a:ext cx="12191144" cy="68576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09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20104099" y="11308556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" name="object 5"/>
            <p:cNvSpPr/>
            <p:nvPr/>
          </p:nvSpPr>
          <p:spPr>
            <a:xfrm>
              <a:off x="12250935" y="5444870"/>
              <a:ext cx="7853680" cy="3235960"/>
            </a:xfrm>
            <a:custGeom>
              <a:avLst/>
              <a:gdLst/>
              <a:ahLst/>
              <a:cxnLst/>
              <a:rect l="l" t="t" r="r" b="b"/>
              <a:pathLst>
                <a:path w="7853680" h="3235959">
                  <a:moveTo>
                    <a:pt x="7853164" y="0"/>
                  </a:moveTo>
                  <a:lnTo>
                    <a:pt x="0" y="0"/>
                  </a:lnTo>
                  <a:lnTo>
                    <a:pt x="0" y="3235346"/>
                  </a:lnTo>
                  <a:lnTo>
                    <a:pt x="7853164" y="3235346"/>
                  </a:lnTo>
                  <a:lnTo>
                    <a:pt x="7853164" y="0"/>
                  </a:lnTo>
                  <a:close/>
                </a:path>
              </a:pathLst>
            </a:custGeom>
            <a:solidFill>
              <a:srgbClr val="4F60D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" name="object 6"/>
            <p:cNvSpPr/>
            <p:nvPr/>
          </p:nvSpPr>
          <p:spPr>
            <a:xfrm>
              <a:off x="18062277" y="314126"/>
              <a:ext cx="2042160" cy="2712085"/>
            </a:xfrm>
            <a:custGeom>
              <a:avLst/>
              <a:gdLst/>
              <a:ahLst/>
              <a:cxnLst/>
              <a:rect l="l" t="t" r="r" b="b"/>
              <a:pathLst>
                <a:path w="2042159" h="2712085">
                  <a:moveTo>
                    <a:pt x="2041812" y="0"/>
                  </a:moveTo>
                  <a:lnTo>
                    <a:pt x="0" y="0"/>
                  </a:lnTo>
                  <a:lnTo>
                    <a:pt x="0" y="2711812"/>
                  </a:lnTo>
                  <a:lnTo>
                    <a:pt x="2041812" y="2711812"/>
                  </a:lnTo>
                  <a:lnTo>
                    <a:pt x="2041812" y="0"/>
                  </a:lnTo>
                  <a:close/>
                </a:path>
              </a:pathLst>
            </a:custGeom>
            <a:solidFill>
              <a:srgbClr val="E6A7A6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2" name="object 7">
            <a:extLst>
              <a:ext uri="{FF2B5EF4-FFF2-40B4-BE49-F238E27FC236}">
                <a16:creationId xmlns:a16="http://schemas.microsoft.com/office/drawing/2014/main" id="{0637F6D6-4111-4E97-886F-432A6C8E815E}"/>
              </a:ext>
            </a:extLst>
          </p:cNvPr>
          <p:cNvSpPr txBox="1">
            <a:spLocks/>
          </p:cNvSpPr>
          <p:nvPr/>
        </p:nvSpPr>
        <p:spPr>
          <a:xfrm>
            <a:off x="7826548" y="3443409"/>
            <a:ext cx="4539816" cy="201954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3000" b="1" i="0">
                <a:solidFill>
                  <a:srgbClr val="2B4752"/>
                </a:solidFill>
                <a:latin typeface="HelveticaNowDisplay-XBd"/>
                <a:ea typeface="+mj-ea"/>
                <a:cs typeface="HelveticaNowDisplay-XBd"/>
              </a:defRPr>
            </a:lvl1pPr>
          </a:lstStyle>
          <a:p>
            <a:pPr marL="12700" algn="l">
              <a:lnSpc>
                <a:spcPts val="5070"/>
              </a:lnSpc>
              <a:spcBef>
                <a:spcPts val="114"/>
              </a:spcBef>
            </a:pPr>
            <a:r>
              <a:rPr lang="pt-BR" sz="4250" kern="0" dirty="0">
                <a:solidFill>
                  <a:srgbClr val="FFFFFF"/>
                </a:solidFill>
              </a:rPr>
              <a:t>Consultoras</a:t>
            </a:r>
            <a:endParaRPr lang="pt-BR" sz="4250" kern="0" dirty="0"/>
          </a:p>
          <a:p>
            <a:pPr marL="12700" algn="l">
              <a:lnSpc>
                <a:spcPts val="3929"/>
              </a:lnSpc>
            </a:pPr>
            <a:r>
              <a:rPr lang="pt-BR" sz="3300" b="0" kern="0" spc="-20" dirty="0">
                <a:solidFill>
                  <a:srgbClr val="FFFFFF"/>
                </a:solidFill>
                <a:latin typeface="HelveticaNowDisplay Bold"/>
                <a:cs typeface="HelveticaNowDisplay Bold"/>
              </a:rPr>
              <a:t>Brasil 2023</a:t>
            </a:r>
          </a:p>
          <a:p>
            <a:pPr marL="12700" algn="l">
              <a:lnSpc>
                <a:spcPts val="3929"/>
              </a:lnSpc>
            </a:pPr>
            <a:r>
              <a:rPr lang="pt-BR" sz="2800" b="0" spc="-20" dirty="0">
                <a:solidFill>
                  <a:srgbClr val="FFFFFF"/>
                </a:solidFill>
                <a:latin typeface="HelveticaNowDisplay Bold"/>
                <a:cs typeface="HelveticaNowDisplay Bold"/>
              </a:rPr>
              <a:t>abril</a:t>
            </a:r>
            <a:endParaRPr lang="pt-BR" sz="3300" kern="0" dirty="0">
              <a:latin typeface="HelveticaNowDisplay Bold"/>
              <a:cs typeface="HelveticaNowDisplay Bold"/>
            </a:endParaRP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E616093E-59B8-4958-8E70-C27E7521D15C}"/>
              </a:ext>
            </a:extLst>
          </p:cNvPr>
          <p:cNvGrpSpPr/>
          <p:nvPr/>
        </p:nvGrpSpPr>
        <p:grpSpPr>
          <a:xfrm>
            <a:off x="10933775" y="6346923"/>
            <a:ext cx="1029215" cy="282011"/>
            <a:chOff x="10933775" y="6346923"/>
            <a:chExt cx="1029215" cy="282011"/>
          </a:xfrm>
        </p:grpSpPr>
        <p:sp>
          <p:nvSpPr>
            <p:cNvPr id="24" name="object 12">
              <a:extLst>
                <a:ext uri="{FF2B5EF4-FFF2-40B4-BE49-F238E27FC236}">
                  <a16:creationId xmlns:a16="http://schemas.microsoft.com/office/drawing/2014/main" id="{6952B975-4CF9-49D9-BBC1-71AF1F4B0CC2}"/>
                </a:ext>
              </a:extLst>
            </p:cNvPr>
            <p:cNvSpPr/>
            <p:nvPr/>
          </p:nvSpPr>
          <p:spPr>
            <a:xfrm>
              <a:off x="10933775" y="6346923"/>
              <a:ext cx="488647" cy="279172"/>
            </a:xfrm>
            <a:custGeom>
              <a:avLst/>
              <a:gdLst/>
              <a:ahLst/>
              <a:cxnLst/>
              <a:rect l="l" t="t" r="r" b="b"/>
              <a:pathLst>
                <a:path w="805815" h="460375">
                  <a:moveTo>
                    <a:pt x="599020" y="248132"/>
                  </a:moveTo>
                  <a:lnTo>
                    <a:pt x="598690" y="235559"/>
                  </a:lnTo>
                  <a:lnTo>
                    <a:pt x="598512" y="228612"/>
                  </a:lnTo>
                  <a:lnTo>
                    <a:pt x="598068" y="211531"/>
                  </a:lnTo>
                  <a:lnTo>
                    <a:pt x="579323" y="194005"/>
                  </a:lnTo>
                  <a:lnTo>
                    <a:pt x="564134" y="192252"/>
                  </a:lnTo>
                  <a:lnTo>
                    <a:pt x="564134" y="258292"/>
                  </a:lnTo>
                  <a:lnTo>
                    <a:pt x="560324" y="276199"/>
                  </a:lnTo>
                  <a:lnTo>
                    <a:pt x="534657" y="309981"/>
                  </a:lnTo>
                  <a:lnTo>
                    <a:pt x="487057" y="338543"/>
                  </a:lnTo>
                  <a:lnTo>
                    <a:pt x="442061" y="358241"/>
                  </a:lnTo>
                  <a:lnTo>
                    <a:pt x="431368" y="363753"/>
                  </a:lnTo>
                  <a:lnTo>
                    <a:pt x="425081" y="369646"/>
                  </a:lnTo>
                  <a:lnTo>
                    <a:pt x="423532" y="375259"/>
                  </a:lnTo>
                  <a:lnTo>
                    <a:pt x="427088" y="379933"/>
                  </a:lnTo>
                  <a:lnTo>
                    <a:pt x="466928" y="390321"/>
                  </a:lnTo>
                  <a:lnTo>
                    <a:pt x="472948" y="391033"/>
                  </a:lnTo>
                  <a:lnTo>
                    <a:pt x="478815" y="392607"/>
                  </a:lnTo>
                  <a:lnTo>
                    <a:pt x="431152" y="424129"/>
                  </a:lnTo>
                  <a:lnTo>
                    <a:pt x="377774" y="432257"/>
                  </a:lnTo>
                  <a:lnTo>
                    <a:pt x="361632" y="431025"/>
                  </a:lnTo>
                  <a:lnTo>
                    <a:pt x="343839" y="427266"/>
                  </a:lnTo>
                  <a:lnTo>
                    <a:pt x="332105" y="424637"/>
                  </a:lnTo>
                  <a:lnTo>
                    <a:pt x="323291" y="423989"/>
                  </a:lnTo>
                  <a:lnTo>
                    <a:pt x="314274" y="426186"/>
                  </a:lnTo>
                  <a:lnTo>
                    <a:pt x="308051" y="429844"/>
                  </a:lnTo>
                  <a:lnTo>
                    <a:pt x="303149" y="434467"/>
                  </a:lnTo>
                  <a:lnTo>
                    <a:pt x="297395" y="439432"/>
                  </a:lnTo>
                  <a:lnTo>
                    <a:pt x="288620" y="444144"/>
                  </a:lnTo>
                  <a:lnTo>
                    <a:pt x="276326" y="447357"/>
                  </a:lnTo>
                  <a:lnTo>
                    <a:pt x="262686" y="448348"/>
                  </a:lnTo>
                  <a:lnTo>
                    <a:pt x="248742" y="447687"/>
                  </a:lnTo>
                  <a:lnTo>
                    <a:pt x="205930" y="440397"/>
                  </a:lnTo>
                  <a:lnTo>
                    <a:pt x="185724" y="421716"/>
                  </a:lnTo>
                  <a:lnTo>
                    <a:pt x="191452" y="418465"/>
                  </a:lnTo>
                  <a:lnTo>
                    <a:pt x="196278" y="413156"/>
                  </a:lnTo>
                  <a:lnTo>
                    <a:pt x="199453" y="408406"/>
                  </a:lnTo>
                  <a:lnTo>
                    <a:pt x="200037" y="402805"/>
                  </a:lnTo>
                  <a:lnTo>
                    <a:pt x="195757" y="397370"/>
                  </a:lnTo>
                  <a:lnTo>
                    <a:pt x="184353" y="393115"/>
                  </a:lnTo>
                  <a:lnTo>
                    <a:pt x="171500" y="390690"/>
                  </a:lnTo>
                  <a:lnTo>
                    <a:pt x="145986" y="385152"/>
                  </a:lnTo>
                  <a:lnTo>
                    <a:pt x="84924" y="364286"/>
                  </a:lnTo>
                  <a:lnTo>
                    <a:pt x="46812" y="332638"/>
                  </a:lnTo>
                  <a:lnTo>
                    <a:pt x="38620" y="307632"/>
                  </a:lnTo>
                  <a:lnTo>
                    <a:pt x="41706" y="299440"/>
                  </a:lnTo>
                  <a:lnTo>
                    <a:pt x="49885" y="298691"/>
                  </a:lnTo>
                  <a:lnTo>
                    <a:pt x="60960" y="300761"/>
                  </a:lnTo>
                  <a:lnTo>
                    <a:pt x="101968" y="310451"/>
                  </a:lnTo>
                  <a:lnTo>
                    <a:pt x="127444" y="315976"/>
                  </a:lnTo>
                  <a:lnTo>
                    <a:pt x="146011" y="318490"/>
                  </a:lnTo>
                  <a:lnTo>
                    <a:pt x="152908" y="318566"/>
                  </a:lnTo>
                  <a:lnTo>
                    <a:pt x="158280" y="317169"/>
                  </a:lnTo>
                  <a:lnTo>
                    <a:pt x="160718" y="312902"/>
                  </a:lnTo>
                  <a:lnTo>
                    <a:pt x="161086" y="303745"/>
                  </a:lnTo>
                  <a:lnTo>
                    <a:pt x="157772" y="298691"/>
                  </a:lnTo>
                  <a:lnTo>
                    <a:pt x="154266" y="293331"/>
                  </a:lnTo>
                  <a:lnTo>
                    <a:pt x="143090" y="281305"/>
                  </a:lnTo>
                  <a:lnTo>
                    <a:pt x="140538" y="278485"/>
                  </a:lnTo>
                  <a:lnTo>
                    <a:pt x="130390" y="267284"/>
                  </a:lnTo>
                  <a:lnTo>
                    <a:pt x="109893" y="242646"/>
                  </a:lnTo>
                  <a:lnTo>
                    <a:pt x="90830" y="213106"/>
                  </a:lnTo>
                  <a:lnTo>
                    <a:pt x="82715" y="180936"/>
                  </a:lnTo>
                  <a:lnTo>
                    <a:pt x="95097" y="148399"/>
                  </a:lnTo>
                  <a:lnTo>
                    <a:pt x="115608" y="135318"/>
                  </a:lnTo>
                  <a:lnTo>
                    <a:pt x="139877" y="135623"/>
                  </a:lnTo>
                  <a:lnTo>
                    <a:pt x="163372" y="145288"/>
                  </a:lnTo>
                  <a:lnTo>
                    <a:pt x="181571" y="160248"/>
                  </a:lnTo>
                  <a:lnTo>
                    <a:pt x="194068" y="175564"/>
                  </a:lnTo>
                  <a:lnTo>
                    <a:pt x="224815" y="215074"/>
                  </a:lnTo>
                  <a:lnTo>
                    <a:pt x="240017" y="233972"/>
                  </a:lnTo>
                  <a:lnTo>
                    <a:pt x="253085" y="244716"/>
                  </a:lnTo>
                  <a:lnTo>
                    <a:pt x="266280" y="247116"/>
                  </a:lnTo>
                  <a:lnTo>
                    <a:pt x="278053" y="241020"/>
                  </a:lnTo>
                  <a:lnTo>
                    <a:pt x="286778" y="226250"/>
                  </a:lnTo>
                  <a:lnTo>
                    <a:pt x="290969" y="213741"/>
                  </a:lnTo>
                  <a:lnTo>
                    <a:pt x="294792" y="201320"/>
                  </a:lnTo>
                  <a:lnTo>
                    <a:pt x="300228" y="183083"/>
                  </a:lnTo>
                  <a:lnTo>
                    <a:pt x="306044" y="163766"/>
                  </a:lnTo>
                  <a:lnTo>
                    <a:pt x="318897" y="133489"/>
                  </a:lnTo>
                  <a:lnTo>
                    <a:pt x="337756" y="110375"/>
                  </a:lnTo>
                  <a:lnTo>
                    <a:pt x="362826" y="98056"/>
                  </a:lnTo>
                  <a:lnTo>
                    <a:pt x="394284" y="100177"/>
                  </a:lnTo>
                  <a:lnTo>
                    <a:pt x="423506" y="118656"/>
                  </a:lnTo>
                  <a:lnTo>
                    <a:pt x="434289" y="144856"/>
                  </a:lnTo>
                  <a:lnTo>
                    <a:pt x="433273" y="172123"/>
                  </a:lnTo>
                  <a:lnTo>
                    <a:pt x="427088" y="193827"/>
                  </a:lnTo>
                  <a:lnTo>
                    <a:pt x="421970" y="207492"/>
                  </a:lnTo>
                  <a:lnTo>
                    <a:pt x="416699" y="222351"/>
                  </a:lnTo>
                  <a:lnTo>
                    <a:pt x="410578" y="239445"/>
                  </a:lnTo>
                  <a:lnTo>
                    <a:pt x="402869" y="259778"/>
                  </a:lnTo>
                  <a:lnTo>
                    <a:pt x="400786" y="273773"/>
                  </a:lnTo>
                  <a:lnTo>
                    <a:pt x="406031" y="280924"/>
                  </a:lnTo>
                  <a:lnTo>
                    <a:pt x="415010" y="283108"/>
                  </a:lnTo>
                  <a:lnTo>
                    <a:pt x="424116" y="282232"/>
                  </a:lnTo>
                  <a:lnTo>
                    <a:pt x="437007" y="277647"/>
                  </a:lnTo>
                  <a:lnTo>
                    <a:pt x="455155" y="269443"/>
                  </a:lnTo>
                  <a:lnTo>
                    <a:pt x="508139" y="244017"/>
                  </a:lnTo>
                  <a:lnTo>
                    <a:pt x="525322" y="237426"/>
                  </a:lnTo>
                  <a:lnTo>
                    <a:pt x="542607" y="235559"/>
                  </a:lnTo>
                  <a:lnTo>
                    <a:pt x="557441" y="242824"/>
                  </a:lnTo>
                  <a:lnTo>
                    <a:pt x="564134" y="258292"/>
                  </a:lnTo>
                  <a:lnTo>
                    <a:pt x="564134" y="192252"/>
                  </a:lnTo>
                  <a:lnTo>
                    <a:pt x="525373" y="197345"/>
                  </a:lnTo>
                  <a:lnTo>
                    <a:pt x="482892" y="216560"/>
                  </a:lnTo>
                  <a:lnTo>
                    <a:pt x="458749" y="228130"/>
                  </a:lnTo>
                  <a:lnTo>
                    <a:pt x="457682" y="228612"/>
                  </a:lnTo>
                  <a:lnTo>
                    <a:pt x="457365" y="228269"/>
                  </a:lnTo>
                  <a:lnTo>
                    <a:pt x="457835" y="227139"/>
                  </a:lnTo>
                  <a:lnTo>
                    <a:pt x="461378" y="218198"/>
                  </a:lnTo>
                  <a:lnTo>
                    <a:pt x="466737" y="203517"/>
                  </a:lnTo>
                  <a:lnTo>
                    <a:pt x="472617" y="185280"/>
                  </a:lnTo>
                  <a:lnTo>
                    <a:pt x="477710" y="165608"/>
                  </a:lnTo>
                  <a:lnTo>
                    <a:pt x="479729" y="135102"/>
                  </a:lnTo>
                  <a:lnTo>
                    <a:pt x="472097" y="98056"/>
                  </a:lnTo>
                  <a:lnTo>
                    <a:pt x="471703" y="96164"/>
                  </a:lnTo>
                  <a:lnTo>
                    <a:pt x="447192" y="60032"/>
                  </a:lnTo>
                  <a:lnTo>
                    <a:pt x="399732" y="37922"/>
                  </a:lnTo>
                  <a:lnTo>
                    <a:pt x="366737" y="37388"/>
                  </a:lnTo>
                  <a:lnTo>
                    <a:pt x="334391" y="47396"/>
                  </a:lnTo>
                  <a:lnTo>
                    <a:pt x="283565" y="96786"/>
                  </a:lnTo>
                  <a:lnTo>
                    <a:pt x="263626" y="146075"/>
                  </a:lnTo>
                  <a:lnTo>
                    <a:pt x="254292" y="178904"/>
                  </a:lnTo>
                  <a:lnTo>
                    <a:pt x="252869" y="183083"/>
                  </a:lnTo>
                  <a:lnTo>
                    <a:pt x="224345" y="143459"/>
                  </a:lnTo>
                  <a:lnTo>
                    <a:pt x="217919" y="135318"/>
                  </a:lnTo>
                  <a:lnTo>
                    <a:pt x="214249" y="130657"/>
                  </a:lnTo>
                  <a:lnTo>
                    <a:pt x="196672" y="112522"/>
                  </a:lnTo>
                  <a:lnTo>
                    <a:pt x="165709" y="90639"/>
                  </a:lnTo>
                  <a:lnTo>
                    <a:pt x="124739" y="78219"/>
                  </a:lnTo>
                  <a:lnTo>
                    <a:pt x="77177" y="88417"/>
                  </a:lnTo>
                  <a:lnTo>
                    <a:pt x="46507" y="118872"/>
                  </a:lnTo>
                  <a:lnTo>
                    <a:pt x="38646" y="157480"/>
                  </a:lnTo>
                  <a:lnTo>
                    <a:pt x="45415" y="195580"/>
                  </a:lnTo>
                  <a:lnTo>
                    <a:pt x="68567" y="238912"/>
                  </a:lnTo>
                  <a:lnTo>
                    <a:pt x="98450" y="277977"/>
                  </a:lnTo>
                  <a:lnTo>
                    <a:pt x="98234" y="278485"/>
                  </a:lnTo>
                  <a:lnTo>
                    <a:pt x="53644" y="266877"/>
                  </a:lnTo>
                  <a:lnTo>
                    <a:pt x="37553" y="263906"/>
                  </a:lnTo>
                  <a:lnTo>
                    <a:pt x="23075" y="263575"/>
                  </a:lnTo>
                  <a:lnTo>
                    <a:pt x="11518" y="266077"/>
                  </a:lnTo>
                  <a:lnTo>
                    <a:pt x="4191" y="271589"/>
                  </a:lnTo>
                  <a:lnTo>
                    <a:pt x="1308" y="277418"/>
                  </a:lnTo>
                  <a:lnTo>
                    <a:pt x="0" y="284873"/>
                  </a:lnTo>
                  <a:lnTo>
                    <a:pt x="1193" y="294093"/>
                  </a:lnTo>
                  <a:lnTo>
                    <a:pt x="24790" y="331597"/>
                  </a:lnTo>
                  <a:lnTo>
                    <a:pt x="55308" y="360070"/>
                  </a:lnTo>
                  <a:lnTo>
                    <a:pt x="97434" y="385686"/>
                  </a:lnTo>
                  <a:lnTo>
                    <a:pt x="151168" y="403555"/>
                  </a:lnTo>
                  <a:lnTo>
                    <a:pt x="152730" y="403872"/>
                  </a:lnTo>
                  <a:lnTo>
                    <a:pt x="152577" y="405130"/>
                  </a:lnTo>
                  <a:lnTo>
                    <a:pt x="146964" y="416534"/>
                  </a:lnTo>
                  <a:lnTo>
                    <a:pt x="149034" y="423799"/>
                  </a:lnTo>
                  <a:lnTo>
                    <a:pt x="152615" y="427926"/>
                  </a:lnTo>
                  <a:lnTo>
                    <a:pt x="197535" y="450126"/>
                  </a:lnTo>
                  <a:lnTo>
                    <a:pt x="276618" y="459778"/>
                  </a:lnTo>
                  <a:lnTo>
                    <a:pt x="307543" y="454647"/>
                  </a:lnTo>
                  <a:lnTo>
                    <a:pt x="321322" y="448348"/>
                  </a:lnTo>
                  <a:lnTo>
                    <a:pt x="325323" y="446532"/>
                  </a:lnTo>
                  <a:lnTo>
                    <a:pt x="332244" y="440969"/>
                  </a:lnTo>
                  <a:lnTo>
                    <a:pt x="332447" y="440740"/>
                  </a:lnTo>
                  <a:lnTo>
                    <a:pt x="332740" y="440677"/>
                  </a:lnTo>
                  <a:lnTo>
                    <a:pt x="347827" y="443636"/>
                  </a:lnTo>
                  <a:lnTo>
                    <a:pt x="373189" y="445516"/>
                  </a:lnTo>
                  <a:lnTo>
                    <a:pt x="406857" y="442417"/>
                  </a:lnTo>
                  <a:lnTo>
                    <a:pt x="446443" y="430364"/>
                  </a:lnTo>
                  <a:lnTo>
                    <a:pt x="500811" y="400088"/>
                  </a:lnTo>
                  <a:lnTo>
                    <a:pt x="517207" y="376974"/>
                  </a:lnTo>
                  <a:lnTo>
                    <a:pt x="513092" y="370763"/>
                  </a:lnTo>
                  <a:lnTo>
                    <a:pt x="503174" y="367753"/>
                  </a:lnTo>
                  <a:lnTo>
                    <a:pt x="491718" y="366433"/>
                  </a:lnTo>
                  <a:lnTo>
                    <a:pt x="483019" y="365315"/>
                  </a:lnTo>
                  <a:lnTo>
                    <a:pt x="480580" y="364629"/>
                  </a:lnTo>
                  <a:lnTo>
                    <a:pt x="481317" y="363550"/>
                  </a:lnTo>
                  <a:lnTo>
                    <a:pt x="486219" y="360387"/>
                  </a:lnTo>
                  <a:lnTo>
                    <a:pt x="495185" y="356679"/>
                  </a:lnTo>
                  <a:lnTo>
                    <a:pt x="502424" y="352945"/>
                  </a:lnTo>
                  <a:lnTo>
                    <a:pt x="518566" y="343877"/>
                  </a:lnTo>
                  <a:lnTo>
                    <a:pt x="547966" y="322910"/>
                  </a:lnTo>
                  <a:lnTo>
                    <a:pt x="578739" y="290753"/>
                  </a:lnTo>
                  <a:lnTo>
                    <a:pt x="599020" y="248132"/>
                  </a:lnTo>
                  <a:close/>
                </a:path>
                <a:path w="805815" h="460375">
                  <a:moveTo>
                    <a:pt x="805484" y="43180"/>
                  </a:moveTo>
                  <a:lnTo>
                    <a:pt x="777328" y="43180"/>
                  </a:lnTo>
                  <a:lnTo>
                    <a:pt x="777328" y="48260"/>
                  </a:lnTo>
                  <a:lnTo>
                    <a:pt x="777328" y="167640"/>
                  </a:lnTo>
                  <a:lnTo>
                    <a:pt x="777328" y="172720"/>
                  </a:lnTo>
                  <a:lnTo>
                    <a:pt x="805484" y="172720"/>
                  </a:lnTo>
                  <a:lnTo>
                    <a:pt x="805484" y="168097"/>
                  </a:lnTo>
                  <a:lnTo>
                    <a:pt x="805484" y="167640"/>
                  </a:lnTo>
                  <a:lnTo>
                    <a:pt x="805484" y="48260"/>
                  </a:lnTo>
                  <a:lnTo>
                    <a:pt x="805484" y="47891"/>
                  </a:lnTo>
                  <a:lnTo>
                    <a:pt x="805484" y="43180"/>
                  </a:lnTo>
                  <a:close/>
                </a:path>
                <a:path w="805815" h="460375">
                  <a:moveTo>
                    <a:pt x="805726" y="0"/>
                  </a:moveTo>
                  <a:lnTo>
                    <a:pt x="777100" y="0"/>
                  </a:lnTo>
                  <a:lnTo>
                    <a:pt x="777100" y="5080"/>
                  </a:lnTo>
                  <a:lnTo>
                    <a:pt x="777100" y="26670"/>
                  </a:lnTo>
                  <a:lnTo>
                    <a:pt x="777100" y="30480"/>
                  </a:lnTo>
                  <a:lnTo>
                    <a:pt x="805726" y="30480"/>
                  </a:lnTo>
                  <a:lnTo>
                    <a:pt x="805726" y="26670"/>
                  </a:lnTo>
                  <a:lnTo>
                    <a:pt x="803706" y="26670"/>
                  </a:lnTo>
                  <a:lnTo>
                    <a:pt x="803706" y="26250"/>
                  </a:lnTo>
                  <a:lnTo>
                    <a:pt x="805726" y="26250"/>
                  </a:lnTo>
                  <a:lnTo>
                    <a:pt x="805726" y="5080"/>
                  </a:lnTo>
                  <a:lnTo>
                    <a:pt x="805726" y="4546"/>
                  </a:lnTo>
                  <a:lnTo>
                    <a:pt x="805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5" name="object 13">
              <a:extLst>
                <a:ext uri="{FF2B5EF4-FFF2-40B4-BE49-F238E27FC236}">
                  <a16:creationId xmlns:a16="http://schemas.microsoft.com/office/drawing/2014/main" id="{D1AE27B2-F499-4005-A0F2-3949D4E8C9F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41223" y="6371740"/>
              <a:ext cx="66588" cy="79585"/>
            </a:xfrm>
            <a:prstGeom prst="rect">
              <a:avLst/>
            </a:prstGeom>
          </p:spPr>
        </p:pic>
        <p:pic>
          <p:nvPicPr>
            <p:cNvPr id="26" name="object 14">
              <a:extLst>
                <a:ext uri="{FF2B5EF4-FFF2-40B4-BE49-F238E27FC236}">
                  <a16:creationId xmlns:a16="http://schemas.microsoft.com/office/drawing/2014/main" id="{FC5295F2-4E93-4FD3-9998-EB97129439F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21769" y="6351880"/>
              <a:ext cx="117480" cy="101342"/>
            </a:xfrm>
            <a:prstGeom prst="rect">
              <a:avLst/>
            </a:prstGeom>
          </p:spPr>
        </p:pic>
        <p:sp>
          <p:nvSpPr>
            <p:cNvPr id="27" name="object 15">
              <a:extLst>
                <a:ext uri="{FF2B5EF4-FFF2-40B4-BE49-F238E27FC236}">
                  <a16:creationId xmlns:a16="http://schemas.microsoft.com/office/drawing/2014/main" id="{F37D808F-9672-44A3-9472-3C882F553A3B}"/>
                </a:ext>
              </a:extLst>
            </p:cNvPr>
            <p:cNvSpPr/>
            <p:nvPr/>
          </p:nvSpPr>
          <p:spPr>
            <a:xfrm>
              <a:off x="11653429" y="6346923"/>
              <a:ext cx="17712" cy="104738"/>
            </a:xfrm>
            <a:custGeom>
              <a:avLst/>
              <a:gdLst/>
              <a:ahLst/>
              <a:cxnLst/>
              <a:rect l="l" t="t" r="r" b="b"/>
              <a:pathLst>
                <a:path w="29209" h="172720">
                  <a:moveTo>
                    <a:pt x="28384" y="43180"/>
                  </a:moveTo>
                  <a:lnTo>
                    <a:pt x="228" y="43180"/>
                  </a:lnTo>
                  <a:lnTo>
                    <a:pt x="228" y="48260"/>
                  </a:lnTo>
                  <a:lnTo>
                    <a:pt x="228" y="167640"/>
                  </a:lnTo>
                  <a:lnTo>
                    <a:pt x="228" y="172720"/>
                  </a:lnTo>
                  <a:lnTo>
                    <a:pt x="28384" y="172720"/>
                  </a:lnTo>
                  <a:lnTo>
                    <a:pt x="28384" y="168097"/>
                  </a:lnTo>
                  <a:lnTo>
                    <a:pt x="28384" y="167640"/>
                  </a:lnTo>
                  <a:lnTo>
                    <a:pt x="28384" y="48260"/>
                  </a:lnTo>
                  <a:lnTo>
                    <a:pt x="28384" y="47891"/>
                  </a:lnTo>
                  <a:lnTo>
                    <a:pt x="28384" y="43180"/>
                  </a:lnTo>
                  <a:close/>
                </a:path>
                <a:path w="29209" h="172720">
                  <a:moveTo>
                    <a:pt x="28638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26670"/>
                  </a:lnTo>
                  <a:lnTo>
                    <a:pt x="0" y="30480"/>
                  </a:lnTo>
                  <a:lnTo>
                    <a:pt x="28638" y="30480"/>
                  </a:lnTo>
                  <a:lnTo>
                    <a:pt x="28638" y="26670"/>
                  </a:lnTo>
                  <a:lnTo>
                    <a:pt x="26606" y="26670"/>
                  </a:lnTo>
                  <a:lnTo>
                    <a:pt x="26606" y="26250"/>
                  </a:lnTo>
                  <a:lnTo>
                    <a:pt x="28638" y="26250"/>
                  </a:lnTo>
                  <a:lnTo>
                    <a:pt x="28638" y="5080"/>
                  </a:lnTo>
                  <a:lnTo>
                    <a:pt x="28638" y="4546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8" name="object 16">
              <a:extLst>
                <a:ext uri="{FF2B5EF4-FFF2-40B4-BE49-F238E27FC236}">
                  <a16:creationId xmlns:a16="http://schemas.microsoft.com/office/drawing/2014/main" id="{FC679309-4C35-4D09-93ED-D35B2538D8E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83518" y="6351880"/>
              <a:ext cx="44383" cy="99885"/>
            </a:xfrm>
            <a:prstGeom prst="rect">
              <a:avLst/>
            </a:prstGeom>
          </p:spPr>
        </p:pic>
        <p:pic>
          <p:nvPicPr>
            <p:cNvPr id="29" name="object 17">
              <a:extLst>
                <a:ext uri="{FF2B5EF4-FFF2-40B4-BE49-F238E27FC236}">
                  <a16:creationId xmlns:a16="http://schemas.microsoft.com/office/drawing/2014/main" id="{D0DE9FE6-8102-4B98-A982-2F4A7759F78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42221" y="6373491"/>
              <a:ext cx="66588" cy="79585"/>
            </a:xfrm>
            <a:prstGeom prst="rect">
              <a:avLst/>
            </a:prstGeom>
          </p:spPr>
        </p:pic>
        <p:pic>
          <p:nvPicPr>
            <p:cNvPr id="30" name="object 18">
              <a:extLst>
                <a:ext uri="{FF2B5EF4-FFF2-40B4-BE49-F238E27FC236}">
                  <a16:creationId xmlns:a16="http://schemas.microsoft.com/office/drawing/2014/main" id="{CEEC7A5A-28B0-4153-999A-14CBBB5B244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21824" y="6351880"/>
              <a:ext cx="130847" cy="101196"/>
            </a:xfrm>
            <a:prstGeom prst="rect">
              <a:avLst/>
            </a:prstGeom>
          </p:spPr>
        </p:pic>
        <p:pic>
          <p:nvPicPr>
            <p:cNvPr id="31" name="object 19">
              <a:extLst>
                <a:ext uri="{FF2B5EF4-FFF2-40B4-BE49-F238E27FC236}">
                  <a16:creationId xmlns:a16="http://schemas.microsoft.com/office/drawing/2014/main" id="{875E864B-DFA5-4C6D-B770-07E7BB63782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405101" y="6492290"/>
              <a:ext cx="557889" cy="136644"/>
            </a:xfrm>
            <a:prstGeom prst="rect">
              <a:avLst/>
            </a:prstGeom>
          </p:spPr>
        </p:pic>
      </p:grpSp>
      <p:grpSp>
        <p:nvGrpSpPr>
          <p:cNvPr id="32" name="object 8">
            <a:extLst>
              <a:ext uri="{FF2B5EF4-FFF2-40B4-BE49-F238E27FC236}">
                <a16:creationId xmlns:a16="http://schemas.microsoft.com/office/drawing/2014/main" id="{730CEBF6-FA7B-4593-B1EB-A3C6C9B72544}"/>
              </a:ext>
            </a:extLst>
          </p:cNvPr>
          <p:cNvGrpSpPr/>
          <p:nvPr/>
        </p:nvGrpSpPr>
        <p:grpSpPr>
          <a:xfrm>
            <a:off x="428" y="571459"/>
            <a:ext cx="11962801" cy="6057836"/>
            <a:chOff x="0" y="942379"/>
            <a:chExt cx="19727545" cy="9989820"/>
          </a:xfrm>
        </p:grpSpPr>
        <p:sp>
          <p:nvSpPr>
            <p:cNvPr id="33" name="object 9">
              <a:extLst>
                <a:ext uri="{FF2B5EF4-FFF2-40B4-BE49-F238E27FC236}">
                  <a16:creationId xmlns:a16="http://schemas.microsoft.com/office/drawing/2014/main" id="{FCED6359-6B65-4783-AD88-E8092FBDBAC7}"/>
                </a:ext>
              </a:extLst>
            </p:cNvPr>
            <p:cNvSpPr/>
            <p:nvPr/>
          </p:nvSpPr>
          <p:spPr>
            <a:xfrm>
              <a:off x="0" y="942379"/>
              <a:ext cx="916940" cy="1309370"/>
            </a:xfrm>
            <a:custGeom>
              <a:avLst/>
              <a:gdLst/>
              <a:ahLst/>
              <a:cxnLst/>
              <a:rect l="l" t="t" r="r" b="b"/>
              <a:pathLst>
                <a:path w="916940" h="1309370">
                  <a:moveTo>
                    <a:pt x="916705" y="0"/>
                  </a:moveTo>
                  <a:lnTo>
                    <a:pt x="0" y="0"/>
                  </a:lnTo>
                  <a:lnTo>
                    <a:pt x="0" y="1309122"/>
                  </a:lnTo>
                  <a:lnTo>
                    <a:pt x="916705" y="1309122"/>
                  </a:lnTo>
                  <a:lnTo>
                    <a:pt x="916705" y="0"/>
                  </a:lnTo>
                  <a:close/>
                </a:path>
              </a:pathLst>
            </a:custGeom>
            <a:solidFill>
              <a:srgbClr val="4F60D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0">
              <a:extLst>
                <a:ext uri="{FF2B5EF4-FFF2-40B4-BE49-F238E27FC236}">
                  <a16:creationId xmlns:a16="http://schemas.microsoft.com/office/drawing/2014/main" id="{F0B5DAE4-CD87-4E4F-AB31-302411EB052E}"/>
                </a:ext>
              </a:extLst>
            </p:cNvPr>
            <p:cNvSpPr/>
            <p:nvPr/>
          </p:nvSpPr>
          <p:spPr>
            <a:xfrm>
              <a:off x="0" y="6864724"/>
              <a:ext cx="8402955" cy="3431540"/>
            </a:xfrm>
            <a:custGeom>
              <a:avLst/>
              <a:gdLst/>
              <a:ahLst/>
              <a:cxnLst/>
              <a:rect l="l" t="t" r="r" b="b"/>
              <a:pathLst>
                <a:path w="8402955" h="3431540">
                  <a:moveTo>
                    <a:pt x="2984385" y="2122068"/>
                  </a:moveTo>
                  <a:lnTo>
                    <a:pt x="0" y="2122068"/>
                  </a:lnTo>
                  <a:lnTo>
                    <a:pt x="0" y="3431184"/>
                  </a:lnTo>
                  <a:lnTo>
                    <a:pt x="2984385" y="3431184"/>
                  </a:lnTo>
                  <a:lnTo>
                    <a:pt x="2984385" y="2122068"/>
                  </a:lnTo>
                  <a:close/>
                </a:path>
                <a:path w="8402955" h="3431540">
                  <a:moveTo>
                    <a:pt x="8402764" y="0"/>
                  </a:moveTo>
                  <a:lnTo>
                    <a:pt x="7122592" y="0"/>
                  </a:lnTo>
                  <a:lnTo>
                    <a:pt x="7122592" y="1309128"/>
                  </a:lnTo>
                  <a:lnTo>
                    <a:pt x="8402764" y="1309128"/>
                  </a:lnTo>
                  <a:lnTo>
                    <a:pt x="8402764" y="0"/>
                  </a:lnTo>
                  <a:close/>
                </a:path>
              </a:pathLst>
            </a:custGeom>
            <a:solidFill>
              <a:srgbClr val="EA6619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5" name="object 11">
              <a:extLst>
                <a:ext uri="{FF2B5EF4-FFF2-40B4-BE49-F238E27FC236}">
                  <a16:creationId xmlns:a16="http://schemas.microsoft.com/office/drawing/2014/main" id="{8DD32B5C-2AA1-4BDE-8E01-B7A68872CFAE}"/>
                </a:ext>
              </a:extLst>
            </p:cNvPr>
            <p:cNvSpPr/>
            <p:nvPr/>
          </p:nvSpPr>
          <p:spPr>
            <a:xfrm>
              <a:off x="0" y="4592834"/>
              <a:ext cx="5952490" cy="3581400"/>
            </a:xfrm>
            <a:custGeom>
              <a:avLst/>
              <a:gdLst/>
              <a:ahLst/>
              <a:cxnLst/>
              <a:rect l="l" t="t" r="r" b="b"/>
              <a:pathLst>
                <a:path w="5952490" h="3581400">
                  <a:moveTo>
                    <a:pt x="347980" y="0"/>
                  </a:moveTo>
                  <a:lnTo>
                    <a:pt x="0" y="0"/>
                  </a:lnTo>
                  <a:lnTo>
                    <a:pt x="0" y="1309116"/>
                  </a:lnTo>
                  <a:lnTo>
                    <a:pt x="347980" y="1309116"/>
                  </a:lnTo>
                  <a:lnTo>
                    <a:pt x="347980" y="0"/>
                  </a:lnTo>
                  <a:close/>
                </a:path>
                <a:path w="5952490" h="3581400">
                  <a:moveTo>
                    <a:pt x="5952236" y="2271890"/>
                  </a:moveTo>
                  <a:lnTo>
                    <a:pt x="263842" y="2271890"/>
                  </a:lnTo>
                  <a:lnTo>
                    <a:pt x="263842" y="3581019"/>
                  </a:lnTo>
                  <a:lnTo>
                    <a:pt x="5952236" y="3581019"/>
                  </a:lnTo>
                  <a:lnTo>
                    <a:pt x="5952236" y="2271890"/>
                  </a:lnTo>
                  <a:close/>
                </a:path>
              </a:pathLst>
            </a:custGeom>
            <a:solidFill>
              <a:srgbClr val="C6DD8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6" name="object 12">
              <a:extLst>
                <a:ext uri="{FF2B5EF4-FFF2-40B4-BE49-F238E27FC236}">
                  <a16:creationId xmlns:a16="http://schemas.microsoft.com/office/drawing/2014/main" id="{899DBF87-9C25-486A-8719-D92AF2C63F29}"/>
                </a:ext>
              </a:extLst>
            </p:cNvPr>
            <p:cNvSpPr/>
            <p:nvPr/>
          </p:nvSpPr>
          <p:spPr>
            <a:xfrm>
              <a:off x="18029899" y="10466546"/>
              <a:ext cx="805815" cy="460375"/>
            </a:xfrm>
            <a:custGeom>
              <a:avLst/>
              <a:gdLst/>
              <a:ahLst/>
              <a:cxnLst/>
              <a:rect l="l" t="t" r="r" b="b"/>
              <a:pathLst>
                <a:path w="805815" h="460375">
                  <a:moveTo>
                    <a:pt x="599020" y="248132"/>
                  </a:moveTo>
                  <a:lnTo>
                    <a:pt x="598690" y="235559"/>
                  </a:lnTo>
                  <a:lnTo>
                    <a:pt x="598512" y="228612"/>
                  </a:lnTo>
                  <a:lnTo>
                    <a:pt x="598068" y="211531"/>
                  </a:lnTo>
                  <a:lnTo>
                    <a:pt x="579323" y="194005"/>
                  </a:lnTo>
                  <a:lnTo>
                    <a:pt x="564134" y="192252"/>
                  </a:lnTo>
                  <a:lnTo>
                    <a:pt x="564134" y="258292"/>
                  </a:lnTo>
                  <a:lnTo>
                    <a:pt x="560324" y="276199"/>
                  </a:lnTo>
                  <a:lnTo>
                    <a:pt x="534657" y="309981"/>
                  </a:lnTo>
                  <a:lnTo>
                    <a:pt x="487057" y="338543"/>
                  </a:lnTo>
                  <a:lnTo>
                    <a:pt x="442061" y="358241"/>
                  </a:lnTo>
                  <a:lnTo>
                    <a:pt x="431368" y="363753"/>
                  </a:lnTo>
                  <a:lnTo>
                    <a:pt x="425081" y="369646"/>
                  </a:lnTo>
                  <a:lnTo>
                    <a:pt x="423532" y="375259"/>
                  </a:lnTo>
                  <a:lnTo>
                    <a:pt x="427088" y="379933"/>
                  </a:lnTo>
                  <a:lnTo>
                    <a:pt x="466928" y="390321"/>
                  </a:lnTo>
                  <a:lnTo>
                    <a:pt x="472948" y="391033"/>
                  </a:lnTo>
                  <a:lnTo>
                    <a:pt x="478815" y="392607"/>
                  </a:lnTo>
                  <a:lnTo>
                    <a:pt x="431152" y="424129"/>
                  </a:lnTo>
                  <a:lnTo>
                    <a:pt x="377774" y="432257"/>
                  </a:lnTo>
                  <a:lnTo>
                    <a:pt x="361632" y="431025"/>
                  </a:lnTo>
                  <a:lnTo>
                    <a:pt x="343839" y="427266"/>
                  </a:lnTo>
                  <a:lnTo>
                    <a:pt x="332105" y="424637"/>
                  </a:lnTo>
                  <a:lnTo>
                    <a:pt x="323291" y="423989"/>
                  </a:lnTo>
                  <a:lnTo>
                    <a:pt x="314274" y="426186"/>
                  </a:lnTo>
                  <a:lnTo>
                    <a:pt x="308051" y="429844"/>
                  </a:lnTo>
                  <a:lnTo>
                    <a:pt x="303149" y="434467"/>
                  </a:lnTo>
                  <a:lnTo>
                    <a:pt x="297395" y="439432"/>
                  </a:lnTo>
                  <a:lnTo>
                    <a:pt x="288620" y="444144"/>
                  </a:lnTo>
                  <a:lnTo>
                    <a:pt x="276326" y="447357"/>
                  </a:lnTo>
                  <a:lnTo>
                    <a:pt x="262686" y="448348"/>
                  </a:lnTo>
                  <a:lnTo>
                    <a:pt x="248742" y="447687"/>
                  </a:lnTo>
                  <a:lnTo>
                    <a:pt x="205930" y="440397"/>
                  </a:lnTo>
                  <a:lnTo>
                    <a:pt x="185724" y="421716"/>
                  </a:lnTo>
                  <a:lnTo>
                    <a:pt x="191452" y="418465"/>
                  </a:lnTo>
                  <a:lnTo>
                    <a:pt x="196278" y="413156"/>
                  </a:lnTo>
                  <a:lnTo>
                    <a:pt x="199453" y="408406"/>
                  </a:lnTo>
                  <a:lnTo>
                    <a:pt x="200037" y="402805"/>
                  </a:lnTo>
                  <a:lnTo>
                    <a:pt x="195757" y="397370"/>
                  </a:lnTo>
                  <a:lnTo>
                    <a:pt x="184353" y="393115"/>
                  </a:lnTo>
                  <a:lnTo>
                    <a:pt x="171500" y="390690"/>
                  </a:lnTo>
                  <a:lnTo>
                    <a:pt x="145986" y="385152"/>
                  </a:lnTo>
                  <a:lnTo>
                    <a:pt x="84924" y="364286"/>
                  </a:lnTo>
                  <a:lnTo>
                    <a:pt x="46812" y="332638"/>
                  </a:lnTo>
                  <a:lnTo>
                    <a:pt x="38620" y="307632"/>
                  </a:lnTo>
                  <a:lnTo>
                    <a:pt x="41706" y="299440"/>
                  </a:lnTo>
                  <a:lnTo>
                    <a:pt x="49885" y="298691"/>
                  </a:lnTo>
                  <a:lnTo>
                    <a:pt x="60960" y="300761"/>
                  </a:lnTo>
                  <a:lnTo>
                    <a:pt x="101968" y="310451"/>
                  </a:lnTo>
                  <a:lnTo>
                    <a:pt x="127444" y="315976"/>
                  </a:lnTo>
                  <a:lnTo>
                    <a:pt x="146011" y="318490"/>
                  </a:lnTo>
                  <a:lnTo>
                    <a:pt x="152908" y="318566"/>
                  </a:lnTo>
                  <a:lnTo>
                    <a:pt x="158280" y="317169"/>
                  </a:lnTo>
                  <a:lnTo>
                    <a:pt x="160718" y="312902"/>
                  </a:lnTo>
                  <a:lnTo>
                    <a:pt x="161086" y="303745"/>
                  </a:lnTo>
                  <a:lnTo>
                    <a:pt x="157772" y="298691"/>
                  </a:lnTo>
                  <a:lnTo>
                    <a:pt x="154266" y="293331"/>
                  </a:lnTo>
                  <a:lnTo>
                    <a:pt x="143090" y="281305"/>
                  </a:lnTo>
                  <a:lnTo>
                    <a:pt x="140538" y="278485"/>
                  </a:lnTo>
                  <a:lnTo>
                    <a:pt x="130390" y="267284"/>
                  </a:lnTo>
                  <a:lnTo>
                    <a:pt x="109893" y="242646"/>
                  </a:lnTo>
                  <a:lnTo>
                    <a:pt x="90830" y="213106"/>
                  </a:lnTo>
                  <a:lnTo>
                    <a:pt x="82715" y="180936"/>
                  </a:lnTo>
                  <a:lnTo>
                    <a:pt x="95097" y="148399"/>
                  </a:lnTo>
                  <a:lnTo>
                    <a:pt x="115608" y="135318"/>
                  </a:lnTo>
                  <a:lnTo>
                    <a:pt x="139877" y="135623"/>
                  </a:lnTo>
                  <a:lnTo>
                    <a:pt x="163372" y="145288"/>
                  </a:lnTo>
                  <a:lnTo>
                    <a:pt x="181571" y="160248"/>
                  </a:lnTo>
                  <a:lnTo>
                    <a:pt x="194068" y="175564"/>
                  </a:lnTo>
                  <a:lnTo>
                    <a:pt x="224815" y="215074"/>
                  </a:lnTo>
                  <a:lnTo>
                    <a:pt x="240017" y="233972"/>
                  </a:lnTo>
                  <a:lnTo>
                    <a:pt x="253085" y="244716"/>
                  </a:lnTo>
                  <a:lnTo>
                    <a:pt x="266280" y="247116"/>
                  </a:lnTo>
                  <a:lnTo>
                    <a:pt x="278053" y="241020"/>
                  </a:lnTo>
                  <a:lnTo>
                    <a:pt x="286778" y="226250"/>
                  </a:lnTo>
                  <a:lnTo>
                    <a:pt x="290969" y="213741"/>
                  </a:lnTo>
                  <a:lnTo>
                    <a:pt x="294792" y="201320"/>
                  </a:lnTo>
                  <a:lnTo>
                    <a:pt x="300228" y="183083"/>
                  </a:lnTo>
                  <a:lnTo>
                    <a:pt x="306044" y="163766"/>
                  </a:lnTo>
                  <a:lnTo>
                    <a:pt x="318897" y="133489"/>
                  </a:lnTo>
                  <a:lnTo>
                    <a:pt x="337756" y="110375"/>
                  </a:lnTo>
                  <a:lnTo>
                    <a:pt x="362826" y="98056"/>
                  </a:lnTo>
                  <a:lnTo>
                    <a:pt x="394284" y="100177"/>
                  </a:lnTo>
                  <a:lnTo>
                    <a:pt x="423506" y="118656"/>
                  </a:lnTo>
                  <a:lnTo>
                    <a:pt x="434289" y="144856"/>
                  </a:lnTo>
                  <a:lnTo>
                    <a:pt x="433273" y="172123"/>
                  </a:lnTo>
                  <a:lnTo>
                    <a:pt x="427088" y="193827"/>
                  </a:lnTo>
                  <a:lnTo>
                    <a:pt x="421970" y="207492"/>
                  </a:lnTo>
                  <a:lnTo>
                    <a:pt x="416699" y="222351"/>
                  </a:lnTo>
                  <a:lnTo>
                    <a:pt x="410578" y="239445"/>
                  </a:lnTo>
                  <a:lnTo>
                    <a:pt x="402869" y="259778"/>
                  </a:lnTo>
                  <a:lnTo>
                    <a:pt x="400786" y="273773"/>
                  </a:lnTo>
                  <a:lnTo>
                    <a:pt x="406031" y="280924"/>
                  </a:lnTo>
                  <a:lnTo>
                    <a:pt x="415010" y="283108"/>
                  </a:lnTo>
                  <a:lnTo>
                    <a:pt x="424116" y="282232"/>
                  </a:lnTo>
                  <a:lnTo>
                    <a:pt x="437007" y="277647"/>
                  </a:lnTo>
                  <a:lnTo>
                    <a:pt x="455155" y="269443"/>
                  </a:lnTo>
                  <a:lnTo>
                    <a:pt x="508139" y="244017"/>
                  </a:lnTo>
                  <a:lnTo>
                    <a:pt x="525322" y="237426"/>
                  </a:lnTo>
                  <a:lnTo>
                    <a:pt x="542607" y="235559"/>
                  </a:lnTo>
                  <a:lnTo>
                    <a:pt x="557441" y="242824"/>
                  </a:lnTo>
                  <a:lnTo>
                    <a:pt x="564134" y="258292"/>
                  </a:lnTo>
                  <a:lnTo>
                    <a:pt x="564134" y="192252"/>
                  </a:lnTo>
                  <a:lnTo>
                    <a:pt x="525373" y="197345"/>
                  </a:lnTo>
                  <a:lnTo>
                    <a:pt x="482892" y="216560"/>
                  </a:lnTo>
                  <a:lnTo>
                    <a:pt x="458749" y="228130"/>
                  </a:lnTo>
                  <a:lnTo>
                    <a:pt x="457682" y="228612"/>
                  </a:lnTo>
                  <a:lnTo>
                    <a:pt x="457365" y="228269"/>
                  </a:lnTo>
                  <a:lnTo>
                    <a:pt x="457835" y="227139"/>
                  </a:lnTo>
                  <a:lnTo>
                    <a:pt x="461378" y="218198"/>
                  </a:lnTo>
                  <a:lnTo>
                    <a:pt x="466737" y="203517"/>
                  </a:lnTo>
                  <a:lnTo>
                    <a:pt x="472617" y="185280"/>
                  </a:lnTo>
                  <a:lnTo>
                    <a:pt x="477710" y="165608"/>
                  </a:lnTo>
                  <a:lnTo>
                    <a:pt x="479729" y="135102"/>
                  </a:lnTo>
                  <a:lnTo>
                    <a:pt x="472097" y="98056"/>
                  </a:lnTo>
                  <a:lnTo>
                    <a:pt x="471703" y="96164"/>
                  </a:lnTo>
                  <a:lnTo>
                    <a:pt x="447192" y="60032"/>
                  </a:lnTo>
                  <a:lnTo>
                    <a:pt x="399732" y="37922"/>
                  </a:lnTo>
                  <a:lnTo>
                    <a:pt x="366737" y="37388"/>
                  </a:lnTo>
                  <a:lnTo>
                    <a:pt x="334391" y="47396"/>
                  </a:lnTo>
                  <a:lnTo>
                    <a:pt x="283565" y="96786"/>
                  </a:lnTo>
                  <a:lnTo>
                    <a:pt x="263626" y="146075"/>
                  </a:lnTo>
                  <a:lnTo>
                    <a:pt x="254292" y="178904"/>
                  </a:lnTo>
                  <a:lnTo>
                    <a:pt x="252869" y="183083"/>
                  </a:lnTo>
                  <a:lnTo>
                    <a:pt x="224345" y="143459"/>
                  </a:lnTo>
                  <a:lnTo>
                    <a:pt x="217919" y="135318"/>
                  </a:lnTo>
                  <a:lnTo>
                    <a:pt x="214249" y="130657"/>
                  </a:lnTo>
                  <a:lnTo>
                    <a:pt x="196672" y="112522"/>
                  </a:lnTo>
                  <a:lnTo>
                    <a:pt x="165709" y="90639"/>
                  </a:lnTo>
                  <a:lnTo>
                    <a:pt x="124739" y="78219"/>
                  </a:lnTo>
                  <a:lnTo>
                    <a:pt x="77177" y="88417"/>
                  </a:lnTo>
                  <a:lnTo>
                    <a:pt x="46507" y="118872"/>
                  </a:lnTo>
                  <a:lnTo>
                    <a:pt x="38646" y="157480"/>
                  </a:lnTo>
                  <a:lnTo>
                    <a:pt x="45415" y="195580"/>
                  </a:lnTo>
                  <a:lnTo>
                    <a:pt x="68567" y="238912"/>
                  </a:lnTo>
                  <a:lnTo>
                    <a:pt x="98450" y="277977"/>
                  </a:lnTo>
                  <a:lnTo>
                    <a:pt x="98234" y="278485"/>
                  </a:lnTo>
                  <a:lnTo>
                    <a:pt x="53644" y="266877"/>
                  </a:lnTo>
                  <a:lnTo>
                    <a:pt x="37553" y="263906"/>
                  </a:lnTo>
                  <a:lnTo>
                    <a:pt x="23075" y="263575"/>
                  </a:lnTo>
                  <a:lnTo>
                    <a:pt x="11518" y="266077"/>
                  </a:lnTo>
                  <a:lnTo>
                    <a:pt x="4191" y="271589"/>
                  </a:lnTo>
                  <a:lnTo>
                    <a:pt x="1308" y="277418"/>
                  </a:lnTo>
                  <a:lnTo>
                    <a:pt x="0" y="284873"/>
                  </a:lnTo>
                  <a:lnTo>
                    <a:pt x="1193" y="294093"/>
                  </a:lnTo>
                  <a:lnTo>
                    <a:pt x="24790" y="331597"/>
                  </a:lnTo>
                  <a:lnTo>
                    <a:pt x="55308" y="360070"/>
                  </a:lnTo>
                  <a:lnTo>
                    <a:pt x="97434" y="385686"/>
                  </a:lnTo>
                  <a:lnTo>
                    <a:pt x="151168" y="403555"/>
                  </a:lnTo>
                  <a:lnTo>
                    <a:pt x="152730" y="403872"/>
                  </a:lnTo>
                  <a:lnTo>
                    <a:pt x="152577" y="405130"/>
                  </a:lnTo>
                  <a:lnTo>
                    <a:pt x="146964" y="416534"/>
                  </a:lnTo>
                  <a:lnTo>
                    <a:pt x="149034" y="423799"/>
                  </a:lnTo>
                  <a:lnTo>
                    <a:pt x="152615" y="427926"/>
                  </a:lnTo>
                  <a:lnTo>
                    <a:pt x="197535" y="450126"/>
                  </a:lnTo>
                  <a:lnTo>
                    <a:pt x="276618" y="459778"/>
                  </a:lnTo>
                  <a:lnTo>
                    <a:pt x="307543" y="454647"/>
                  </a:lnTo>
                  <a:lnTo>
                    <a:pt x="321322" y="448348"/>
                  </a:lnTo>
                  <a:lnTo>
                    <a:pt x="325323" y="446532"/>
                  </a:lnTo>
                  <a:lnTo>
                    <a:pt x="332244" y="440969"/>
                  </a:lnTo>
                  <a:lnTo>
                    <a:pt x="332447" y="440740"/>
                  </a:lnTo>
                  <a:lnTo>
                    <a:pt x="332740" y="440677"/>
                  </a:lnTo>
                  <a:lnTo>
                    <a:pt x="347827" y="443636"/>
                  </a:lnTo>
                  <a:lnTo>
                    <a:pt x="373189" y="445516"/>
                  </a:lnTo>
                  <a:lnTo>
                    <a:pt x="406857" y="442417"/>
                  </a:lnTo>
                  <a:lnTo>
                    <a:pt x="446443" y="430364"/>
                  </a:lnTo>
                  <a:lnTo>
                    <a:pt x="500811" y="400088"/>
                  </a:lnTo>
                  <a:lnTo>
                    <a:pt x="517207" y="376974"/>
                  </a:lnTo>
                  <a:lnTo>
                    <a:pt x="513092" y="370763"/>
                  </a:lnTo>
                  <a:lnTo>
                    <a:pt x="503174" y="367753"/>
                  </a:lnTo>
                  <a:lnTo>
                    <a:pt x="491718" y="366433"/>
                  </a:lnTo>
                  <a:lnTo>
                    <a:pt x="483019" y="365315"/>
                  </a:lnTo>
                  <a:lnTo>
                    <a:pt x="480580" y="364629"/>
                  </a:lnTo>
                  <a:lnTo>
                    <a:pt x="481317" y="363550"/>
                  </a:lnTo>
                  <a:lnTo>
                    <a:pt x="486219" y="360387"/>
                  </a:lnTo>
                  <a:lnTo>
                    <a:pt x="495185" y="356679"/>
                  </a:lnTo>
                  <a:lnTo>
                    <a:pt x="502424" y="352945"/>
                  </a:lnTo>
                  <a:lnTo>
                    <a:pt x="518566" y="343877"/>
                  </a:lnTo>
                  <a:lnTo>
                    <a:pt x="547966" y="322910"/>
                  </a:lnTo>
                  <a:lnTo>
                    <a:pt x="578739" y="290753"/>
                  </a:lnTo>
                  <a:lnTo>
                    <a:pt x="599020" y="248132"/>
                  </a:lnTo>
                  <a:close/>
                </a:path>
                <a:path w="805815" h="460375">
                  <a:moveTo>
                    <a:pt x="805484" y="43180"/>
                  </a:moveTo>
                  <a:lnTo>
                    <a:pt x="777328" y="43180"/>
                  </a:lnTo>
                  <a:lnTo>
                    <a:pt x="777328" y="48260"/>
                  </a:lnTo>
                  <a:lnTo>
                    <a:pt x="777328" y="167640"/>
                  </a:lnTo>
                  <a:lnTo>
                    <a:pt x="777328" y="172720"/>
                  </a:lnTo>
                  <a:lnTo>
                    <a:pt x="805484" y="172720"/>
                  </a:lnTo>
                  <a:lnTo>
                    <a:pt x="805484" y="168097"/>
                  </a:lnTo>
                  <a:lnTo>
                    <a:pt x="805484" y="167640"/>
                  </a:lnTo>
                  <a:lnTo>
                    <a:pt x="805484" y="48260"/>
                  </a:lnTo>
                  <a:lnTo>
                    <a:pt x="805484" y="47891"/>
                  </a:lnTo>
                  <a:lnTo>
                    <a:pt x="805484" y="43180"/>
                  </a:lnTo>
                  <a:close/>
                </a:path>
                <a:path w="805815" h="460375">
                  <a:moveTo>
                    <a:pt x="805726" y="0"/>
                  </a:moveTo>
                  <a:lnTo>
                    <a:pt x="777100" y="0"/>
                  </a:lnTo>
                  <a:lnTo>
                    <a:pt x="777100" y="5080"/>
                  </a:lnTo>
                  <a:lnTo>
                    <a:pt x="777100" y="26670"/>
                  </a:lnTo>
                  <a:lnTo>
                    <a:pt x="777100" y="30480"/>
                  </a:lnTo>
                  <a:lnTo>
                    <a:pt x="805726" y="30480"/>
                  </a:lnTo>
                  <a:lnTo>
                    <a:pt x="805726" y="26670"/>
                  </a:lnTo>
                  <a:lnTo>
                    <a:pt x="803706" y="26670"/>
                  </a:lnTo>
                  <a:lnTo>
                    <a:pt x="803706" y="26250"/>
                  </a:lnTo>
                  <a:lnTo>
                    <a:pt x="805726" y="26250"/>
                  </a:lnTo>
                  <a:lnTo>
                    <a:pt x="805726" y="5080"/>
                  </a:lnTo>
                  <a:lnTo>
                    <a:pt x="805726" y="4546"/>
                  </a:lnTo>
                  <a:lnTo>
                    <a:pt x="805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id="{6107B9CD-3026-48DE-9B95-FF097232D61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66719" y="10507472"/>
              <a:ext cx="109808" cy="131242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id="{B30A5D69-26BC-4E6D-80F1-7F0961A6AF0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99545" y="10474721"/>
              <a:ext cx="193733" cy="167120"/>
            </a:xfrm>
            <a:prstGeom prst="rect">
              <a:avLst/>
            </a:prstGeom>
          </p:spPr>
        </p:pic>
        <p:sp>
          <p:nvSpPr>
            <p:cNvPr id="39" name="object 15">
              <a:extLst>
                <a:ext uri="{FF2B5EF4-FFF2-40B4-BE49-F238E27FC236}">
                  <a16:creationId xmlns:a16="http://schemas.microsoft.com/office/drawing/2014/main" id="{252E5DBC-B7BA-428C-B4AF-519BC5479655}"/>
                </a:ext>
              </a:extLst>
            </p:cNvPr>
            <p:cNvSpPr/>
            <p:nvPr/>
          </p:nvSpPr>
          <p:spPr>
            <a:xfrm>
              <a:off x="19216662" y="10466546"/>
              <a:ext cx="29209" cy="172720"/>
            </a:xfrm>
            <a:custGeom>
              <a:avLst/>
              <a:gdLst/>
              <a:ahLst/>
              <a:cxnLst/>
              <a:rect l="l" t="t" r="r" b="b"/>
              <a:pathLst>
                <a:path w="29209" h="172720">
                  <a:moveTo>
                    <a:pt x="28384" y="43180"/>
                  </a:moveTo>
                  <a:lnTo>
                    <a:pt x="228" y="43180"/>
                  </a:lnTo>
                  <a:lnTo>
                    <a:pt x="228" y="48260"/>
                  </a:lnTo>
                  <a:lnTo>
                    <a:pt x="228" y="167640"/>
                  </a:lnTo>
                  <a:lnTo>
                    <a:pt x="228" y="172720"/>
                  </a:lnTo>
                  <a:lnTo>
                    <a:pt x="28384" y="172720"/>
                  </a:lnTo>
                  <a:lnTo>
                    <a:pt x="28384" y="168097"/>
                  </a:lnTo>
                  <a:lnTo>
                    <a:pt x="28384" y="167640"/>
                  </a:lnTo>
                  <a:lnTo>
                    <a:pt x="28384" y="48260"/>
                  </a:lnTo>
                  <a:lnTo>
                    <a:pt x="28384" y="47891"/>
                  </a:lnTo>
                  <a:lnTo>
                    <a:pt x="28384" y="43180"/>
                  </a:lnTo>
                  <a:close/>
                </a:path>
                <a:path w="29209" h="172720">
                  <a:moveTo>
                    <a:pt x="28638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26670"/>
                  </a:lnTo>
                  <a:lnTo>
                    <a:pt x="0" y="30480"/>
                  </a:lnTo>
                  <a:lnTo>
                    <a:pt x="28638" y="30480"/>
                  </a:lnTo>
                  <a:lnTo>
                    <a:pt x="28638" y="26670"/>
                  </a:lnTo>
                  <a:lnTo>
                    <a:pt x="26606" y="26670"/>
                  </a:lnTo>
                  <a:lnTo>
                    <a:pt x="26606" y="26250"/>
                  </a:lnTo>
                  <a:lnTo>
                    <a:pt x="28638" y="26250"/>
                  </a:lnTo>
                  <a:lnTo>
                    <a:pt x="28638" y="5080"/>
                  </a:lnTo>
                  <a:lnTo>
                    <a:pt x="28638" y="4546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40" name="object 16">
              <a:extLst>
                <a:ext uri="{FF2B5EF4-FFF2-40B4-BE49-F238E27FC236}">
                  <a16:creationId xmlns:a16="http://schemas.microsoft.com/office/drawing/2014/main" id="{6D3AE552-BD8D-4D9E-9F3E-64C2ED0FF77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266281" y="10474721"/>
              <a:ext cx="73191" cy="164717"/>
            </a:xfrm>
            <a:prstGeom prst="rect">
              <a:avLst/>
            </a:prstGeom>
          </p:spPr>
        </p:pic>
        <p:pic>
          <p:nvPicPr>
            <p:cNvPr id="41" name="object 17">
              <a:extLst>
                <a:ext uri="{FF2B5EF4-FFF2-40B4-BE49-F238E27FC236}">
                  <a16:creationId xmlns:a16="http://schemas.microsoft.com/office/drawing/2014/main" id="{A75CB125-D5EB-4CC2-894F-AFDBC7D5B9C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363086" y="10510359"/>
              <a:ext cx="109808" cy="131242"/>
            </a:xfrm>
            <a:prstGeom prst="rect">
              <a:avLst/>
            </a:prstGeom>
          </p:spPr>
        </p:pic>
        <p:pic>
          <p:nvPicPr>
            <p:cNvPr id="42" name="object 18">
              <a:extLst>
                <a:ext uri="{FF2B5EF4-FFF2-40B4-BE49-F238E27FC236}">
                  <a16:creationId xmlns:a16="http://schemas.microsoft.com/office/drawing/2014/main" id="{EF80E8F7-AF92-46D6-A39E-71DF0DDA7A2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494358" y="10474721"/>
              <a:ext cx="215776" cy="166880"/>
            </a:xfrm>
            <a:prstGeom prst="rect">
              <a:avLst/>
            </a:prstGeom>
          </p:spPr>
        </p:pic>
        <p:pic>
          <p:nvPicPr>
            <p:cNvPr id="43" name="object 19">
              <a:extLst>
                <a:ext uri="{FF2B5EF4-FFF2-40B4-BE49-F238E27FC236}">
                  <a16:creationId xmlns:a16="http://schemas.microsoft.com/office/drawing/2014/main" id="{472DF927-1F42-45D5-96E6-20DA5A738B3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807151" y="10706267"/>
              <a:ext cx="920001" cy="2253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74339" y="433166"/>
            <a:ext cx="648178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Contexto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574339" y="1423863"/>
            <a:ext cx="4929816" cy="4148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b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Elo Natura e Avon</a:t>
            </a:r>
            <a:br>
              <a:rPr lang="pt-BR" sz="1300" b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br>
              <a:rPr lang="pt-BR" sz="1300" b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Quando?</a:t>
            </a:r>
            <a:b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Faseado em duas etapas, a primeira no C15 (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Ago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/23) e a segunda em 2024.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O que muda na Natura? </a:t>
            </a:r>
            <a:b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A Consultora de Beleza Natura e a Revendedora Avon passam a ser uma rede unificada, chamadas de Consultoras de Beleza.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Internamente, CRM, Força de Vendas, Logística e Sistemas passam a ser integrados.</a:t>
            </a:r>
            <a:b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146050">
              <a:lnSpc>
                <a:spcPct val="115000"/>
              </a:lnSpc>
              <a:buClr>
                <a:srgbClr val="2A4951"/>
              </a:buClr>
              <a:buSzPts val="1300"/>
            </a:pPr>
            <a: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O que muda para o iN? </a:t>
            </a:r>
            <a:b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Nosso universo se amplia: de Consultoras (de 1.2M para 2M) e de Líderes de Negócios (de 4.2 mil para 7 mil). </a:t>
            </a:r>
            <a:b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2" name="Google Shape;190;p8">
            <a:extLst>
              <a:ext uri="{FF2B5EF4-FFF2-40B4-BE49-F238E27FC236}">
                <a16:creationId xmlns:a16="http://schemas.microsoft.com/office/drawing/2014/main" id="{0FCEF27A-16B8-4408-A77D-B54484696C9A}"/>
              </a:ext>
            </a:extLst>
          </p:cNvPr>
          <p:cNvSpPr txBox="1"/>
          <p:nvPr/>
        </p:nvSpPr>
        <p:spPr>
          <a:xfrm>
            <a:off x="6018991" y="1423863"/>
            <a:ext cx="4929816" cy="299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b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Crer Para Ver</a:t>
            </a:r>
            <a:br>
              <a:rPr lang="pt-BR" sz="1300" b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br>
              <a:rPr lang="pt-BR" sz="1300" b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Resultados (acumulado até C4)</a:t>
            </a:r>
            <a:b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Aumento de 15% de LAIR. </a:t>
            </a:r>
            <a:b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b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A Natura supera 16% (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vs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orçado) e cresce 22% (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vs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2022).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Crer Para Ver quebra 15% (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vs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orçado) e cresce 7% (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vs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2022) – a quebra vem principalmente pela Revista Interativa, que o time ainda está aprendendo a estimar.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Ponto de atenção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84% das vendas da linha ainda vêm de itens de entrada.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oogle Shape;120;p3">
            <a:extLst>
              <a:ext uri="{FF2B5EF4-FFF2-40B4-BE49-F238E27FC236}">
                <a16:creationId xmlns:a16="http://schemas.microsoft.com/office/drawing/2014/main" id="{70F9DB0C-3012-4C8E-B634-973574781E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1776357"/>
              </p:ext>
            </p:extLst>
          </p:nvPr>
        </p:nvGraphicFramePr>
        <p:xfrm>
          <a:off x="471938" y="1546860"/>
          <a:ext cx="7504613" cy="4754800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372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7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val="63056175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Indicadores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8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Líderes</a:t>
                      </a:r>
                      <a:endParaRPr sz="1800" b="1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1:  Número de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únicas beneficiadas pelas ofertas de educação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350.000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2: Proficiência MT e LP - INAF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33%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80%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2A: Proficiência MT e LP - INAF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30.467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1.555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3: Ensino Formal -  Certificações equivalentes ao Ensino Médio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81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%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3A: Certificações equivalentes ao Ensino Médio - Educação Formal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95.824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4: Educação Formal - Ensino Superior Completo ou Cursando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66%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4A: Ensino Superior Completo ou Cursando - Educação Formal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185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7" name="Google Shape;187;p8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74339" y="433166"/>
            <a:ext cx="7761940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Indicadores de educação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8336279" y="1731607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D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estaques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8081400" y="2302400"/>
            <a:ext cx="3983100" cy="138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Iremos aplicar o IDH, INAF e Indicador de Letramento Financeiro para Revendedoras Avon para qualificar nossa atuação e compreender os impactos em nossas projeções.</a:t>
            </a: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7440925" y="291301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7440925" y="2290847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7444075" y="3500783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99;p8">
            <a:extLst>
              <a:ext uri="{FF2B5EF4-FFF2-40B4-BE49-F238E27FC236}">
                <a16:creationId xmlns:a16="http://schemas.microsoft.com/office/drawing/2014/main" id="{4C5AD50B-D467-476B-BF7A-DD556F575A21}"/>
              </a:ext>
            </a:extLst>
          </p:cNvPr>
          <p:cNvSpPr/>
          <p:nvPr/>
        </p:nvSpPr>
        <p:spPr>
          <a:xfrm>
            <a:off x="7440925" y="4116812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99;p8">
            <a:extLst>
              <a:ext uri="{FF2B5EF4-FFF2-40B4-BE49-F238E27FC236}">
                <a16:creationId xmlns:a16="http://schemas.microsoft.com/office/drawing/2014/main" id="{FB3934FB-F7D9-4F21-BB46-3BD6313989F8}"/>
              </a:ext>
            </a:extLst>
          </p:cNvPr>
          <p:cNvSpPr/>
          <p:nvPr/>
        </p:nvSpPr>
        <p:spPr>
          <a:xfrm>
            <a:off x="7436910" y="4721505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94;p8">
            <a:extLst>
              <a:ext uri="{FF2B5EF4-FFF2-40B4-BE49-F238E27FC236}">
                <a16:creationId xmlns:a16="http://schemas.microsoft.com/office/drawing/2014/main" id="{9031DE4D-525C-4A7F-A45A-A0AD89B2C371}"/>
              </a:ext>
            </a:extLst>
          </p:cNvPr>
          <p:cNvSpPr/>
          <p:nvPr/>
        </p:nvSpPr>
        <p:spPr>
          <a:xfrm>
            <a:off x="7442371" y="530927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4;p8">
            <a:extLst>
              <a:ext uri="{FF2B5EF4-FFF2-40B4-BE49-F238E27FC236}">
                <a16:creationId xmlns:a16="http://schemas.microsoft.com/office/drawing/2014/main" id="{176EBF46-904D-4AC5-A0F5-24E9C8A671B9}"/>
              </a:ext>
            </a:extLst>
          </p:cNvPr>
          <p:cNvSpPr/>
          <p:nvPr/>
        </p:nvSpPr>
        <p:spPr>
          <a:xfrm>
            <a:off x="7444075" y="5942227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197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oogle Shape;120;p3">
            <a:extLst>
              <a:ext uri="{FF2B5EF4-FFF2-40B4-BE49-F238E27FC236}">
                <a16:creationId xmlns:a16="http://schemas.microsoft.com/office/drawing/2014/main" id="{70F9DB0C-3012-4C8E-B634-973574781E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086207"/>
              </p:ext>
            </p:extLst>
          </p:nvPr>
        </p:nvGraphicFramePr>
        <p:xfrm>
          <a:off x="471938" y="1546860"/>
          <a:ext cx="7504613" cy="4160450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372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7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val="2216094214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Indicadores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Líderes</a:t>
                      </a:r>
                      <a:endParaRPr sz="1800" b="1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5: Proficiência em Letramento Financeiro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41%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53%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5A: Proficiência em Letramento Financeiro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74.714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446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6: Proficiência em Letramento Digital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45%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6A: Proficiência em Letramento Digital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129.414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7: Proficiência em Letramento Cidadão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t-BR" sz="1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Play"/>
                          <a:ea typeface="Play"/>
                          <a:cs typeface="Play"/>
                          <a:sym typeface="Play"/>
                        </a:rPr>
                        <a:t>A definir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t-BR" sz="1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Play"/>
                          <a:ea typeface="Play"/>
                          <a:cs typeface="Play"/>
                          <a:sym typeface="Play"/>
                        </a:rPr>
                        <a:t>A definir</a:t>
                      </a:r>
                      <a:endParaRPr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7A: Proficiência em Letramento Cidadão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t-BR" sz="16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Play"/>
                          <a:ea typeface="Play"/>
                          <a:cs typeface="Play"/>
                          <a:sym typeface="Play"/>
                        </a:rPr>
                        <a:t>A definir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t-BR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Play"/>
                          <a:ea typeface="Play"/>
                          <a:cs typeface="Play"/>
                          <a:sym typeface="Play"/>
                        </a:rPr>
                        <a:t>A definir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7" name="Google Shape;187;p8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74339" y="433166"/>
            <a:ext cx="750706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Indicadores de educação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8336279" y="1731607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D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estaques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8081400" y="2302400"/>
            <a:ext cx="3983100" cy="1157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O Indicador de Letramento Digital, que integra o IDH, deixará de ser amostral e passará a ser censitário.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7398544" y="2343385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7398544" y="2976197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7394824" y="3514438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95;p8">
            <a:extLst>
              <a:ext uri="{FF2B5EF4-FFF2-40B4-BE49-F238E27FC236}">
                <a16:creationId xmlns:a16="http://schemas.microsoft.com/office/drawing/2014/main" id="{6499F2AD-DF5E-454A-8FFF-6198FD04B48F}"/>
              </a:ext>
            </a:extLst>
          </p:cNvPr>
          <p:cNvSpPr/>
          <p:nvPr/>
        </p:nvSpPr>
        <p:spPr>
          <a:xfrm>
            <a:off x="7394824" y="4136616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95;p8">
            <a:extLst>
              <a:ext uri="{FF2B5EF4-FFF2-40B4-BE49-F238E27FC236}">
                <a16:creationId xmlns:a16="http://schemas.microsoft.com/office/drawing/2014/main" id="{616E27E3-1F08-4D88-930F-F7D349A7E02C}"/>
              </a:ext>
            </a:extLst>
          </p:cNvPr>
          <p:cNvSpPr/>
          <p:nvPr/>
        </p:nvSpPr>
        <p:spPr>
          <a:xfrm>
            <a:off x="7394824" y="4685491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95;p8">
            <a:extLst>
              <a:ext uri="{FF2B5EF4-FFF2-40B4-BE49-F238E27FC236}">
                <a16:creationId xmlns:a16="http://schemas.microsoft.com/office/drawing/2014/main" id="{BD859707-2C1F-459C-A1B2-F06B2F16DE84}"/>
              </a:ext>
            </a:extLst>
          </p:cNvPr>
          <p:cNvSpPr/>
          <p:nvPr/>
        </p:nvSpPr>
        <p:spPr>
          <a:xfrm>
            <a:off x="7389097" y="5311140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6398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oogle Shape;120;p3">
            <a:extLst>
              <a:ext uri="{FF2B5EF4-FFF2-40B4-BE49-F238E27FC236}">
                <a16:creationId xmlns:a16="http://schemas.microsoft.com/office/drawing/2014/main" id="{70F9DB0C-3012-4C8E-B634-973574781E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3826041"/>
              </p:ext>
            </p:extLst>
          </p:nvPr>
        </p:nvGraphicFramePr>
        <p:xfrm>
          <a:off x="471938" y="1546860"/>
          <a:ext cx="7504613" cy="2377400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372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71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val="3740223565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Indicadores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Líderes</a:t>
                      </a:r>
                      <a:endParaRPr sz="1800" b="1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8: Engajadas nas Campanhas de Mobilização (ano a ano)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sym typeface="Play"/>
                        </a:rPr>
                        <a:t>500.000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9: Penetração de CPV (%)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46%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10: Conexão com a Causa CPV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+7%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+10,9%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7" name="Google Shape;187;p8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74339" y="433166"/>
            <a:ext cx="750706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Indicadores de mobilização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8336279" y="1731607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D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estaques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8081400" y="2302400"/>
            <a:ext cx="3983100" cy="18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Penetração de CPV passa a ser um indicador do Compromisso.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O Indicador de Conexão com a Causa está em revisão para melhor endereçar as expectativas que temos no papel das Consultoras e Líderes de Negócios.</a:t>
            </a: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7398544" y="2343385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7412579" y="2881822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95;p8">
            <a:extLst>
              <a:ext uri="{FF2B5EF4-FFF2-40B4-BE49-F238E27FC236}">
                <a16:creationId xmlns:a16="http://schemas.microsoft.com/office/drawing/2014/main" id="{2ECA82E7-6CC8-4AD2-95AC-E77C42FD913F}"/>
              </a:ext>
            </a:extLst>
          </p:cNvPr>
          <p:cNvSpPr/>
          <p:nvPr/>
        </p:nvSpPr>
        <p:spPr>
          <a:xfrm>
            <a:off x="7412579" y="3518588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9510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139;p4">
            <a:extLst>
              <a:ext uri="{FF2B5EF4-FFF2-40B4-BE49-F238E27FC236}">
                <a16:creationId xmlns:a16="http://schemas.microsoft.com/office/drawing/2014/main" id="{661CCBAE-E920-438D-8FB0-BABE851C54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2880037"/>
              </p:ext>
            </p:extLst>
          </p:nvPr>
        </p:nvGraphicFramePr>
        <p:xfrm>
          <a:off x="457201" y="1524000"/>
          <a:ext cx="6903725" cy="5164750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597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9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Entregas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projeto percurso para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acima de 3 anos de tempo de casa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e implementação de piloto de pacote de ofertas de EJA para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do NE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sym typeface="Arial"/>
                        </a:rPr>
                        <a:t>Estruturação e implementação de jornada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sym typeface="Arial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sym typeface="Arial"/>
                        </a:rPr>
                        <a:t> iniciantes </a:t>
                      </a:r>
                      <a:endParaRPr sz="1600" b="0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4334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do novo Crédito Educacional no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NcoPay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e implementação do modelo de negócio e política pública para Consultoras de Beleza e Líderes de Negócios.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de programa de experiências e engajamento CPV com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GNs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,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GVs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e Líderes de Mercado .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e implementação de benefícios para família de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lang="pt-BR" sz="1600" b="0" i="0" u="none" strike="noStrike" cap="none" dirty="0">
                        <a:solidFill>
                          <a:srgbClr val="44546A"/>
                        </a:solidFill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de campanhas perenes digitais de Crer Para Ver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da frente de Impacto Natura com principais stakeholders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8" name="Google Shape;208;p9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574339" y="417926"/>
            <a:ext cx="515590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Entregas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6734157" y="2184126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6734077" y="6287555"/>
            <a:ext cx="288000" cy="288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6738184" y="3704137"/>
            <a:ext cx="288000" cy="288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8031479" y="1502772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Destaques 1º semestre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7847075" y="2056750"/>
            <a:ext cx="4221600" cy="4218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Mobilização e engajamento com CPV 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Encontro Anual: workshop com Embaixadoras de CPV e colaboradores Natura; jantar com alta liderança;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Encontro Líder: presença na pauta com EMI e Educação CN;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Campanhas digitais de CPV em canais do iN e da Natura.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➔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Ativação da frente de educação: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Nova onda de ingresso no programa de bolsas de Líderes de Negócios;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Entrada dos cursos de letramento financeiro e digital na jornada de </a:t>
            </a:r>
            <a:r>
              <a:rPr lang="pt-BR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CNs</a:t>
            </a: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Iniciantes (C10/fim de abril);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Diretrizes pedagógicas do INAF apresentadas para áreas estratégicas da Natura.</a:t>
            </a:r>
          </a:p>
        </p:txBody>
      </p:sp>
      <p:sp>
        <p:nvSpPr>
          <p:cNvPr id="220" name="Google Shape;220;p9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2" name="Google Shape;211;p9">
            <a:extLst>
              <a:ext uri="{FF2B5EF4-FFF2-40B4-BE49-F238E27FC236}">
                <a16:creationId xmlns:a16="http://schemas.microsoft.com/office/drawing/2014/main" id="{B4274F74-F698-4B39-A6E4-D7D53307A924}"/>
              </a:ext>
            </a:extLst>
          </p:cNvPr>
          <p:cNvSpPr/>
          <p:nvPr/>
        </p:nvSpPr>
        <p:spPr>
          <a:xfrm>
            <a:off x="6734157" y="2664999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11;p9">
            <a:extLst>
              <a:ext uri="{FF2B5EF4-FFF2-40B4-BE49-F238E27FC236}">
                <a16:creationId xmlns:a16="http://schemas.microsoft.com/office/drawing/2014/main" id="{0C0F5C34-A90D-4271-9F25-7DFB0C5E9EB4}"/>
              </a:ext>
            </a:extLst>
          </p:cNvPr>
          <p:cNvSpPr/>
          <p:nvPr/>
        </p:nvSpPr>
        <p:spPr>
          <a:xfrm>
            <a:off x="6734077" y="3215948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11;p9">
            <a:extLst>
              <a:ext uri="{FF2B5EF4-FFF2-40B4-BE49-F238E27FC236}">
                <a16:creationId xmlns:a16="http://schemas.microsoft.com/office/drawing/2014/main" id="{82713176-4984-47CC-9BA2-831109C53A3C}"/>
              </a:ext>
            </a:extLst>
          </p:cNvPr>
          <p:cNvSpPr/>
          <p:nvPr/>
        </p:nvSpPr>
        <p:spPr>
          <a:xfrm>
            <a:off x="6734077" y="4185010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11;p9">
            <a:extLst>
              <a:ext uri="{FF2B5EF4-FFF2-40B4-BE49-F238E27FC236}">
                <a16:creationId xmlns:a16="http://schemas.microsoft.com/office/drawing/2014/main" id="{521EC26A-0D44-48A7-9D8E-CD9B1B51895F}"/>
              </a:ext>
            </a:extLst>
          </p:cNvPr>
          <p:cNvSpPr/>
          <p:nvPr/>
        </p:nvSpPr>
        <p:spPr>
          <a:xfrm>
            <a:off x="6734077" y="4743275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11;p9">
            <a:extLst>
              <a:ext uri="{FF2B5EF4-FFF2-40B4-BE49-F238E27FC236}">
                <a16:creationId xmlns:a16="http://schemas.microsoft.com/office/drawing/2014/main" id="{90F932CC-1C94-4E25-B780-141445F8F196}"/>
              </a:ext>
            </a:extLst>
          </p:cNvPr>
          <p:cNvSpPr/>
          <p:nvPr/>
        </p:nvSpPr>
        <p:spPr>
          <a:xfrm>
            <a:off x="6736805" y="5248417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11;p9">
            <a:extLst>
              <a:ext uri="{FF2B5EF4-FFF2-40B4-BE49-F238E27FC236}">
                <a16:creationId xmlns:a16="http://schemas.microsoft.com/office/drawing/2014/main" id="{C6BF00BC-5381-457A-864C-577BF19C0149}"/>
              </a:ext>
            </a:extLst>
          </p:cNvPr>
          <p:cNvSpPr/>
          <p:nvPr/>
        </p:nvSpPr>
        <p:spPr>
          <a:xfrm>
            <a:off x="6734077" y="5806682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574339" y="433166"/>
            <a:ext cx="648178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852"/>
              </a:buClr>
              <a:buSzPts val="3000"/>
              <a:buFont typeface="Play"/>
              <a:buNone/>
            </a:pPr>
            <a:r>
              <a:rPr lang="pt-BR" sz="3000" b="1" i="0" u="none" strike="noStrike" cap="none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</a:t>
            </a:r>
            <a:endParaRPr sz="3000" b="1" i="0" u="none" strike="noStrike" cap="none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1539240" y="1793125"/>
            <a:ext cx="3410922" cy="810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6618"/>
              </a:buClr>
              <a:buSzPts val="2400"/>
              <a:buFont typeface="Play"/>
              <a:buNone/>
            </a:pPr>
            <a:r>
              <a:rPr lang="pt-BR" sz="2400" b="1" i="0" u="none" strike="noStrike" cap="none" dirty="0">
                <a:solidFill>
                  <a:srgbClr val="EA6618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  </a:ext>
                </a:extLst>
              </a:rPr>
              <a:t>Desafios e pontos de atenção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231" name="Google Shape;231;p10"/>
          <p:cNvSpPr txBox="1"/>
          <p:nvPr/>
        </p:nvSpPr>
        <p:spPr>
          <a:xfrm>
            <a:off x="457202" y="2926487"/>
            <a:ext cx="5274600" cy="1989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Manter nossa atuação e influência nos grupos de trabalho de ELO Benefícios e ELO Treinamentos.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Garantir conexões com a máquina Natura para dar conta dos indicadores de alcance de Educação.</a:t>
            </a:r>
          </a:p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●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Evolução junto ao time de Marketing BR e Tribo da Marca para frente de mobilização e conexão com CPV.</a:t>
            </a:r>
          </a:p>
        </p:txBody>
      </p:sp>
      <p:pic>
        <p:nvPicPr>
          <p:cNvPr id="233" name="Google Shape;233;p10" descr="Obstáculo estrutura de tópic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63743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0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1" name="Google Shape;241;p11">
            <a:extLst>
              <a:ext uri="{FF2B5EF4-FFF2-40B4-BE49-F238E27FC236}">
                <a16:creationId xmlns:a16="http://schemas.microsoft.com/office/drawing/2014/main" id="{262D980F-B546-407E-8277-CAD8FA88EC3D}"/>
              </a:ext>
            </a:extLst>
          </p:cNvPr>
          <p:cNvSpPr txBox="1"/>
          <p:nvPr/>
        </p:nvSpPr>
        <p:spPr>
          <a:xfrm>
            <a:off x="7952940" y="2094639"/>
            <a:ext cx="3124200" cy="44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6618"/>
              </a:buClr>
              <a:buSzPts val="2400"/>
              <a:buFont typeface="Play"/>
              <a:buNone/>
            </a:pPr>
            <a:r>
              <a:rPr lang="pt-BR" sz="2400" b="1" i="0" u="none" strike="noStrike" cap="none">
                <a:solidFill>
                  <a:srgbClr val="EA6618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"/>
                  </a:ext>
                </a:extLst>
              </a:rPr>
              <a:t>Próximos Passos</a:t>
            </a:r>
            <a:endParaRPr/>
          </a:p>
        </p:txBody>
      </p:sp>
      <p:pic>
        <p:nvPicPr>
          <p:cNvPr id="13" name="Google Shape;243;p11" descr="Passos de dança estrutura de tópicos">
            <a:extLst>
              <a:ext uri="{FF2B5EF4-FFF2-40B4-BE49-F238E27FC236}">
                <a16:creationId xmlns:a16="http://schemas.microsoft.com/office/drawing/2014/main" id="{1AFB899B-78A1-4DDE-9532-7F31BA0080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92820" y="163743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31;p10">
            <a:extLst>
              <a:ext uri="{FF2B5EF4-FFF2-40B4-BE49-F238E27FC236}">
                <a16:creationId xmlns:a16="http://schemas.microsoft.com/office/drawing/2014/main" id="{D9DA60CC-CA6C-491F-8581-C13419FFB185}"/>
              </a:ext>
            </a:extLst>
          </p:cNvPr>
          <p:cNvSpPr txBox="1"/>
          <p:nvPr/>
        </p:nvSpPr>
        <p:spPr>
          <a:xfrm>
            <a:off x="6557641" y="2926487"/>
            <a:ext cx="5274600" cy="2236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Acompanhar a virada do ELO no C15 para garantir que as diretrizes desenhadas foram implementadas.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Estabelecimento do “Fórum da Educação” com principais stakeholders da Operação Brasil, com olhar trimestral para objetivos compartilhados com as áreas;</a:t>
            </a:r>
          </a:p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●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Piloto de mobilização junto ao time de CPV no Nordeste e avanço na comunicação de CPV para o consumidor final.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0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574339" y="433166"/>
            <a:ext cx="648178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852"/>
              </a:buClr>
              <a:buSzPts val="3000"/>
              <a:buFont typeface="Play"/>
              <a:buNone/>
            </a:pPr>
            <a:r>
              <a:rPr lang="pt-BR" sz="3000" b="1" i="0" u="none" strike="noStrike" cap="none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Desafio Consultoras: mobilização</a:t>
            </a:r>
            <a:endParaRPr sz="3000" b="1" i="0" u="none" strike="noStrike" cap="none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229" name="Google Shape;229;p10"/>
          <p:cNvSpPr txBox="1"/>
          <p:nvPr/>
        </p:nvSpPr>
        <p:spPr>
          <a:xfrm>
            <a:off x="1530362" y="1874013"/>
            <a:ext cx="3410922" cy="441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6618"/>
              </a:buClr>
              <a:buSzPts val="2400"/>
              <a:buFont typeface="Play"/>
              <a:buNone/>
            </a:pPr>
            <a:r>
              <a:rPr lang="pt-BR" sz="2400" b="1" i="0" u="none" strike="noStrike" cap="none" dirty="0">
                <a:solidFill>
                  <a:srgbClr val="EA6618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Desafio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231" name="Google Shape;231;p10"/>
          <p:cNvSpPr txBox="1"/>
          <p:nvPr/>
        </p:nvSpPr>
        <p:spPr>
          <a:xfrm>
            <a:off x="6734520" y="2926487"/>
            <a:ext cx="5274600" cy="1245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Banco de histórias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PPTs</a:t>
            </a: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com impacto por estado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Benefícios para familiares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Campanhas digitais perenes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pic>
        <p:nvPicPr>
          <p:cNvPr id="233" name="Google Shape;233;p10" descr="Obstáculo estrutura de tópico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63743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0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1" name="Google Shape;241;p11">
            <a:extLst>
              <a:ext uri="{FF2B5EF4-FFF2-40B4-BE49-F238E27FC236}">
                <a16:creationId xmlns:a16="http://schemas.microsoft.com/office/drawing/2014/main" id="{262D980F-B546-407E-8277-CAD8FA88EC3D}"/>
              </a:ext>
            </a:extLst>
          </p:cNvPr>
          <p:cNvSpPr txBox="1"/>
          <p:nvPr/>
        </p:nvSpPr>
        <p:spPr>
          <a:xfrm>
            <a:off x="7979573" y="1689347"/>
            <a:ext cx="3124200" cy="810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6618"/>
              </a:buClr>
              <a:buSzPts val="2400"/>
              <a:buFont typeface="Play"/>
              <a:buNone/>
            </a:pPr>
            <a:r>
              <a:rPr lang="pt-BR" sz="2400" b="1" i="0" u="none" strike="noStrike" cap="none" dirty="0">
                <a:solidFill>
                  <a:srgbClr val="EA6618"/>
                </a:solidFill>
                <a:latin typeface="Play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0"/>
                  </a:ext>
                </a:extLst>
              </a:rPr>
              <a:t>O que estamos fazendo</a:t>
            </a:r>
            <a:endParaRPr dirty="0"/>
          </a:p>
        </p:txBody>
      </p:sp>
      <p:pic>
        <p:nvPicPr>
          <p:cNvPr id="13" name="Google Shape;243;p11" descr="Passos de dança estrutura de tópicos">
            <a:extLst>
              <a:ext uri="{FF2B5EF4-FFF2-40B4-BE49-F238E27FC236}">
                <a16:creationId xmlns:a16="http://schemas.microsoft.com/office/drawing/2014/main" id="{1AFB899B-78A1-4DDE-9532-7F31BA00805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92820" y="1637439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231;p10">
            <a:extLst>
              <a:ext uri="{FF2B5EF4-FFF2-40B4-BE49-F238E27FC236}">
                <a16:creationId xmlns:a16="http://schemas.microsoft.com/office/drawing/2014/main" id="{B3B68557-705E-4E9E-96ED-FAF39DC88C3F}"/>
              </a:ext>
            </a:extLst>
          </p:cNvPr>
          <p:cNvSpPr txBox="1"/>
          <p:nvPr/>
        </p:nvSpPr>
        <p:spPr>
          <a:xfrm>
            <a:off x="609602" y="3078887"/>
            <a:ext cx="5274600" cy="3475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Conexão das Consultoras com os resultados dos investimentos de CPV na ponta 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Quando você se envolveu em uma causa, o que te fez se engajar e se mobilizar pelo tema?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Dentro de sua área, o que é mais relevante (você tem mais orgulho) que outras pessoas soubessem?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Como sua área pode contribuir para a mobilização das Consultoras?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●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Quais são os exemplos de boas práticas neste tema do ecossistema de organizações que você participa?</a:t>
            </a:r>
          </a:p>
        </p:txBody>
      </p:sp>
    </p:spTree>
    <p:extLst>
      <p:ext uri="{BB962C8B-B14F-4D97-AF65-F5344CB8AC3E}">
        <p14:creationId xmlns:p14="http://schemas.microsoft.com/office/powerpoint/2010/main" val="3413268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8" y="0"/>
            <a:ext cx="12191144" cy="68576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04099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20104100" cy="11308715"/>
            </a:xfrm>
            <a:custGeom>
              <a:avLst/>
              <a:gdLst/>
              <a:ahLst/>
              <a:cxnLst/>
              <a:rect l="l" t="t" r="r" b="b"/>
              <a:pathLst>
                <a:path w="20104100" h="11308715">
                  <a:moveTo>
                    <a:pt x="2010409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20104099" y="11308556"/>
                  </a:lnTo>
                  <a:lnTo>
                    <a:pt x="20104099" y="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5" name="object 5"/>
            <p:cNvSpPr/>
            <p:nvPr/>
          </p:nvSpPr>
          <p:spPr>
            <a:xfrm>
              <a:off x="12250935" y="5444870"/>
              <a:ext cx="7853680" cy="3235960"/>
            </a:xfrm>
            <a:custGeom>
              <a:avLst/>
              <a:gdLst/>
              <a:ahLst/>
              <a:cxnLst/>
              <a:rect l="l" t="t" r="r" b="b"/>
              <a:pathLst>
                <a:path w="7853680" h="3235959">
                  <a:moveTo>
                    <a:pt x="7853164" y="0"/>
                  </a:moveTo>
                  <a:lnTo>
                    <a:pt x="0" y="0"/>
                  </a:lnTo>
                  <a:lnTo>
                    <a:pt x="0" y="3235346"/>
                  </a:lnTo>
                  <a:lnTo>
                    <a:pt x="7853164" y="3235346"/>
                  </a:lnTo>
                  <a:lnTo>
                    <a:pt x="7853164" y="0"/>
                  </a:lnTo>
                  <a:close/>
                </a:path>
              </a:pathLst>
            </a:custGeom>
            <a:solidFill>
              <a:srgbClr val="4F60D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6" name="object 6"/>
            <p:cNvSpPr/>
            <p:nvPr/>
          </p:nvSpPr>
          <p:spPr>
            <a:xfrm>
              <a:off x="18062277" y="314126"/>
              <a:ext cx="2042160" cy="2712085"/>
            </a:xfrm>
            <a:custGeom>
              <a:avLst/>
              <a:gdLst/>
              <a:ahLst/>
              <a:cxnLst/>
              <a:rect l="l" t="t" r="r" b="b"/>
              <a:pathLst>
                <a:path w="2042159" h="2712085">
                  <a:moveTo>
                    <a:pt x="2041812" y="0"/>
                  </a:moveTo>
                  <a:lnTo>
                    <a:pt x="0" y="0"/>
                  </a:lnTo>
                  <a:lnTo>
                    <a:pt x="0" y="2711812"/>
                  </a:lnTo>
                  <a:lnTo>
                    <a:pt x="2041812" y="2711812"/>
                  </a:lnTo>
                  <a:lnTo>
                    <a:pt x="2041812" y="0"/>
                  </a:lnTo>
                  <a:close/>
                </a:path>
              </a:pathLst>
            </a:custGeom>
            <a:solidFill>
              <a:srgbClr val="E6A7A6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</p:grpSp>
      <p:sp>
        <p:nvSpPr>
          <p:cNvPr id="22" name="object 7">
            <a:extLst>
              <a:ext uri="{FF2B5EF4-FFF2-40B4-BE49-F238E27FC236}">
                <a16:creationId xmlns:a16="http://schemas.microsoft.com/office/drawing/2014/main" id="{0637F6D6-4111-4E97-886F-432A6C8E815E}"/>
              </a:ext>
            </a:extLst>
          </p:cNvPr>
          <p:cNvSpPr txBox="1">
            <a:spLocks/>
          </p:cNvSpPr>
          <p:nvPr/>
        </p:nvSpPr>
        <p:spPr>
          <a:xfrm>
            <a:off x="7826548" y="3443409"/>
            <a:ext cx="4539816" cy="16257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lvl1pPr>
              <a:defRPr sz="3000" b="1" i="0">
                <a:solidFill>
                  <a:srgbClr val="2B4752"/>
                </a:solidFill>
                <a:latin typeface="HelveticaNowDisplay-XBd"/>
                <a:ea typeface="+mj-ea"/>
                <a:cs typeface="HelveticaNowDisplay-XBd"/>
              </a:defRPr>
            </a:lvl1pPr>
          </a:lstStyle>
          <a:p>
            <a:pPr marL="12700" algn="l">
              <a:lnSpc>
                <a:spcPts val="5070"/>
              </a:lnSpc>
              <a:spcBef>
                <a:spcPts val="114"/>
              </a:spcBef>
            </a:pPr>
            <a:r>
              <a:rPr lang="pt-BR" sz="4250" kern="0" dirty="0">
                <a:solidFill>
                  <a:srgbClr val="FFFFFF"/>
                </a:solidFill>
              </a:rPr>
              <a:t>Consultoras</a:t>
            </a:r>
            <a:endParaRPr lang="pt-BR" sz="4250" kern="0" dirty="0"/>
          </a:p>
          <a:p>
            <a:pPr marL="12700" algn="l">
              <a:lnSpc>
                <a:spcPts val="3929"/>
              </a:lnSpc>
            </a:pPr>
            <a:r>
              <a:rPr lang="pt-BR" sz="3300" b="0" kern="0" spc="-20" dirty="0">
                <a:solidFill>
                  <a:srgbClr val="FFFFFF"/>
                </a:solidFill>
                <a:latin typeface="HelveticaNowDisplay Bold"/>
                <a:cs typeface="HelveticaNowDisplay Bold"/>
              </a:rPr>
              <a:t>Brasil 2023</a:t>
            </a:r>
          </a:p>
          <a:p>
            <a:pPr marL="12700" algn="l">
              <a:lnSpc>
                <a:spcPts val="3929"/>
              </a:lnSpc>
            </a:pPr>
            <a:r>
              <a:rPr lang="pt-BR" sz="2800" b="0" spc="-20" dirty="0">
                <a:solidFill>
                  <a:srgbClr val="FFFFFF"/>
                </a:solidFill>
                <a:latin typeface="HelveticaNowDisplay Bold"/>
                <a:cs typeface="HelveticaNowDisplay Bold"/>
              </a:rPr>
              <a:t>junho</a:t>
            </a:r>
            <a:endParaRPr lang="pt-BR" sz="3300" kern="0" dirty="0">
              <a:latin typeface="HelveticaNowDisplay Bold"/>
              <a:cs typeface="HelveticaNowDisplay Bold"/>
            </a:endParaRP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E616093E-59B8-4958-8E70-C27E7521D15C}"/>
              </a:ext>
            </a:extLst>
          </p:cNvPr>
          <p:cNvGrpSpPr/>
          <p:nvPr/>
        </p:nvGrpSpPr>
        <p:grpSpPr>
          <a:xfrm>
            <a:off x="10933775" y="6346923"/>
            <a:ext cx="1029215" cy="282011"/>
            <a:chOff x="10933775" y="6346923"/>
            <a:chExt cx="1029215" cy="282011"/>
          </a:xfrm>
        </p:grpSpPr>
        <p:sp>
          <p:nvSpPr>
            <p:cNvPr id="24" name="object 12">
              <a:extLst>
                <a:ext uri="{FF2B5EF4-FFF2-40B4-BE49-F238E27FC236}">
                  <a16:creationId xmlns:a16="http://schemas.microsoft.com/office/drawing/2014/main" id="{6952B975-4CF9-49D9-BBC1-71AF1F4B0CC2}"/>
                </a:ext>
              </a:extLst>
            </p:cNvPr>
            <p:cNvSpPr/>
            <p:nvPr/>
          </p:nvSpPr>
          <p:spPr>
            <a:xfrm>
              <a:off x="10933775" y="6346923"/>
              <a:ext cx="488647" cy="279172"/>
            </a:xfrm>
            <a:custGeom>
              <a:avLst/>
              <a:gdLst/>
              <a:ahLst/>
              <a:cxnLst/>
              <a:rect l="l" t="t" r="r" b="b"/>
              <a:pathLst>
                <a:path w="805815" h="460375">
                  <a:moveTo>
                    <a:pt x="599020" y="248132"/>
                  </a:moveTo>
                  <a:lnTo>
                    <a:pt x="598690" y="235559"/>
                  </a:lnTo>
                  <a:lnTo>
                    <a:pt x="598512" y="228612"/>
                  </a:lnTo>
                  <a:lnTo>
                    <a:pt x="598068" y="211531"/>
                  </a:lnTo>
                  <a:lnTo>
                    <a:pt x="579323" y="194005"/>
                  </a:lnTo>
                  <a:lnTo>
                    <a:pt x="564134" y="192252"/>
                  </a:lnTo>
                  <a:lnTo>
                    <a:pt x="564134" y="258292"/>
                  </a:lnTo>
                  <a:lnTo>
                    <a:pt x="560324" y="276199"/>
                  </a:lnTo>
                  <a:lnTo>
                    <a:pt x="534657" y="309981"/>
                  </a:lnTo>
                  <a:lnTo>
                    <a:pt x="487057" y="338543"/>
                  </a:lnTo>
                  <a:lnTo>
                    <a:pt x="442061" y="358241"/>
                  </a:lnTo>
                  <a:lnTo>
                    <a:pt x="431368" y="363753"/>
                  </a:lnTo>
                  <a:lnTo>
                    <a:pt x="425081" y="369646"/>
                  </a:lnTo>
                  <a:lnTo>
                    <a:pt x="423532" y="375259"/>
                  </a:lnTo>
                  <a:lnTo>
                    <a:pt x="427088" y="379933"/>
                  </a:lnTo>
                  <a:lnTo>
                    <a:pt x="466928" y="390321"/>
                  </a:lnTo>
                  <a:lnTo>
                    <a:pt x="472948" y="391033"/>
                  </a:lnTo>
                  <a:lnTo>
                    <a:pt x="478815" y="392607"/>
                  </a:lnTo>
                  <a:lnTo>
                    <a:pt x="431152" y="424129"/>
                  </a:lnTo>
                  <a:lnTo>
                    <a:pt x="377774" y="432257"/>
                  </a:lnTo>
                  <a:lnTo>
                    <a:pt x="361632" y="431025"/>
                  </a:lnTo>
                  <a:lnTo>
                    <a:pt x="343839" y="427266"/>
                  </a:lnTo>
                  <a:lnTo>
                    <a:pt x="332105" y="424637"/>
                  </a:lnTo>
                  <a:lnTo>
                    <a:pt x="323291" y="423989"/>
                  </a:lnTo>
                  <a:lnTo>
                    <a:pt x="314274" y="426186"/>
                  </a:lnTo>
                  <a:lnTo>
                    <a:pt x="308051" y="429844"/>
                  </a:lnTo>
                  <a:lnTo>
                    <a:pt x="303149" y="434467"/>
                  </a:lnTo>
                  <a:lnTo>
                    <a:pt x="297395" y="439432"/>
                  </a:lnTo>
                  <a:lnTo>
                    <a:pt x="288620" y="444144"/>
                  </a:lnTo>
                  <a:lnTo>
                    <a:pt x="276326" y="447357"/>
                  </a:lnTo>
                  <a:lnTo>
                    <a:pt x="262686" y="448348"/>
                  </a:lnTo>
                  <a:lnTo>
                    <a:pt x="248742" y="447687"/>
                  </a:lnTo>
                  <a:lnTo>
                    <a:pt x="205930" y="440397"/>
                  </a:lnTo>
                  <a:lnTo>
                    <a:pt x="185724" y="421716"/>
                  </a:lnTo>
                  <a:lnTo>
                    <a:pt x="191452" y="418465"/>
                  </a:lnTo>
                  <a:lnTo>
                    <a:pt x="196278" y="413156"/>
                  </a:lnTo>
                  <a:lnTo>
                    <a:pt x="199453" y="408406"/>
                  </a:lnTo>
                  <a:lnTo>
                    <a:pt x="200037" y="402805"/>
                  </a:lnTo>
                  <a:lnTo>
                    <a:pt x="195757" y="397370"/>
                  </a:lnTo>
                  <a:lnTo>
                    <a:pt x="184353" y="393115"/>
                  </a:lnTo>
                  <a:lnTo>
                    <a:pt x="171500" y="390690"/>
                  </a:lnTo>
                  <a:lnTo>
                    <a:pt x="145986" y="385152"/>
                  </a:lnTo>
                  <a:lnTo>
                    <a:pt x="84924" y="364286"/>
                  </a:lnTo>
                  <a:lnTo>
                    <a:pt x="46812" y="332638"/>
                  </a:lnTo>
                  <a:lnTo>
                    <a:pt x="38620" y="307632"/>
                  </a:lnTo>
                  <a:lnTo>
                    <a:pt x="41706" y="299440"/>
                  </a:lnTo>
                  <a:lnTo>
                    <a:pt x="49885" y="298691"/>
                  </a:lnTo>
                  <a:lnTo>
                    <a:pt x="60960" y="300761"/>
                  </a:lnTo>
                  <a:lnTo>
                    <a:pt x="101968" y="310451"/>
                  </a:lnTo>
                  <a:lnTo>
                    <a:pt x="127444" y="315976"/>
                  </a:lnTo>
                  <a:lnTo>
                    <a:pt x="146011" y="318490"/>
                  </a:lnTo>
                  <a:lnTo>
                    <a:pt x="152908" y="318566"/>
                  </a:lnTo>
                  <a:lnTo>
                    <a:pt x="158280" y="317169"/>
                  </a:lnTo>
                  <a:lnTo>
                    <a:pt x="160718" y="312902"/>
                  </a:lnTo>
                  <a:lnTo>
                    <a:pt x="161086" y="303745"/>
                  </a:lnTo>
                  <a:lnTo>
                    <a:pt x="157772" y="298691"/>
                  </a:lnTo>
                  <a:lnTo>
                    <a:pt x="154266" y="293331"/>
                  </a:lnTo>
                  <a:lnTo>
                    <a:pt x="143090" y="281305"/>
                  </a:lnTo>
                  <a:lnTo>
                    <a:pt x="140538" y="278485"/>
                  </a:lnTo>
                  <a:lnTo>
                    <a:pt x="130390" y="267284"/>
                  </a:lnTo>
                  <a:lnTo>
                    <a:pt x="109893" y="242646"/>
                  </a:lnTo>
                  <a:lnTo>
                    <a:pt x="90830" y="213106"/>
                  </a:lnTo>
                  <a:lnTo>
                    <a:pt x="82715" y="180936"/>
                  </a:lnTo>
                  <a:lnTo>
                    <a:pt x="95097" y="148399"/>
                  </a:lnTo>
                  <a:lnTo>
                    <a:pt x="115608" y="135318"/>
                  </a:lnTo>
                  <a:lnTo>
                    <a:pt x="139877" y="135623"/>
                  </a:lnTo>
                  <a:lnTo>
                    <a:pt x="163372" y="145288"/>
                  </a:lnTo>
                  <a:lnTo>
                    <a:pt x="181571" y="160248"/>
                  </a:lnTo>
                  <a:lnTo>
                    <a:pt x="194068" y="175564"/>
                  </a:lnTo>
                  <a:lnTo>
                    <a:pt x="224815" y="215074"/>
                  </a:lnTo>
                  <a:lnTo>
                    <a:pt x="240017" y="233972"/>
                  </a:lnTo>
                  <a:lnTo>
                    <a:pt x="253085" y="244716"/>
                  </a:lnTo>
                  <a:lnTo>
                    <a:pt x="266280" y="247116"/>
                  </a:lnTo>
                  <a:lnTo>
                    <a:pt x="278053" y="241020"/>
                  </a:lnTo>
                  <a:lnTo>
                    <a:pt x="286778" y="226250"/>
                  </a:lnTo>
                  <a:lnTo>
                    <a:pt x="290969" y="213741"/>
                  </a:lnTo>
                  <a:lnTo>
                    <a:pt x="294792" y="201320"/>
                  </a:lnTo>
                  <a:lnTo>
                    <a:pt x="300228" y="183083"/>
                  </a:lnTo>
                  <a:lnTo>
                    <a:pt x="306044" y="163766"/>
                  </a:lnTo>
                  <a:lnTo>
                    <a:pt x="318897" y="133489"/>
                  </a:lnTo>
                  <a:lnTo>
                    <a:pt x="337756" y="110375"/>
                  </a:lnTo>
                  <a:lnTo>
                    <a:pt x="362826" y="98056"/>
                  </a:lnTo>
                  <a:lnTo>
                    <a:pt x="394284" y="100177"/>
                  </a:lnTo>
                  <a:lnTo>
                    <a:pt x="423506" y="118656"/>
                  </a:lnTo>
                  <a:lnTo>
                    <a:pt x="434289" y="144856"/>
                  </a:lnTo>
                  <a:lnTo>
                    <a:pt x="433273" y="172123"/>
                  </a:lnTo>
                  <a:lnTo>
                    <a:pt x="427088" y="193827"/>
                  </a:lnTo>
                  <a:lnTo>
                    <a:pt x="421970" y="207492"/>
                  </a:lnTo>
                  <a:lnTo>
                    <a:pt x="416699" y="222351"/>
                  </a:lnTo>
                  <a:lnTo>
                    <a:pt x="410578" y="239445"/>
                  </a:lnTo>
                  <a:lnTo>
                    <a:pt x="402869" y="259778"/>
                  </a:lnTo>
                  <a:lnTo>
                    <a:pt x="400786" y="273773"/>
                  </a:lnTo>
                  <a:lnTo>
                    <a:pt x="406031" y="280924"/>
                  </a:lnTo>
                  <a:lnTo>
                    <a:pt x="415010" y="283108"/>
                  </a:lnTo>
                  <a:lnTo>
                    <a:pt x="424116" y="282232"/>
                  </a:lnTo>
                  <a:lnTo>
                    <a:pt x="437007" y="277647"/>
                  </a:lnTo>
                  <a:lnTo>
                    <a:pt x="455155" y="269443"/>
                  </a:lnTo>
                  <a:lnTo>
                    <a:pt x="508139" y="244017"/>
                  </a:lnTo>
                  <a:lnTo>
                    <a:pt x="525322" y="237426"/>
                  </a:lnTo>
                  <a:lnTo>
                    <a:pt x="542607" y="235559"/>
                  </a:lnTo>
                  <a:lnTo>
                    <a:pt x="557441" y="242824"/>
                  </a:lnTo>
                  <a:lnTo>
                    <a:pt x="564134" y="258292"/>
                  </a:lnTo>
                  <a:lnTo>
                    <a:pt x="564134" y="192252"/>
                  </a:lnTo>
                  <a:lnTo>
                    <a:pt x="525373" y="197345"/>
                  </a:lnTo>
                  <a:lnTo>
                    <a:pt x="482892" y="216560"/>
                  </a:lnTo>
                  <a:lnTo>
                    <a:pt x="458749" y="228130"/>
                  </a:lnTo>
                  <a:lnTo>
                    <a:pt x="457682" y="228612"/>
                  </a:lnTo>
                  <a:lnTo>
                    <a:pt x="457365" y="228269"/>
                  </a:lnTo>
                  <a:lnTo>
                    <a:pt x="457835" y="227139"/>
                  </a:lnTo>
                  <a:lnTo>
                    <a:pt x="461378" y="218198"/>
                  </a:lnTo>
                  <a:lnTo>
                    <a:pt x="466737" y="203517"/>
                  </a:lnTo>
                  <a:lnTo>
                    <a:pt x="472617" y="185280"/>
                  </a:lnTo>
                  <a:lnTo>
                    <a:pt x="477710" y="165608"/>
                  </a:lnTo>
                  <a:lnTo>
                    <a:pt x="479729" y="135102"/>
                  </a:lnTo>
                  <a:lnTo>
                    <a:pt x="472097" y="98056"/>
                  </a:lnTo>
                  <a:lnTo>
                    <a:pt x="471703" y="96164"/>
                  </a:lnTo>
                  <a:lnTo>
                    <a:pt x="447192" y="60032"/>
                  </a:lnTo>
                  <a:lnTo>
                    <a:pt x="399732" y="37922"/>
                  </a:lnTo>
                  <a:lnTo>
                    <a:pt x="366737" y="37388"/>
                  </a:lnTo>
                  <a:lnTo>
                    <a:pt x="334391" y="47396"/>
                  </a:lnTo>
                  <a:lnTo>
                    <a:pt x="283565" y="96786"/>
                  </a:lnTo>
                  <a:lnTo>
                    <a:pt x="263626" y="146075"/>
                  </a:lnTo>
                  <a:lnTo>
                    <a:pt x="254292" y="178904"/>
                  </a:lnTo>
                  <a:lnTo>
                    <a:pt x="252869" y="183083"/>
                  </a:lnTo>
                  <a:lnTo>
                    <a:pt x="224345" y="143459"/>
                  </a:lnTo>
                  <a:lnTo>
                    <a:pt x="217919" y="135318"/>
                  </a:lnTo>
                  <a:lnTo>
                    <a:pt x="214249" y="130657"/>
                  </a:lnTo>
                  <a:lnTo>
                    <a:pt x="196672" y="112522"/>
                  </a:lnTo>
                  <a:lnTo>
                    <a:pt x="165709" y="90639"/>
                  </a:lnTo>
                  <a:lnTo>
                    <a:pt x="124739" y="78219"/>
                  </a:lnTo>
                  <a:lnTo>
                    <a:pt x="77177" y="88417"/>
                  </a:lnTo>
                  <a:lnTo>
                    <a:pt x="46507" y="118872"/>
                  </a:lnTo>
                  <a:lnTo>
                    <a:pt x="38646" y="157480"/>
                  </a:lnTo>
                  <a:lnTo>
                    <a:pt x="45415" y="195580"/>
                  </a:lnTo>
                  <a:lnTo>
                    <a:pt x="68567" y="238912"/>
                  </a:lnTo>
                  <a:lnTo>
                    <a:pt x="98450" y="277977"/>
                  </a:lnTo>
                  <a:lnTo>
                    <a:pt x="98234" y="278485"/>
                  </a:lnTo>
                  <a:lnTo>
                    <a:pt x="53644" y="266877"/>
                  </a:lnTo>
                  <a:lnTo>
                    <a:pt x="37553" y="263906"/>
                  </a:lnTo>
                  <a:lnTo>
                    <a:pt x="23075" y="263575"/>
                  </a:lnTo>
                  <a:lnTo>
                    <a:pt x="11518" y="266077"/>
                  </a:lnTo>
                  <a:lnTo>
                    <a:pt x="4191" y="271589"/>
                  </a:lnTo>
                  <a:lnTo>
                    <a:pt x="1308" y="277418"/>
                  </a:lnTo>
                  <a:lnTo>
                    <a:pt x="0" y="284873"/>
                  </a:lnTo>
                  <a:lnTo>
                    <a:pt x="1193" y="294093"/>
                  </a:lnTo>
                  <a:lnTo>
                    <a:pt x="24790" y="331597"/>
                  </a:lnTo>
                  <a:lnTo>
                    <a:pt x="55308" y="360070"/>
                  </a:lnTo>
                  <a:lnTo>
                    <a:pt x="97434" y="385686"/>
                  </a:lnTo>
                  <a:lnTo>
                    <a:pt x="151168" y="403555"/>
                  </a:lnTo>
                  <a:lnTo>
                    <a:pt x="152730" y="403872"/>
                  </a:lnTo>
                  <a:lnTo>
                    <a:pt x="152577" y="405130"/>
                  </a:lnTo>
                  <a:lnTo>
                    <a:pt x="146964" y="416534"/>
                  </a:lnTo>
                  <a:lnTo>
                    <a:pt x="149034" y="423799"/>
                  </a:lnTo>
                  <a:lnTo>
                    <a:pt x="152615" y="427926"/>
                  </a:lnTo>
                  <a:lnTo>
                    <a:pt x="197535" y="450126"/>
                  </a:lnTo>
                  <a:lnTo>
                    <a:pt x="276618" y="459778"/>
                  </a:lnTo>
                  <a:lnTo>
                    <a:pt x="307543" y="454647"/>
                  </a:lnTo>
                  <a:lnTo>
                    <a:pt x="321322" y="448348"/>
                  </a:lnTo>
                  <a:lnTo>
                    <a:pt x="325323" y="446532"/>
                  </a:lnTo>
                  <a:lnTo>
                    <a:pt x="332244" y="440969"/>
                  </a:lnTo>
                  <a:lnTo>
                    <a:pt x="332447" y="440740"/>
                  </a:lnTo>
                  <a:lnTo>
                    <a:pt x="332740" y="440677"/>
                  </a:lnTo>
                  <a:lnTo>
                    <a:pt x="347827" y="443636"/>
                  </a:lnTo>
                  <a:lnTo>
                    <a:pt x="373189" y="445516"/>
                  </a:lnTo>
                  <a:lnTo>
                    <a:pt x="406857" y="442417"/>
                  </a:lnTo>
                  <a:lnTo>
                    <a:pt x="446443" y="430364"/>
                  </a:lnTo>
                  <a:lnTo>
                    <a:pt x="500811" y="400088"/>
                  </a:lnTo>
                  <a:lnTo>
                    <a:pt x="517207" y="376974"/>
                  </a:lnTo>
                  <a:lnTo>
                    <a:pt x="513092" y="370763"/>
                  </a:lnTo>
                  <a:lnTo>
                    <a:pt x="503174" y="367753"/>
                  </a:lnTo>
                  <a:lnTo>
                    <a:pt x="491718" y="366433"/>
                  </a:lnTo>
                  <a:lnTo>
                    <a:pt x="483019" y="365315"/>
                  </a:lnTo>
                  <a:lnTo>
                    <a:pt x="480580" y="364629"/>
                  </a:lnTo>
                  <a:lnTo>
                    <a:pt x="481317" y="363550"/>
                  </a:lnTo>
                  <a:lnTo>
                    <a:pt x="486219" y="360387"/>
                  </a:lnTo>
                  <a:lnTo>
                    <a:pt x="495185" y="356679"/>
                  </a:lnTo>
                  <a:lnTo>
                    <a:pt x="502424" y="352945"/>
                  </a:lnTo>
                  <a:lnTo>
                    <a:pt x="518566" y="343877"/>
                  </a:lnTo>
                  <a:lnTo>
                    <a:pt x="547966" y="322910"/>
                  </a:lnTo>
                  <a:lnTo>
                    <a:pt x="578739" y="290753"/>
                  </a:lnTo>
                  <a:lnTo>
                    <a:pt x="599020" y="248132"/>
                  </a:lnTo>
                  <a:close/>
                </a:path>
                <a:path w="805815" h="460375">
                  <a:moveTo>
                    <a:pt x="805484" y="43180"/>
                  </a:moveTo>
                  <a:lnTo>
                    <a:pt x="777328" y="43180"/>
                  </a:lnTo>
                  <a:lnTo>
                    <a:pt x="777328" y="48260"/>
                  </a:lnTo>
                  <a:lnTo>
                    <a:pt x="777328" y="167640"/>
                  </a:lnTo>
                  <a:lnTo>
                    <a:pt x="777328" y="172720"/>
                  </a:lnTo>
                  <a:lnTo>
                    <a:pt x="805484" y="172720"/>
                  </a:lnTo>
                  <a:lnTo>
                    <a:pt x="805484" y="168097"/>
                  </a:lnTo>
                  <a:lnTo>
                    <a:pt x="805484" y="167640"/>
                  </a:lnTo>
                  <a:lnTo>
                    <a:pt x="805484" y="48260"/>
                  </a:lnTo>
                  <a:lnTo>
                    <a:pt x="805484" y="47891"/>
                  </a:lnTo>
                  <a:lnTo>
                    <a:pt x="805484" y="43180"/>
                  </a:lnTo>
                  <a:close/>
                </a:path>
                <a:path w="805815" h="460375">
                  <a:moveTo>
                    <a:pt x="805726" y="0"/>
                  </a:moveTo>
                  <a:lnTo>
                    <a:pt x="777100" y="0"/>
                  </a:lnTo>
                  <a:lnTo>
                    <a:pt x="777100" y="5080"/>
                  </a:lnTo>
                  <a:lnTo>
                    <a:pt x="777100" y="26670"/>
                  </a:lnTo>
                  <a:lnTo>
                    <a:pt x="777100" y="30480"/>
                  </a:lnTo>
                  <a:lnTo>
                    <a:pt x="805726" y="30480"/>
                  </a:lnTo>
                  <a:lnTo>
                    <a:pt x="805726" y="26670"/>
                  </a:lnTo>
                  <a:lnTo>
                    <a:pt x="803706" y="26670"/>
                  </a:lnTo>
                  <a:lnTo>
                    <a:pt x="803706" y="26250"/>
                  </a:lnTo>
                  <a:lnTo>
                    <a:pt x="805726" y="26250"/>
                  </a:lnTo>
                  <a:lnTo>
                    <a:pt x="805726" y="5080"/>
                  </a:lnTo>
                  <a:lnTo>
                    <a:pt x="805726" y="4546"/>
                  </a:lnTo>
                  <a:lnTo>
                    <a:pt x="805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5" name="object 13">
              <a:extLst>
                <a:ext uri="{FF2B5EF4-FFF2-40B4-BE49-F238E27FC236}">
                  <a16:creationId xmlns:a16="http://schemas.microsoft.com/office/drawing/2014/main" id="{D1AE27B2-F499-4005-A0F2-3949D4E8C9F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41223" y="6371740"/>
              <a:ext cx="66588" cy="79585"/>
            </a:xfrm>
            <a:prstGeom prst="rect">
              <a:avLst/>
            </a:prstGeom>
          </p:spPr>
        </p:pic>
        <p:pic>
          <p:nvPicPr>
            <p:cNvPr id="26" name="object 14">
              <a:extLst>
                <a:ext uri="{FF2B5EF4-FFF2-40B4-BE49-F238E27FC236}">
                  <a16:creationId xmlns:a16="http://schemas.microsoft.com/office/drawing/2014/main" id="{FC5295F2-4E93-4FD3-9998-EB97129439F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21769" y="6351880"/>
              <a:ext cx="117480" cy="101342"/>
            </a:xfrm>
            <a:prstGeom prst="rect">
              <a:avLst/>
            </a:prstGeom>
          </p:spPr>
        </p:pic>
        <p:sp>
          <p:nvSpPr>
            <p:cNvPr id="27" name="object 15">
              <a:extLst>
                <a:ext uri="{FF2B5EF4-FFF2-40B4-BE49-F238E27FC236}">
                  <a16:creationId xmlns:a16="http://schemas.microsoft.com/office/drawing/2014/main" id="{F37D808F-9672-44A3-9472-3C882F553A3B}"/>
                </a:ext>
              </a:extLst>
            </p:cNvPr>
            <p:cNvSpPr/>
            <p:nvPr/>
          </p:nvSpPr>
          <p:spPr>
            <a:xfrm>
              <a:off x="11653429" y="6346923"/>
              <a:ext cx="17712" cy="104738"/>
            </a:xfrm>
            <a:custGeom>
              <a:avLst/>
              <a:gdLst/>
              <a:ahLst/>
              <a:cxnLst/>
              <a:rect l="l" t="t" r="r" b="b"/>
              <a:pathLst>
                <a:path w="29209" h="172720">
                  <a:moveTo>
                    <a:pt x="28384" y="43180"/>
                  </a:moveTo>
                  <a:lnTo>
                    <a:pt x="228" y="43180"/>
                  </a:lnTo>
                  <a:lnTo>
                    <a:pt x="228" y="48260"/>
                  </a:lnTo>
                  <a:lnTo>
                    <a:pt x="228" y="167640"/>
                  </a:lnTo>
                  <a:lnTo>
                    <a:pt x="228" y="172720"/>
                  </a:lnTo>
                  <a:lnTo>
                    <a:pt x="28384" y="172720"/>
                  </a:lnTo>
                  <a:lnTo>
                    <a:pt x="28384" y="168097"/>
                  </a:lnTo>
                  <a:lnTo>
                    <a:pt x="28384" y="167640"/>
                  </a:lnTo>
                  <a:lnTo>
                    <a:pt x="28384" y="48260"/>
                  </a:lnTo>
                  <a:lnTo>
                    <a:pt x="28384" y="47891"/>
                  </a:lnTo>
                  <a:lnTo>
                    <a:pt x="28384" y="43180"/>
                  </a:lnTo>
                  <a:close/>
                </a:path>
                <a:path w="29209" h="172720">
                  <a:moveTo>
                    <a:pt x="28638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26670"/>
                  </a:lnTo>
                  <a:lnTo>
                    <a:pt x="0" y="30480"/>
                  </a:lnTo>
                  <a:lnTo>
                    <a:pt x="28638" y="30480"/>
                  </a:lnTo>
                  <a:lnTo>
                    <a:pt x="28638" y="26670"/>
                  </a:lnTo>
                  <a:lnTo>
                    <a:pt x="26606" y="26670"/>
                  </a:lnTo>
                  <a:lnTo>
                    <a:pt x="26606" y="26250"/>
                  </a:lnTo>
                  <a:lnTo>
                    <a:pt x="28638" y="26250"/>
                  </a:lnTo>
                  <a:lnTo>
                    <a:pt x="28638" y="5080"/>
                  </a:lnTo>
                  <a:lnTo>
                    <a:pt x="28638" y="4546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28" name="object 16">
              <a:extLst>
                <a:ext uri="{FF2B5EF4-FFF2-40B4-BE49-F238E27FC236}">
                  <a16:creationId xmlns:a16="http://schemas.microsoft.com/office/drawing/2014/main" id="{FC679309-4C35-4D09-93ED-D35B2538D8E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83518" y="6351880"/>
              <a:ext cx="44383" cy="99885"/>
            </a:xfrm>
            <a:prstGeom prst="rect">
              <a:avLst/>
            </a:prstGeom>
          </p:spPr>
        </p:pic>
        <p:pic>
          <p:nvPicPr>
            <p:cNvPr id="29" name="object 17">
              <a:extLst>
                <a:ext uri="{FF2B5EF4-FFF2-40B4-BE49-F238E27FC236}">
                  <a16:creationId xmlns:a16="http://schemas.microsoft.com/office/drawing/2014/main" id="{D0DE9FE6-8102-4B98-A982-2F4A7759F786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42221" y="6373491"/>
              <a:ext cx="66588" cy="79585"/>
            </a:xfrm>
            <a:prstGeom prst="rect">
              <a:avLst/>
            </a:prstGeom>
          </p:spPr>
        </p:pic>
        <p:pic>
          <p:nvPicPr>
            <p:cNvPr id="30" name="object 18">
              <a:extLst>
                <a:ext uri="{FF2B5EF4-FFF2-40B4-BE49-F238E27FC236}">
                  <a16:creationId xmlns:a16="http://schemas.microsoft.com/office/drawing/2014/main" id="{CEEC7A5A-28B0-4153-999A-14CBBB5B2444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821824" y="6351880"/>
              <a:ext cx="130847" cy="101196"/>
            </a:xfrm>
            <a:prstGeom prst="rect">
              <a:avLst/>
            </a:prstGeom>
          </p:spPr>
        </p:pic>
        <p:pic>
          <p:nvPicPr>
            <p:cNvPr id="31" name="object 19">
              <a:extLst>
                <a:ext uri="{FF2B5EF4-FFF2-40B4-BE49-F238E27FC236}">
                  <a16:creationId xmlns:a16="http://schemas.microsoft.com/office/drawing/2014/main" id="{875E864B-DFA5-4C6D-B770-07E7BB63782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405101" y="6492290"/>
              <a:ext cx="557889" cy="136644"/>
            </a:xfrm>
            <a:prstGeom prst="rect">
              <a:avLst/>
            </a:prstGeom>
          </p:spPr>
        </p:pic>
      </p:grpSp>
      <p:grpSp>
        <p:nvGrpSpPr>
          <p:cNvPr id="32" name="object 8">
            <a:extLst>
              <a:ext uri="{FF2B5EF4-FFF2-40B4-BE49-F238E27FC236}">
                <a16:creationId xmlns:a16="http://schemas.microsoft.com/office/drawing/2014/main" id="{730CEBF6-FA7B-4593-B1EB-A3C6C9B72544}"/>
              </a:ext>
            </a:extLst>
          </p:cNvPr>
          <p:cNvGrpSpPr/>
          <p:nvPr/>
        </p:nvGrpSpPr>
        <p:grpSpPr>
          <a:xfrm>
            <a:off x="428" y="571459"/>
            <a:ext cx="11962801" cy="6057836"/>
            <a:chOff x="0" y="942379"/>
            <a:chExt cx="19727545" cy="9989820"/>
          </a:xfrm>
        </p:grpSpPr>
        <p:sp>
          <p:nvSpPr>
            <p:cNvPr id="33" name="object 9">
              <a:extLst>
                <a:ext uri="{FF2B5EF4-FFF2-40B4-BE49-F238E27FC236}">
                  <a16:creationId xmlns:a16="http://schemas.microsoft.com/office/drawing/2014/main" id="{FCED6359-6B65-4783-AD88-E8092FBDBAC7}"/>
                </a:ext>
              </a:extLst>
            </p:cNvPr>
            <p:cNvSpPr/>
            <p:nvPr/>
          </p:nvSpPr>
          <p:spPr>
            <a:xfrm>
              <a:off x="0" y="942379"/>
              <a:ext cx="916940" cy="1309370"/>
            </a:xfrm>
            <a:custGeom>
              <a:avLst/>
              <a:gdLst/>
              <a:ahLst/>
              <a:cxnLst/>
              <a:rect l="l" t="t" r="r" b="b"/>
              <a:pathLst>
                <a:path w="916940" h="1309370">
                  <a:moveTo>
                    <a:pt x="916705" y="0"/>
                  </a:moveTo>
                  <a:lnTo>
                    <a:pt x="0" y="0"/>
                  </a:lnTo>
                  <a:lnTo>
                    <a:pt x="0" y="1309122"/>
                  </a:lnTo>
                  <a:lnTo>
                    <a:pt x="916705" y="1309122"/>
                  </a:lnTo>
                  <a:lnTo>
                    <a:pt x="916705" y="0"/>
                  </a:lnTo>
                  <a:close/>
                </a:path>
              </a:pathLst>
            </a:custGeom>
            <a:solidFill>
              <a:srgbClr val="4F60D3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4" name="object 10">
              <a:extLst>
                <a:ext uri="{FF2B5EF4-FFF2-40B4-BE49-F238E27FC236}">
                  <a16:creationId xmlns:a16="http://schemas.microsoft.com/office/drawing/2014/main" id="{F0B5DAE4-CD87-4E4F-AB31-302411EB052E}"/>
                </a:ext>
              </a:extLst>
            </p:cNvPr>
            <p:cNvSpPr/>
            <p:nvPr/>
          </p:nvSpPr>
          <p:spPr>
            <a:xfrm>
              <a:off x="0" y="6864724"/>
              <a:ext cx="8402955" cy="3431540"/>
            </a:xfrm>
            <a:custGeom>
              <a:avLst/>
              <a:gdLst/>
              <a:ahLst/>
              <a:cxnLst/>
              <a:rect l="l" t="t" r="r" b="b"/>
              <a:pathLst>
                <a:path w="8402955" h="3431540">
                  <a:moveTo>
                    <a:pt x="2984385" y="2122068"/>
                  </a:moveTo>
                  <a:lnTo>
                    <a:pt x="0" y="2122068"/>
                  </a:lnTo>
                  <a:lnTo>
                    <a:pt x="0" y="3431184"/>
                  </a:lnTo>
                  <a:lnTo>
                    <a:pt x="2984385" y="3431184"/>
                  </a:lnTo>
                  <a:lnTo>
                    <a:pt x="2984385" y="2122068"/>
                  </a:lnTo>
                  <a:close/>
                </a:path>
                <a:path w="8402955" h="3431540">
                  <a:moveTo>
                    <a:pt x="8402764" y="0"/>
                  </a:moveTo>
                  <a:lnTo>
                    <a:pt x="7122592" y="0"/>
                  </a:lnTo>
                  <a:lnTo>
                    <a:pt x="7122592" y="1309128"/>
                  </a:lnTo>
                  <a:lnTo>
                    <a:pt x="8402764" y="1309128"/>
                  </a:lnTo>
                  <a:lnTo>
                    <a:pt x="8402764" y="0"/>
                  </a:lnTo>
                  <a:close/>
                </a:path>
              </a:pathLst>
            </a:custGeom>
            <a:solidFill>
              <a:srgbClr val="EA6619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5" name="object 11">
              <a:extLst>
                <a:ext uri="{FF2B5EF4-FFF2-40B4-BE49-F238E27FC236}">
                  <a16:creationId xmlns:a16="http://schemas.microsoft.com/office/drawing/2014/main" id="{8DD32B5C-2AA1-4BDE-8E01-B7A68872CFAE}"/>
                </a:ext>
              </a:extLst>
            </p:cNvPr>
            <p:cNvSpPr/>
            <p:nvPr/>
          </p:nvSpPr>
          <p:spPr>
            <a:xfrm>
              <a:off x="0" y="4592834"/>
              <a:ext cx="5952490" cy="3581400"/>
            </a:xfrm>
            <a:custGeom>
              <a:avLst/>
              <a:gdLst/>
              <a:ahLst/>
              <a:cxnLst/>
              <a:rect l="l" t="t" r="r" b="b"/>
              <a:pathLst>
                <a:path w="5952490" h="3581400">
                  <a:moveTo>
                    <a:pt x="347980" y="0"/>
                  </a:moveTo>
                  <a:lnTo>
                    <a:pt x="0" y="0"/>
                  </a:lnTo>
                  <a:lnTo>
                    <a:pt x="0" y="1309116"/>
                  </a:lnTo>
                  <a:lnTo>
                    <a:pt x="347980" y="1309116"/>
                  </a:lnTo>
                  <a:lnTo>
                    <a:pt x="347980" y="0"/>
                  </a:lnTo>
                  <a:close/>
                </a:path>
                <a:path w="5952490" h="3581400">
                  <a:moveTo>
                    <a:pt x="5952236" y="2271890"/>
                  </a:moveTo>
                  <a:lnTo>
                    <a:pt x="263842" y="2271890"/>
                  </a:lnTo>
                  <a:lnTo>
                    <a:pt x="263842" y="3581019"/>
                  </a:lnTo>
                  <a:lnTo>
                    <a:pt x="5952236" y="3581019"/>
                  </a:lnTo>
                  <a:lnTo>
                    <a:pt x="5952236" y="2271890"/>
                  </a:lnTo>
                  <a:close/>
                </a:path>
              </a:pathLst>
            </a:custGeom>
            <a:solidFill>
              <a:srgbClr val="C6DD8C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sp>
          <p:nvSpPr>
            <p:cNvPr id="36" name="object 12">
              <a:extLst>
                <a:ext uri="{FF2B5EF4-FFF2-40B4-BE49-F238E27FC236}">
                  <a16:creationId xmlns:a16="http://schemas.microsoft.com/office/drawing/2014/main" id="{899DBF87-9C25-486A-8719-D92AF2C63F29}"/>
                </a:ext>
              </a:extLst>
            </p:cNvPr>
            <p:cNvSpPr/>
            <p:nvPr/>
          </p:nvSpPr>
          <p:spPr>
            <a:xfrm>
              <a:off x="18029899" y="10466546"/>
              <a:ext cx="805815" cy="460375"/>
            </a:xfrm>
            <a:custGeom>
              <a:avLst/>
              <a:gdLst/>
              <a:ahLst/>
              <a:cxnLst/>
              <a:rect l="l" t="t" r="r" b="b"/>
              <a:pathLst>
                <a:path w="805815" h="460375">
                  <a:moveTo>
                    <a:pt x="599020" y="248132"/>
                  </a:moveTo>
                  <a:lnTo>
                    <a:pt x="598690" y="235559"/>
                  </a:lnTo>
                  <a:lnTo>
                    <a:pt x="598512" y="228612"/>
                  </a:lnTo>
                  <a:lnTo>
                    <a:pt x="598068" y="211531"/>
                  </a:lnTo>
                  <a:lnTo>
                    <a:pt x="579323" y="194005"/>
                  </a:lnTo>
                  <a:lnTo>
                    <a:pt x="564134" y="192252"/>
                  </a:lnTo>
                  <a:lnTo>
                    <a:pt x="564134" y="258292"/>
                  </a:lnTo>
                  <a:lnTo>
                    <a:pt x="560324" y="276199"/>
                  </a:lnTo>
                  <a:lnTo>
                    <a:pt x="534657" y="309981"/>
                  </a:lnTo>
                  <a:lnTo>
                    <a:pt x="487057" y="338543"/>
                  </a:lnTo>
                  <a:lnTo>
                    <a:pt x="442061" y="358241"/>
                  </a:lnTo>
                  <a:lnTo>
                    <a:pt x="431368" y="363753"/>
                  </a:lnTo>
                  <a:lnTo>
                    <a:pt x="425081" y="369646"/>
                  </a:lnTo>
                  <a:lnTo>
                    <a:pt x="423532" y="375259"/>
                  </a:lnTo>
                  <a:lnTo>
                    <a:pt x="427088" y="379933"/>
                  </a:lnTo>
                  <a:lnTo>
                    <a:pt x="466928" y="390321"/>
                  </a:lnTo>
                  <a:lnTo>
                    <a:pt x="472948" y="391033"/>
                  </a:lnTo>
                  <a:lnTo>
                    <a:pt x="478815" y="392607"/>
                  </a:lnTo>
                  <a:lnTo>
                    <a:pt x="431152" y="424129"/>
                  </a:lnTo>
                  <a:lnTo>
                    <a:pt x="377774" y="432257"/>
                  </a:lnTo>
                  <a:lnTo>
                    <a:pt x="361632" y="431025"/>
                  </a:lnTo>
                  <a:lnTo>
                    <a:pt x="343839" y="427266"/>
                  </a:lnTo>
                  <a:lnTo>
                    <a:pt x="332105" y="424637"/>
                  </a:lnTo>
                  <a:lnTo>
                    <a:pt x="323291" y="423989"/>
                  </a:lnTo>
                  <a:lnTo>
                    <a:pt x="314274" y="426186"/>
                  </a:lnTo>
                  <a:lnTo>
                    <a:pt x="308051" y="429844"/>
                  </a:lnTo>
                  <a:lnTo>
                    <a:pt x="303149" y="434467"/>
                  </a:lnTo>
                  <a:lnTo>
                    <a:pt x="297395" y="439432"/>
                  </a:lnTo>
                  <a:lnTo>
                    <a:pt x="288620" y="444144"/>
                  </a:lnTo>
                  <a:lnTo>
                    <a:pt x="276326" y="447357"/>
                  </a:lnTo>
                  <a:lnTo>
                    <a:pt x="262686" y="448348"/>
                  </a:lnTo>
                  <a:lnTo>
                    <a:pt x="248742" y="447687"/>
                  </a:lnTo>
                  <a:lnTo>
                    <a:pt x="205930" y="440397"/>
                  </a:lnTo>
                  <a:lnTo>
                    <a:pt x="185724" y="421716"/>
                  </a:lnTo>
                  <a:lnTo>
                    <a:pt x="191452" y="418465"/>
                  </a:lnTo>
                  <a:lnTo>
                    <a:pt x="196278" y="413156"/>
                  </a:lnTo>
                  <a:lnTo>
                    <a:pt x="199453" y="408406"/>
                  </a:lnTo>
                  <a:lnTo>
                    <a:pt x="200037" y="402805"/>
                  </a:lnTo>
                  <a:lnTo>
                    <a:pt x="195757" y="397370"/>
                  </a:lnTo>
                  <a:lnTo>
                    <a:pt x="184353" y="393115"/>
                  </a:lnTo>
                  <a:lnTo>
                    <a:pt x="171500" y="390690"/>
                  </a:lnTo>
                  <a:lnTo>
                    <a:pt x="145986" y="385152"/>
                  </a:lnTo>
                  <a:lnTo>
                    <a:pt x="84924" y="364286"/>
                  </a:lnTo>
                  <a:lnTo>
                    <a:pt x="46812" y="332638"/>
                  </a:lnTo>
                  <a:lnTo>
                    <a:pt x="38620" y="307632"/>
                  </a:lnTo>
                  <a:lnTo>
                    <a:pt x="41706" y="299440"/>
                  </a:lnTo>
                  <a:lnTo>
                    <a:pt x="49885" y="298691"/>
                  </a:lnTo>
                  <a:lnTo>
                    <a:pt x="60960" y="300761"/>
                  </a:lnTo>
                  <a:lnTo>
                    <a:pt x="101968" y="310451"/>
                  </a:lnTo>
                  <a:lnTo>
                    <a:pt x="127444" y="315976"/>
                  </a:lnTo>
                  <a:lnTo>
                    <a:pt x="146011" y="318490"/>
                  </a:lnTo>
                  <a:lnTo>
                    <a:pt x="152908" y="318566"/>
                  </a:lnTo>
                  <a:lnTo>
                    <a:pt x="158280" y="317169"/>
                  </a:lnTo>
                  <a:lnTo>
                    <a:pt x="160718" y="312902"/>
                  </a:lnTo>
                  <a:lnTo>
                    <a:pt x="161086" y="303745"/>
                  </a:lnTo>
                  <a:lnTo>
                    <a:pt x="157772" y="298691"/>
                  </a:lnTo>
                  <a:lnTo>
                    <a:pt x="154266" y="293331"/>
                  </a:lnTo>
                  <a:lnTo>
                    <a:pt x="143090" y="281305"/>
                  </a:lnTo>
                  <a:lnTo>
                    <a:pt x="140538" y="278485"/>
                  </a:lnTo>
                  <a:lnTo>
                    <a:pt x="130390" y="267284"/>
                  </a:lnTo>
                  <a:lnTo>
                    <a:pt x="109893" y="242646"/>
                  </a:lnTo>
                  <a:lnTo>
                    <a:pt x="90830" y="213106"/>
                  </a:lnTo>
                  <a:lnTo>
                    <a:pt x="82715" y="180936"/>
                  </a:lnTo>
                  <a:lnTo>
                    <a:pt x="95097" y="148399"/>
                  </a:lnTo>
                  <a:lnTo>
                    <a:pt x="115608" y="135318"/>
                  </a:lnTo>
                  <a:lnTo>
                    <a:pt x="139877" y="135623"/>
                  </a:lnTo>
                  <a:lnTo>
                    <a:pt x="163372" y="145288"/>
                  </a:lnTo>
                  <a:lnTo>
                    <a:pt x="181571" y="160248"/>
                  </a:lnTo>
                  <a:lnTo>
                    <a:pt x="194068" y="175564"/>
                  </a:lnTo>
                  <a:lnTo>
                    <a:pt x="224815" y="215074"/>
                  </a:lnTo>
                  <a:lnTo>
                    <a:pt x="240017" y="233972"/>
                  </a:lnTo>
                  <a:lnTo>
                    <a:pt x="253085" y="244716"/>
                  </a:lnTo>
                  <a:lnTo>
                    <a:pt x="266280" y="247116"/>
                  </a:lnTo>
                  <a:lnTo>
                    <a:pt x="278053" y="241020"/>
                  </a:lnTo>
                  <a:lnTo>
                    <a:pt x="286778" y="226250"/>
                  </a:lnTo>
                  <a:lnTo>
                    <a:pt x="290969" y="213741"/>
                  </a:lnTo>
                  <a:lnTo>
                    <a:pt x="294792" y="201320"/>
                  </a:lnTo>
                  <a:lnTo>
                    <a:pt x="300228" y="183083"/>
                  </a:lnTo>
                  <a:lnTo>
                    <a:pt x="306044" y="163766"/>
                  </a:lnTo>
                  <a:lnTo>
                    <a:pt x="318897" y="133489"/>
                  </a:lnTo>
                  <a:lnTo>
                    <a:pt x="337756" y="110375"/>
                  </a:lnTo>
                  <a:lnTo>
                    <a:pt x="362826" y="98056"/>
                  </a:lnTo>
                  <a:lnTo>
                    <a:pt x="394284" y="100177"/>
                  </a:lnTo>
                  <a:lnTo>
                    <a:pt x="423506" y="118656"/>
                  </a:lnTo>
                  <a:lnTo>
                    <a:pt x="434289" y="144856"/>
                  </a:lnTo>
                  <a:lnTo>
                    <a:pt x="433273" y="172123"/>
                  </a:lnTo>
                  <a:lnTo>
                    <a:pt x="427088" y="193827"/>
                  </a:lnTo>
                  <a:lnTo>
                    <a:pt x="421970" y="207492"/>
                  </a:lnTo>
                  <a:lnTo>
                    <a:pt x="416699" y="222351"/>
                  </a:lnTo>
                  <a:lnTo>
                    <a:pt x="410578" y="239445"/>
                  </a:lnTo>
                  <a:lnTo>
                    <a:pt x="402869" y="259778"/>
                  </a:lnTo>
                  <a:lnTo>
                    <a:pt x="400786" y="273773"/>
                  </a:lnTo>
                  <a:lnTo>
                    <a:pt x="406031" y="280924"/>
                  </a:lnTo>
                  <a:lnTo>
                    <a:pt x="415010" y="283108"/>
                  </a:lnTo>
                  <a:lnTo>
                    <a:pt x="424116" y="282232"/>
                  </a:lnTo>
                  <a:lnTo>
                    <a:pt x="437007" y="277647"/>
                  </a:lnTo>
                  <a:lnTo>
                    <a:pt x="455155" y="269443"/>
                  </a:lnTo>
                  <a:lnTo>
                    <a:pt x="508139" y="244017"/>
                  </a:lnTo>
                  <a:lnTo>
                    <a:pt x="525322" y="237426"/>
                  </a:lnTo>
                  <a:lnTo>
                    <a:pt x="542607" y="235559"/>
                  </a:lnTo>
                  <a:lnTo>
                    <a:pt x="557441" y="242824"/>
                  </a:lnTo>
                  <a:lnTo>
                    <a:pt x="564134" y="258292"/>
                  </a:lnTo>
                  <a:lnTo>
                    <a:pt x="564134" y="192252"/>
                  </a:lnTo>
                  <a:lnTo>
                    <a:pt x="525373" y="197345"/>
                  </a:lnTo>
                  <a:lnTo>
                    <a:pt x="482892" y="216560"/>
                  </a:lnTo>
                  <a:lnTo>
                    <a:pt x="458749" y="228130"/>
                  </a:lnTo>
                  <a:lnTo>
                    <a:pt x="457682" y="228612"/>
                  </a:lnTo>
                  <a:lnTo>
                    <a:pt x="457365" y="228269"/>
                  </a:lnTo>
                  <a:lnTo>
                    <a:pt x="457835" y="227139"/>
                  </a:lnTo>
                  <a:lnTo>
                    <a:pt x="461378" y="218198"/>
                  </a:lnTo>
                  <a:lnTo>
                    <a:pt x="466737" y="203517"/>
                  </a:lnTo>
                  <a:lnTo>
                    <a:pt x="472617" y="185280"/>
                  </a:lnTo>
                  <a:lnTo>
                    <a:pt x="477710" y="165608"/>
                  </a:lnTo>
                  <a:lnTo>
                    <a:pt x="479729" y="135102"/>
                  </a:lnTo>
                  <a:lnTo>
                    <a:pt x="472097" y="98056"/>
                  </a:lnTo>
                  <a:lnTo>
                    <a:pt x="471703" y="96164"/>
                  </a:lnTo>
                  <a:lnTo>
                    <a:pt x="447192" y="60032"/>
                  </a:lnTo>
                  <a:lnTo>
                    <a:pt x="399732" y="37922"/>
                  </a:lnTo>
                  <a:lnTo>
                    <a:pt x="366737" y="37388"/>
                  </a:lnTo>
                  <a:lnTo>
                    <a:pt x="334391" y="47396"/>
                  </a:lnTo>
                  <a:lnTo>
                    <a:pt x="283565" y="96786"/>
                  </a:lnTo>
                  <a:lnTo>
                    <a:pt x="263626" y="146075"/>
                  </a:lnTo>
                  <a:lnTo>
                    <a:pt x="254292" y="178904"/>
                  </a:lnTo>
                  <a:lnTo>
                    <a:pt x="252869" y="183083"/>
                  </a:lnTo>
                  <a:lnTo>
                    <a:pt x="224345" y="143459"/>
                  </a:lnTo>
                  <a:lnTo>
                    <a:pt x="217919" y="135318"/>
                  </a:lnTo>
                  <a:lnTo>
                    <a:pt x="214249" y="130657"/>
                  </a:lnTo>
                  <a:lnTo>
                    <a:pt x="196672" y="112522"/>
                  </a:lnTo>
                  <a:lnTo>
                    <a:pt x="165709" y="90639"/>
                  </a:lnTo>
                  <a:lnTo>
                    <a:pt x="124739" y="78219"/>
                  </a:lnTo>
                  <a:lnTo>
                    <a:pt x="77177" y="88417"/>
                  </a:lnTo>
                  <a:lnTo>
                    <a:pt x="46507" y="118872"/>
                  </a:lnTo>
                  <a:lnTo>
                    <a:pt x="38646" y="157480"/>
                  </a:lnTo>
                  <a:lnTo>
                    <a:pt x="45415" y="195580"/>
                  </a:lnTo>
                  <a:lnTo>
                    <a:pt x="68567" y="238912"/>
                  </a:lnTo>
                  <a:lnTo>
                    <a:pt x="98450" y="277977"/>
                  </a:lnTo>
                  <a:lnTo>
                    <a:pt x="98234" y="278485"/>
                  </a:lnTo>
                  <a:lnTo>
                    <a:pt x="53644" y="266877"/>
                  </a:lnTo>
                  <a:lnTo>
                    <a:pt x="37553" y="263906"/>
                  </a:lnTo>
                  <a:lnTo>
                    <a:pt x="23075" y="263575"/>
                  </a:lnTo>
                  <a:lnTo>
                    <a:pt x="11518" y="266077"/>
                  </a:lnTo>
                  <a:lnTo>
                    <a:pt x="4191" y="271589"/>
                  </a:lnTo>
                  <a:lnTo>
                    <a:pt x="1308" y="277418"/>
                  </a:lnTo>
                  <a:lnTo>
                    <a:pt x="0" y="284873"/>
                  </a:lnTo>
                  <a:lnTo>
                    <a:pt x="1193" y="294093"/>
                  </a:lnTo>
                  <a:lnTo>
                    <a:pt x="24790" y="331597"/>
                  </a:lnTo>
                  <a:lnTo>
                    <a:pt x="55308" y="360070"/>
                  </a:lnTo>
                  <a:lnTo>
                    <a:pt x="97434" y="385686"/>
                  </a:lnTo>
                  <a:lnTo>
                    <a:pt x="151168" y="403555"/>
                  </a:lnTo>
                  <a:lnTo>
                    <a:pt x="152730" y="403872"/>
                  </a:lnTo>
                  <a:lnTo>
                    <a:pt x="152577" y="405130"/>
                  </a:lnTo>
                  <a:lnTo>
                    <a:pt x="146964" y="416534"/>
                  </a:lnTo>
                  <a:lnTo>
                    <a:pt x="149034" y="423799"/>
                  </a:lnTo>
                  <a:lnTo>
                    <a:pt x="152615" y="427926"/>
                  </a:lnTo>
                  <a:lnTo>
                    <a:pt x="197535" y="450126"/>
                  </a:lnTo>
                  <a:lnTo>
                    <a:pt x="276618" y="459778"/>
                  </a:lnTo>
                  <a:lnTo>
                    <a:pt x="307543" y="454647"/>
                  </a:lnTo>
                  <a:lnTo>
                    <a:pt x="321322" y="448348"/>
                  </a:lnTo>
                  <a:lnTo>
                    <a:pt x="325323" y="446532"/>
                  </a:lnTo>
                  <a:lnTo>
                    <a:pt x="332244" y="440969"/>
                  </a:lnTo>
                  <a:lnTo>
                    <a:pt x="332447" y="440740"/>
                  </a:lnTo>
                  <a:lnTo>
                    <a:pt x="332740" y="440677"/>
                  </a:lnTo>
                  <a:lnTo>
                    <a:pt x="347827" y="443636"/>
                  </a:lnTo>
                  <a:lnTo>
                    <a:pt x="373189" y="445516"/>
                  </a:lnTo>
                  <a:lnTo>
                    <a:pt x="406857" y="442417"/>
                  </a:lnTo>
                  <a:lnTo>
                    <a:pt x="446443" y="430364"/>
                  </a:lnTo>
                  <a:lnTo>
                    <a:pt x="500811" y="400088"/>
                  </a:lnTo>
                  <a:lnTo>
                    <a:pt x="517207" y="376974"/>
                  </a:lnTo>
                  <a:lnTo>
                    <a:pt x="513092" y="370763"/>
                  </a:lnTo>
                  <a:lnTo>
                    <a:pt x="503174" y="367753"/>
                  </a:lnTo>
                  <a:lnTo>
                    <a:pt x="491718" y="366433"/>
                  </a:lnTo>
                  <a:lnTo>
                    <a:pt x="483019" y="365315"/>
                  </a:lnTo>
                  <a:lnTo>
                    <a:pt x="480580" y="364629"/>
                  </a:lnTo>
                  <a:lnTo>
                    <a:pt x="481317" y="363550"/>
                  </a:lnTo>
                  <a:lnTo>
                    <a:pt x="486219" y="360387"/>
                  </a:lnTo>
                  <a:lnTo>
                    <a:pt x="495185" y="356679"/>
                  </a:lnTo>
                  <a:lnTo>
                    <a:pt x="502424" y="352945"/>
                  </a:lnTo>
                  <a:lnTo>
                    <a:pt x="518566" y="343877"/>
                  </a:lnTo>
                  <a:lnTo>
                    <a:pt x="547966" y="322910"/>
                  </a:lnTo>
                  <a:lnTo>
                    <a:pt x="578739" y="290753"/>
                  </a:lnTo>
                  <a:lnTo>
                    <a:pt x="599020" y="248132"/>
                  </a:lnTo>
                  <a:close/>
                </a:path>
                <a:path w="805815" h="460375">
                  <a:moveTo>
                    <a:pt x="805484" y="43180"/>
                  </a:moveTo>
                  <a:lnTo>
                    <a:pt x="777328" y="43180"/>
                  </a:lnTo>
                  <a:lnTo>
                    <a:pt x="777328" y="48260"/>
                  </a:lnTo>
                  <a:lnTo>
                    <a:pt x="777328" y="167640"/>
                  </a:lnTo>
                  <a:lnTo>
                    <a:pt x="777328" y="172720"/>
                  </a:lnTo>
                  <a:lnTo>
                    <a:pt x="805484" y="172720"/>
                  </a:lnTo>
                  <a:lnTo>
                    <a:pt x="805484" y="168097"/>
                  </a:lnTo>
                  <a:lnTo>
                    <a:pt x="805484" y="167640"/>
                  </a:lnTo>
                  <a:lnTo>
                    <a:pt x="805484" y="48260"/>
                  </a:lnTo>
                  <a:lnTo>
                    <a:pt x="805484" y="47891"/>
                  </a:lnTo>
                  <a:lnTo>
                    <a:pt x="805484" y="43180"/>
                  </a:lnTo>
                  <a:close/>
                </a:path>
                <a:path w="805815" h="460375">
                  <a:moveTo>
                    <a:pt x="805726" y="0"/>
                  </a:moveTo>
                  <a:lnTo>
                    <a:pt x="777100" y="0"/>
                  </a:lnTo>
                  <a:lnTo>
                    <a:pt x="777100" y="5080"/>
                  </a:lnTo>
                  <a:lnTo>
                    <a:pt x="777100" y="26670"/>
                  </a:lnTo>
                  <a:lnTo>
                    <a:pt x="777100" y="30480"/>
                  </a:lnTo>
                  <a:lnTo>
                    <a:pt x="805726" y="30480"/>
                  </a:lnTo>
                  <a:lnTo>
                    <a:pt x="805726" y="26670"/>
                  </a:lnTo>
                  <a:lnTo>
                    <a:pt x="803706" y="26670"/>
                  </a:lnTo>
                  <a:lnTo>
                    <a:pt x="803706" y="26250"/>
                  </a:lnTo>
                  <a:lnTo>
                    <a:pt x="805726" y="26250"/>
                  </a:lnTo>
                  <a:lnTo>
                    <a:pt x="805726" y="5080"/>
                  </a:lnTo>
                  <a:lnTo>
                    <a:pt x="805726" y="4546"/>
                  </a:lnTo>
                  <a:lnTo>
                    <a:pt x="805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37" name="object 13">
              <a:extLst>
                <a:ext uri="{FF2B5EF4-FFF2-40B4-BE49-F238E27FC236}">
                  <a16:creationId xmlns:a16="http://schemas.microsoft.com/office/drawing/2014/main" id="{6107B9CD-3026-48DE-9B95-FF097232D61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866719" y="10507472"/>
              <a:ext cx="109808" cy="131242"/>
            </a:xfrm>
            <a:prstGeom prst="rect">
              <a:avLst/>
            </a:prstGeom>
          </p:spPr>
        </p:pic>
        <p:pic>
          <p:nvPicPr>
            <p:cNvPr id="38" name="object 14">
              <a:extLst>
                <a:ext uri="{FF2B5EF4-FFF2-40B4-BE49-F238E27FC236}">
                  <a16:creationId xmlns:a16="http://schemas.microsoft.com/office/drawing/2014/main" id="{B30A5D69-26BC-4E6D-80F1-7F0961A6AF0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999545" y="10474721"/>
              <a:ext cx="193733" cy="167120"/>
            </a:xfrm>
            <a:prstGeom prst="rect">
              <a:avLst/>
            </a:prstGeom>
          </p:spPr>
        </p:pic>
        <p:sp>
          <p:nvSpPr>
            <p:cNvPr id="39" name="object 15">
              <a:extLst>
                <a:ext uri="{FF2B5EF4-FFF2-40B4-BE49-F238E27FC236}">
                  <a16:creationId xmlns:a16="http://schemas.microsoft.com/office/drawing/2014/main" id="{252E5DBC-B7BA-428C-B4AF-519BC5479655}"/>
                </a:ext>
              </a:extLst>
            </p:cNvPr>
            <p:cNvSpPr/>
            <p:nvPr/>
          </p:nvSpPr>
          <p:spPr>
            <a:xfrm>
              <a:off x="19216662" y="10466546"/>
              <a:ext cx="29209" cy="172720"/>
            </a:xfrm>
            <a:custGeom>
              <a:avLst/>
              <a:gdLst/>
              <a:ahLst/>
              <a:cxnLst/>
              <a:rect l="l" t="t" r="r" b="b"/>
              <a:pathLst>
                <a:path w="29209" h="172720">
                  <a:moveTo>
                    <a:pt x="28384" y="43180"/>
                  </a:moveTo>
                  <a:lnTo>
                    <a:pt x="228" y="43180"/>
                  </a:lnTo>
                  <a:lnTo>
                    <a:pt x="228" y="48260"/>
                  </a:lnTo>
                  <a:lnTo>
                    <a:pt x="228" y="167640"/>
                  </a:lnTo>
                  <a:lnTo>
                    <a:pt x="228" y="172720"/>
                  </a:lnTo>
                  <a:lnTo>
                    <a:pt x="28384" y="172720"/>
                  </a:lnTo>
                  <a:lnTo>
                    <a:pt x="28384" y="168097"/>
                  </a:lnTo>
                  <a:lnTo>
                    <a:pt x="28384" y="167640"/>
                  </a:lnTo>
                  <a:lnTo>
                    <a:pt x="28384" y="48260"/>
                  </a:lnTo>
                  <a:lnTo>
                    <a:pt x="28384" y="47891"/>
                  </a:lnTo>
                  <a:lnTo>
                    <a:pt x="28384" y="43180"/>
                  </a:lnTo>
                  <a:close/>
                </a:path>
                <a:path w="29209" h="172720">
                  <a:moveTo>
                    <a:pt x="28638" y="0"/>
                  </a:moveTo>
                  <a:lnTo>
                    <a:pt x="0" y="0"/>
                  </a:lnTo>
                  <a:lnTo>
                    <a:pt x="0" y="5080"/>
                  </a:lnTo>
                  <a:lnTo>
                    <a:pt x="0" y="26670"/>
                  </a:lnTo>
                  <a:lnTo>
                    <a:pt x="0" y="30480"/>
                  </a:lnTo>
                  <a:lnTo>
                    <a:pt x="28638" y="30480"/>
                  </a:lnTo>
                  <a:lnTo>
                    <a:pt x="28638" y="26670"/>
                  </a:lnTo>
                  <a:lnTo>
                    <a:pt x="26606" y="26670"/>
                  </a:lnTo>
                  <a:lnTo>
                    <a:pt x="26606" y="26250"/>
                  </a:lnTo>
                  <a:lnTo>
                    <a:pt x="28638" y="26250"/>
                  </a:lnTo>
                  <a:lnTo>
                    <a:pt x="28638" y="5080"/>
                  </a:lnTo>
                  <a:lnTo>
                    <a:pt x="28638" y="4546"/>
                  </a:lnTo>
                  <a:lnTo>
                    <a:pt x="286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092"/>
            </a:p>
          </p:txBody>
        </p:sp>
        <p:pic>
          <p:nvPicPr>
            <p:cNvPr id="40" name="object 16">
              <a:extLst>
                <a:ext uri="{FF2B5EF4-FFF2-40B4-BE49-F238E27FC236}">
                  <a16:creationId xmlns:a16="http://schemas.microsoft.com/office/drawing/2014/main" id="{6D3AE552-BD8D-4D9E-9F3E-64C2ED0FF772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266281" y="10474721"/>
              <a:ext cx="73191" cy="164717"/>
            </a:xfrm>
            <a:prstGeom prst="rect">
              <a:avLst/>
            </a:prstGeom>
          </p:spPr>
        </p:pic>
        <p:pic>
          <p:nvPicPr>
            <p:cNvPr id="41" name="object 17">
              <a:extLst>
                <a:ext uri="{FF2B5EF4-FFF2-40B4-BE49-F238E27FC236}">
                  <a16:creationId xmlns:a16="http://schemas.microsoft.com/office/drawing/2014/main" id="{A75CB125-D5EB-4CC2-894F-AFDBC7D5B9C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363086" y="10510359"/>
              <a:ext cx="109808" cy="131242"/>
            </a:xfrm>
            <a:prstGeom prst="rect">
              <a:avLst/>
            </a:prstGeom>
          </p:spPr>
        </p:pic>
        <p:pic>
          <p:nvPicPr>
            <p:cNvPr id="42" name="object 18">
              <a:extLst>
                <a:ext uri="{FF2B5EF4-FFF2-40B4-BE49-F238E27FC236}">
                  <a16:creationId xmlns:a16="http://schemas.microsoft.com/office/drawing/2014/main" id="{EF80E8F7-AF92-46D6-A39E-71DF0DDA7A2A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494358" y="10474721"/>
              <a:ext cx="215776" cy="166880"/>
            </a:xfrm>
            <a:prstGeom prst="rect">
              <a:avLst/>
            </a:prstGeom>
          </p:spPr>
        </p:pic>
        <p:pic>
          <p:nvPicPr>
            <p:cNvPr id="43" name="object 19">
              <a:extLst>
                <a:ext uri="{FF2B5EF4-FFF2-40B4-BE49-F238E27FC236}">
                  <a16:creationId xmlns:a16="http://schemas.microsoft.com/office/drawing/2014/main" id="{472DF927-1F42-45D5-96E6-20DA5A738B32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807151" y="10706267"/>
              <a:ext cx="920001" cy="225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712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74339" y="433166"/>
            <a:ext cx="648178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Contexto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2" name="Google Shape;190;p8">
            <a:extLst>
              <a:ext uri="{FF2B5EF4-FFF2-40B4-BE49-F238E27FC236}">
                <a16:creationId xmlns:a16="http://schemas.microsoft.com/office/drawing/2014/main" id="{0FCEF27A-16B8-4408-A77D-B54484696C9A}"/>
              </a:ext>
            </a:extLst>
          </p:cNvPr>
          <p:cNvSpPr txBox="1"/>
          <p:nvPr/>
        </p:nvSpPr>
        <p:spPr>
          <a:xfrm>
            <a:off x="574339" y="1441618"/>
            <a:ext cx="4929816" cy="4148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b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Crer Para Ver</a:t>
            </a:r>
            <a:br>
              <a:rPr lang="pt-BR" sz="1300" b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br>
              <a:rPr lang="pt-BR" sz="1300" b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Resultados (acumulado até C7)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Meta de LAIR de 56M, com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outlook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em linha.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sym typeface="Play"/>
            </a:endParaRP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Marca apresenta recorde histórico de penetração, +4.9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p.p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.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vs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 ano anterior e 7.3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vs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 o orçado.</a:t>
            </a:r>
          </a:p>
          <a:p>
            <a:pPr marL="43180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Arial" panose="020B0604020202020204" pitchFamily="34" charset="0"/>
              <a:buChar char="•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sym typeface="Play"/>
            </a:endParaRP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Riscos com ELO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Ponto de atenção sobre o indicador de penetração de Crer Para Ver, que potencialmente deixa de ser meta das Líderes de Negócios depois do Elo.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Destaque para plano de </a:t>
            </a:r>
            <a:r>
              <a:rPr lang="pt-BR" sz="1300" i="1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mkt</a:t>
            </a:r>
            <a:r>
              <a:rPr lang="pt-BR" sz="1300" i="1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360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Conversa com CF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Alinhamento com campanhas para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CNs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do iN</a:t>
            </a: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1460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3" name="CaixaDeTexto 59">
            <a:extLst>
              <a:ext uri="{FF2B5EF4-FFF2-40B4-BE49-F238E27FC236}">
                <a16:creationId xmlns:a16="http://schemas.microsoft.com/office/drawing/2014/main" id="{217A673D-8DC3-B014-D473-B20CC14BF367}"/>
              </a:ext>
            </a:extLst>
          </p:cNvPr>
          <p:cNvSpPr txBox="1"/>
          <p:nvPr/>
        </p:nvSpPr>
        <p:spPr>
          <a:xfrm>
            <a:off x="7468192" y="1942610"/>
            <a:ext cx="2143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415546"/>
                </a:solidFill>
                <a:effectLst/>
                <a:uLnTx/>
                <a:uFillTx/>
                <a:latin typeface="Helvetica Now Display" panose="020B0504030202020204" pitchFamily="34" charset="0"/>
                <a:ea typeface="+mn-ea"/>
                <a:cs typeface="+mn-cs"/>
              </a:rPr>
              <a:t>Histórico penetração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F67B6AE0-DAA0-A6F5-9C7F-8F6EF3B2A5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7059565"/>
              </p:ext>
            </p:extLst>
          </p:nvPr>
        </p:nvGraphicFramePr>
        <p:xfrm>
          <a:off x="5851855" y="2002929"/>
          <a:ext cx="6447093" cy="3781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Gráfico 4" descr="Troféu com preenchimento sólido">
            <a:extLst>
              <a:ext uri="{FF2B5EF4-FFF2-40B4-BE49-F238E27FC236}">
                <a16:creationId xmlns:a16="http://schemas.microsoft.com/office/drawing/2014/main" id="{0DC2308F-55A3-49F6-2CD5-77630051E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72630" y="2111887"/>
            <a:ext cx="368037" cy="36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30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Conector reto 45">
            <a:extLst>
              <a:ext uri="{FF2B5EF4-FFF2-40B4-BE49-F238E27FC236}">
                <a16:creationId xmlns:a16="http://schemas.microsoft.com/office/drawing/2014/main" id="{399755B8-5E6A-351F-D3E2-1B02CBF0145F}"/>
              </a:ext>
            </a:extLst>
          </p:cNvPr>
          <p:cNvCxnSpPr>
            <a:cxnSpLocks/>
            <a:stCxn id="43" idx="1"/>
            <a:endCxn id="45" idx="7"/>
          </p:cNvCxnSpPr>
          <p:nvPr/>
        </p:nvCxnSpPr>
        <p:spPr>
          <a:xfrm flipH="1">
            <a:off x="3420358" y="5103999"/>
            <a:ext cx="1465603" cy="689645"/>
          </a:xfrm>
          <a:prstGeom prst="line">
            <a:avLst/>
          </a:prstGeom>
          <a:ln w="9525" cap="flat" cmpd="sng" algn="ctr">
            <a:solidFill>
              <a:srgbClr val="FF795E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" name="Círculo: Vazio 1">
            <a:extLst>
              <a:ext uri="{FF2B5EF4-FFF2-40B4-BE49-F238E27FC236}">
                <a16:creationId xmlns:a16="http://schemas.microsoft.com/office/drawing/2014/main" id="{2FA2B706-0970-49B4-A47E-7D5946856B1C}"/>
              </a:ext>
            </a:extLst>
          </p:cNvPr>
          <p:cNvSpPr/>
          <p:nvPr/>
        </p:nvSpPr>
        <p:spPr>
          <a:xfrm>
            <a:off x="3691943" y="927219"/>
            <a:ext cx="4808114" cy="4723681"/>
          </a:xfrm>
          <a:prstGeom prst="donut">
            <a:avLst>
              <a:gd name="adj" fmla="val 17183"/>
            </a:avLst>
          </a:prstGeom>
          <a:solidFill>
            <a:srgbClr val="004D5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mos fundados em 1969">
            <a:extLst>
              <a:ext uri="{FF2B5EF4-FFF2-40B4-BE49-F238E27FC236}">
                <a16:creationId xmlns:a16="http://schemas.microsoft.com/office/drawing/2014/main" id="{985420E2-A962-4492-9D25-924091932D64}"/>
              </a:ext>
            </a:extLst>
          </p:cNvPr>
          <p:cNvSpPr txBox="1"/>
          <p:nvPr/>
        </p:nvSpPr>
        <p:spPr>
          <a:xfrm>
            <a:off x="245997" y="114554"/>
            <a:ext cx="4975380" cy="1077218"/>
          </a:xfrm>
          <a:prstGeom prst="rect">
            <a:avLst/>
          </a:prstGeom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45719" tIns="45720" rIns="45719" bIns="45720" anchor="ctr">
            <a:spAutoFit/>
          </a:bodyPr>
          <a:lstStyle>
            <a:lvl1pPr algn="ctr">
              <a:lnSpc>
                <a:spcPct val="70000"/>
              </a:lnSpc>
              <a:defRPr sz="15500" b="1">
                <a:solidFill>
                  <a:srgbClr val="FFFFFF"/>
                </a:solidFill>
                <a:latin typeface="Helvetica Now Display"/>
                <a:ea typeface="Helvetica Now Display"/>
                <a:cs typeface="Helvetica Now Display"/>
                <a:sym typeface="Helvetica Now Display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XBold" panose="020B0904030202020204" pitchFamily="34" charset="0"/>
                <a:sym typeface="Helvetica Now Display"/>
              </a:rPr>
              <a:t>movimento 2 sem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1" i="0" u="none" strike="noStrike" kern="0" cap="none" spc="0" normalizeH="0" baseline="0" noProof="0" dirty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Helvetica Now Display XBold" panose="020B0904030202020204" pitchFamily="34" charset="0"/>
              <a:sym typeface="Helvetica Now Display"/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AFE80E1D-E989-4783-ADCD-2ECBEE160AAE}"/>
              </a:ext>
            </a:extLst>
          </p:cNvPr>
          <p:cNvSpPr/>
          <p:nvPr/>
        </p:nvSpPr>
        <p:spPr>
          <a:xfrm>
            <a:off x="7161585" y="4015161"/>
            <a:ext cx="1365602" cy="13761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E7C0A17-CF96-4B6E-BAC2-4447E7CB992D}"/>
              </a:ext>
            </a:extLst>
          </p:cNvPr>
          <p:cNvSpPr/>
          <p:nvPr/>
        </p:nvSpPr>
        <p:spPr>
          <a:xfrm>
            <a:off x="5984177" y="655257"/>
            <a:ext cx="2342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Bold" panose="020B0804030202020204" pitchFamily="34" charset="0"/>
                <a:ea typeface="MS UI Gothic" panose="020B0600070205080204" pitchFamily="34" charset="-128"/>
                <a:cs typeface="NaturaSans Light"/>
              </a:rPr>
              <a:t>DIGITAL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Bold" panose="020B0804030202020204" pitchFamily="34" charset="0"/>
                <a:ea typeface="MS UI Gothic" panose="020B0600070205080204" pitchFamily="34" charset="-128"/>
                <a:cs typeface="NaturaSans Light"/>
              </a:rPr>
              <a:t>SOCIAL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Helvetica Now Display Bold" panose="020B0804030202020204" pitchFamily="34" charset="0"/>
              <a:ea typeface="+mn-ea"/>
              <a:cs typeface="NaturaSans Ligh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5E81CE-D45E-4DEE-83E0-20FBB48F3F15}"/>
              </a:ext>
            </a:extLst>
          </p:cNvPr>
          <p:cNvSpPr/>
          <p:nvPr/>
        </p:nvSpPr>
        <p:spPr>
          <a:xfrm>
            <a:off x="8622325" y="4408538"/>
            <a:ext cx="22873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Bold" panose="020B0804030202020204" pitchFamily="34" charset="0"/>
                <a:ea typeface="MS UI Gothic" panose="020B0600070205080204" pitchFamily="34" charset="-128"/>
                <a:cs typeface="NaturaSans Light"/>
              </a:rPr>
              <a:t>Relançamento da marca no site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Helvetica Now Display Bold" panose="020B0804030202020204" pitchFamily="34" charset="0"/>
              <a:ea typeface="+mn-ea"/>
              <a:cs typeface="NaturaSans Light"/>
            </a:endParaRPr>
          </a:p>
        </p:txBody>
      </p:sp>
      <p:sp>
        <p:nvSpPr>
          <p:cNvPr id="14" name="CaixaDeTexto 22">
            <a:extLst>
              <a:ext uri="{FF2B5EF4-FFF2-40B4-BE49-F238E27FC236}">
                <a16:creationId xmlns:a16="http://schemas.microsoft.com/office/drawing/2014/main" id="{E1DB426A-BFE4-4035-B5EB-76F37EA4015C}"/>
              </a:ext>
            </a:extLst>
          </p:cNvPr>
          <p:cNvSpPr txBox="1"/>
          <p:nvPr/>
        </p:nvSpPr>
        <p:spPr>
          <a:xfrm>
            <a:off x="4865712" y="2730367"/>
            <a:ext cx="25677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Bold" panose="020B0804030202020204" pitchFamily="34" charset="0"/>
                <a:ea typeface="+mn-ea"/>
                <a:cs typeface="+mn-cs"/>
              </a:rPr>
              <a:t>Movimento  rede do bem</a:t>
            </a:r>
            <a:endParaRPr kumimoji="0" lang="pt-BR" sz="1200" b="1" i="0" u="none" strike="noStrike" kern="0" cap="none" spc="0" normalizeH="0" baseline="0" noProof="0" dirty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Helvetica Now Display Bold" panose="020B0804030202020204" pitchFamily="34" charset="0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17426028-C3E7-49E5-BE9B-50E6CB40F8FE}"/>
              </a:ext>
            </a:extLst>
          </p:cNvPr>
          <p:cNvSpPr/>
          <p:nvPr/>
        </p:nvSpPr>
        <p:spPr>
          <a:xfrm>
            <a:off x="4716805" y="4355694"/>
            <a:ext cx="1365602" cy="137613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8">
            <a:extLst>
              <a:ext uri="{FF2B5EF4-FFF2-40B4-BE49-F238E27FC236}">
                <a16:creationId xmlns:a16="http://schemas.microsoft.com/office/drawing/2014/main" id="{17D374C0-3AEF-4A4F-B1D6-D265F9EC0F61}"/>
              </a:ext>
            </a:extLst>
          </p:cNvPr>
          <p:cNvSpPr/>
          <p:nvPr/>
        </p:nvSpPr>
        <p:spPr>
          <a:xfrm>
            <a:off x="4207391" y="5840490"/>
            <a:ext cx="24327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Bold" panose="020B0804030202020204" pitchFamily="34" charset="0"/>
                <a:ea typeface="MS UI Gothic" panose="020B0600070205080204" pitchFamily="34" charset="-128"/>
                <a:cs typeface="NaturaSans Light"/>
              </a:rPr>
              <a:t>Mobilização FV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Helvetica Now Display Bold" panose="020B0804030202020204" pitchFamily="34" charset="0"/>
              <a:ea typeface="+mn-ea"/>
              <a:cs typeface="NaturaSans Light"/>
            </a:endParaRPr>
          </a:p>
        </p:txBody>
      </p:sp>
      <p:sp>
        <p:nvSpPr>
          <p:cNvPr id="23" name="Coração 22">
            <a:extLst>
              <a:ext uri="{FF2B5EF4-FFF2-40B4-BE49-F238E27FC236}">
                <a16:creationId xmlns:a16="http://schemas.microsoft.com/office/drawing/2014/main" id="{8FE5287B-60EF-44DE-AF62-72B9B5BACB8B}"/>
              </a:ext>
            </a:extLst>
          </p:cNvPr>
          <p:cNvSpPr/>
          <p:nvPr/>
        </p:nvSpPr>
        <p:spPr>
          <a:xfrm>
            <a:off x="5546246" y="4553071"/>
            <a:ext cx="280171" cy="276834"/>
          </a:xfrm>
          <a:prstGeom prst="heart">
            <a:avLst/>
          </a:prstGeom>
          <a:solidFill>
            <a:schemeClr val="tx1"/>
          </a:solidFill>
          <a:ln>
            <a:solidFill>
              <a:srgbClr val="2532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E42ADD2A-6F51-421B-9875-B3F111CB0937}"/>
              </a:ext>
            </a:extLst>
          </p:cNvPr>
          <p:cNvSpPr/>
          <p:nvPr/>
        </p:nvSpPr>
        <p:spPr>
          <a:xfrm>
            <a:off x="7411142" y="1700393"/>
            <a:ext cx="1206853" cy="123424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8">
            <a:extLst>
              <a:ext uri="{FF2B5EF4-FFF2-40B4-BE49-F238E27FC236}">
                <a16:creationId xmlns:a16="http://schemas.microsoft.com/office/drawing/2014/main" id="{3B57A1DE-7E7F-42B7-B715-87F33216A2EF}"/>
              </a:ext>
            </a:extLst>
          </p:cNvPr>
          <p:cNvSpPr/>
          <p:nvPr/>
        </p:nvSpPr>
        <p:spPr>
          <a:xfrm>
            <a:off x="8666149" y="1729473"/>
            <a:ext cx="38507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Bold" panose="020B0804030202020204" pitchFamily="34" charset="0"/>
                <a:ea typeface="MS UI Gothic" panose="020B0600070205080204" pitchFamily="34" charset="-128"/>
                <a:cs typeface="NaturaSans Light"/>
              </a:rPr>
              <a:t>DOMINGÃO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Bold" panose="020B0804030202020204" pitchFamily="34" charset="0"/>
                <a:ea typeface="MS UI Gothic" panose="020B0600070205080204" pitchFamily="34" charset="-128"/>
                <a:cs typeface="NaturaSans Light"/>
              </a:rPr>
              <a:t>HUCK</a:t>
            </a:r>
          </a:p>
        </p:txBody>
      </p:sp>
      <p:sp>
        <p:nvSpPr>
          <p:cNvPr id="26" name="CaixaDeTexto 22">
            <a:extLst>
              <a:ext uri="{FF2B5EF4-FFF2-40B4-BE49-F238E27FC236}">
                <a16:creationId xmlns:a16="http://schemas.microsoft.com/office/drawing/2014/main" id="{2AF6065A-9D74-42D3-96A9-3DA37952738D}"/>
              </a:ext>
            </a:extLst>
          </p:cNvPr>
          <p:cNvSpPr txBox="1"/>
          <p:nvPr/>
        </p:nvSpPr>
        <p:spPr>
          <a:xfrm>
            <a:off x="299571" y="3219772"/>
            <a:ext cx="3063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Bold" panose="020B0804030202020204" pitchFamily="34" charset="0"/>
                <a:ea typeface="+mn-ea"/>
                <a:cs typeface="+mn-cs"/>
              </a:rPr>
              <a:t>MOBILIZAÇÃO INFLUENCIADORES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FBECD2"/>
                </a:solidFill>
                <a:effectLst/>
                <a:uLnTx/>
                <a:uFillTx/>
                <a:latin typeface="Helvetica Now Display Bold" panose="020B0804030202020204" pitchFamily="34" charset="0"/>
                <a:ea typeface="+mn-ea"/>
                <a:cs typeface="+mn-cs"/>
              </a:rPr>
              <a:t>PR / IMPRENSA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97DBEC53-4DBC-4ED9-982A-3137B7898387}"/>
              </a:ext>
            </a:extLst>
          </p:cNvPr>
          <p:cNvSpPr/>
          <p:nvPr/>
        </p:nvSpPr>
        <p:spPr>
          <a:xfrm>
            <a:off x="3417934" y="2555175"/>
            <a:ext cx="1206853" cy="123424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1CA8D939-F479-4BF0-859B-4674E1AF6E12}"/>
              </a:ext>
            </a:extLst>
          </p:cNvPr>
          <p:cNvSpPr/>
          <p:nvPr/>
        </p:nvSpPr>
        <p:spPr>
          <a:xfrm>
            <a:off x="4795535" y="726828"/>
            <a:ext cx="1206853" cy="123424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BECD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4" descr="Image result for LOGO FACEBOOK">
            <a:extLst>
              <a:ext uri="{FF2B5EF4-FFF2-40B4-BE49-F238E27FC236}">
                <a16:creationId xmlns:a16="http://schemas.microsoft.com/office/drawing/2014/main" id="{D0B2004E-D441-4B12-B656-416D931EE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052" y="847242"/>
            <a:ext cx="484699" cy="484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628AF52B-A975-443A-885E-BDEB951D0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606" y="1213096"/>
            <a:ext cx="484699" cy="490323"/>
          </a:xfrm>
          <a:prstGeom prst="rect">
            <a:avLst/>
          </a:prstGeom>
        </p:spPr>
      </p:pic>
      <p:pic>
        <p:nvPicPr>
          <p:cNvPr id="31" name="Picture 6" descr="Image result for LOGO instagram">
            <a:extLst>
              <a:ext uri="{FF2B5EF4-FFF2-40B4-BE49-F238E27FC236}">
                <a16:creationId xmlns:a16="http://schemas.microsoft.com/office/drawing/2014/main" id="{073EAC13-3837-475A-95D0-4E03BF9F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1387" y="1412869"/>
            <a:ext cx="484700" cy="490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Descubra vídeos populares sobre tik tok how to change the ...">
            <a:extLst>
              <a:ext uri="{FF2B5EF4-FFF2-40B4-BE49-F238E27FC236}">
                <a16:creationId xmlns:a16="http://schemas.microsoft.com/office/drawing/2014/main" id="{75438C4F-7740-4321-AF3C-70C3759B7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2944" y="1074019"/>
            <a:ext cx="445748" cy="4457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Gráfico 32" descr="Microfone de rádio com preenchimento sólido">
            <a:extLst>
              <a:ext uri="{FF2B5EF4-FFF2-40B4-BE49-F238E27FC236}">
                <a16:creationId xmlns:a16="http://schemas.microsoft.com/office/drawing/2014/main" id="{53C92BE4-DA6D-4BB4-9036-0D3152D30A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52581" y="2720143"/>
            <a:ext cx="472781" cy="472781"/>
          </a:xfrm>
          <a:prstGeom prst="rect">
            <a:avLst/>
          </a:prstGeom>
        </p:spPr>
      </p:pic>
      <p:pic>
        <p:nvPicPr>
          <p:cNvPr id="17" name="Picture 6" descr="Domingão com Huck ao vivo registra maior audiência em São Paulo">
            <a:extLst>
              <a:ext uri="{FF2B5EF4-FFF2-40B4-BE49-F238E27FC236}">
                <a16:creationId xmlns:a16="http://schemas.microsoft.com/office/drawing/2014/main" id="{E1129FDD-056B-4CA2-D581-5CB585FC3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5" t="139" r="18601" b="-139"/>
          <a:stretch/>
        </p:blipFill>
        <p:spPr bwMode="auto">
          <a:xfrm>
            <a:off x="7498762" y="1796938"/>
            <a:ext cx="1085539" cy="107672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Gráfico 33" descr="Perfil de mulher com preenchimento sólido">
            <a:extLst>
              <a:ext uri="{FF2B5EF4-FFF2-40B4-BE49-F238E27FC236}">
                <a16:creationId xmlns:a16="http://schemas.microsoft.com/office/drawing/2014/main" id="{4C57FC28-91D7-3612-871E-26FF1F45BF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00156" y="2763484"/>
            <a:ext cx="472782" cy="472782"/>
          </a:xfrm>
          <a:prstGeom prst="rect">
            <a:avLst/>
          </a:prstGeom>
        </p:spPr>
      </p:pic>
      <p:pic>
        <p:nvPicPr>
          <p:cNvPr id="35" name="Gráfico 34" descr="Perfil masculino com preenchimento sólido">
            <a:extLst>
              <a:ext uri="{FF2B5EF4-FFF2-40B4-BE49-F238E27FC236}">
                <a16:creationId xmlns:a16="http://schemas.microsoft.com/office/drawing/2014/main" id="{7C572FEF-FDAE-844F-9770-85903CE63F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79206" y="3125424"/>
            <a:ext cx="472782" cy="472782"/>
          </a:xfrm>
          <a:prstGeom prst="rect">
            <a:avLst/>
          </a:prstGeom>
        </p:spPr>
      </p:pic>
      <p:pic>
        <p:nvPicPr>
          <p:cNvPr id="41" name="Gráfico 40" descr="Internet com preenchimento sólido">
            <a:extLst>
              <a:ext uri="{FF2B5EF4-FFF2-40B4-BE49-F238E27FC236}">
                <a16:creationId xmlns:a16="http://schemas.microsoft.com/office/drawing/2014/main" id="{D4DE7EE4-CD7E-82F8-5BAE-7907A9FC73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16586" y="4219428"/>
            <a:ext cx="914400" cy="914400"/>
          </a:xfrm>
          <a:prstGeom prst="rect">
            <a:avLst/>
          </a:prstGeom>
        </p:spPr>
      </p:pic>
      <p:pic>
        <p:nvPicPr>
          <p:cNvPr id="43" name="Gráfico 42" descr="Grupo de pessoas com preenchimento sólido">
            <a:extLst>
              <a:ext uri="{FF2B5EF4-FFF2-40B4-BE49-F238E27FC236}">
                <a16:creationId xmlns:a16="http://schemas.microsoft.com/office/drawing/2014/main" id="{786CF671-E638-3558-8062-5BF36F27E79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885961" y="4646799"/>
            <a:ext cx="914400" cy="914400"/>
          </a:xfrm>
          <a:prstGeom prst="rect">
            <a:avLst/>
          </a:prstGeom>
        </p:spPr>
      </p:pic>
      <p:sp>
        <p:nvSpPr>
          <p:cNvPr id="45" name="Elipse 44">
            <a:extLst>
              <a:ext uri="{FF2B5EF4-FFF2-40B4-BE49-F238E27FC236}">
                <a16:creationId xmlns:a16="http://schemas.microsoft.com/office/drawing/2014/main" id="{5BEC8A90-49B8-3E54-D6AC-0A227A6DD074}"/>
              </a:ext>
            </a:extLst>
          </p:cNvPr>
          <p:cNvSpPr/>
          <p:nvPr/>
        </p:nvSpPr>
        <p:spPr>
          <a:xfrm>
            <a:off x="1612467" y="5644904"/>
            <a:ext cx="2118076" cy="1015663"/>
          </a:xfrm>
          <a:prstGeom prst="ellipse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Treinamentos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Display" panose="020B0504030202020204" pitchFamily="34" charset="0"/>
                <a:ea typeface="+mn-ea"/>
                <a:cs typeface="+mn-cs"/>
              </a:rPr>
              <a:t>comerciais </a:t>
            </a: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Display" panose="020B0504030202020204" pitchFamily="34" charset="0"/>
              <a:ea typeface="+mn-ea"/>
              <a:cs typeface="+mn-cs"/>
            </a:endParaRP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8F2E6AC1-8180-335A-8F61-48C187BF3543}"/>
              </a:ext>
            </a:extLst>
          </p:cNvPr>
          <p:cNvSpPr/>
          <p:nvPr/>
        </p:nvSpPr>
        <p:spPr>
          <a:xfrm>
            <a:off x="6665942" y="5753609"/>
            <a:ext cx="2118076" cy="1015663"/>
          </a:xfrm>
          <a:prstGeom prst="ellipse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Presença em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ow Display" panose="020B0504030202020204" pitchFamily="34" charset="0"/>
                <a:ea typeface="+mn-ea"/>
                <a:cs typeface="+mn-cs"/>
              </a:rPr>
              <a:t>Eventos e rituais </a:t>
            </a: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ow Display" panose="020B0504030202020204" pitchFamily="34" charset="0"/>
              <a:ea typeface="+mn-ea"/>
              <a:cs typeface="+mn-cs"/>
            </a:endParaRPr>
          </a:p>
        </p:txBody>
      </p: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id="{B4511976-375F-4750-859E-63E8A41181D3}"/>
              </a:ext>
            </a:extLst>
          </p:cNvPr>
          <p:cNvCxnSpPr>
            <a:cxnSpLocks/>
          </p:cNvCxnSpPr>
          <p:nvPr/>
        </p:nvCxnSpPr>
        <p:spPr>
          <a:xfrm>
            <a:off x="6021508" y="5228730"/>
            <a:ext cx="944690" cy="674251"/>
          </a:xfrm>
          <a:prstGeom prst="line">
            <a:avLst/>
          </a:prstGeom>
          <a:ln w="9525" cap="flat" cmpd="sng" algn="ctr">
            <a:solidFill>
              <a:srgbClr val="FF795E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5860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oogle Shape;120;p3">
            <a:extLst>
              <a:ext uri="{FF2B5EF4-FFF2-40B4-BE49-F238E27FC236}">
                <a16:creationId xmlns:a16="http://schemas.microsoft.com/office/drawing/2014/main" id="{70F9DB0C-3012-4C8E-B634-973574781E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9964806"/>
              </p:ext>
            </p:extLst>
          </p:nvPr>
        </p:nvGraphicFramePr>
        <p:xfrm>
          <a:off x="471938" y="1546860"/>
          <a:ext cx="7504612" cy="4754800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338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1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597">
                  <a:extLst>
                    <a:ext uri="{9D8B030D-6E8A-4147-A177-3AD203B41FA5}">
                      <a16:colId xmlns:a16="http://schemas.microsoft.com/office/drawing/2014/main" val="630561753"/>
                    </a:ext>
                  </a:extLst>
                </a:gridCol>
                <a:gridCol w="702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211">
                  <a:extLst>
                    <a:ext uri="{9D8B030D-6E8A-4147-A177-3AD203B41FA5}">
                      <a16:colId xmlns:a16="http://schemas.microsoft.com/office/drawing/2014/main" val="4201764894"/>
                    </a:ext>
                  </a:extLst>
                </a:gridCol>
              </a:tblGrid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Indicadores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6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Líderes</a:t>
                      </a:r>
                      <a:endParaRPr sz="1600" b="1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Abril</a:t>
                      </a:r>
                      <a:endParaRPr sz="1050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Junho</a:t>
                      </a:r>
                      <a:endParaRPr lang="pt-BR" sz="1050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1:  Número de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únicas beneficiadas pelas ofertas de educação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350.000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2: Proficiência MT e LP - INAF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33%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80%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2A: Proficiência MT e LP - INAF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3: Ensino Formal -  Certificações equivalentes ao Ensino Médio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3A: Certificações equivalentes ao Ensino Médio - Educação Formal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4: Educação Formal - Ensino Superior Completo ou Cursando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66%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4A: Ensino Superior Completo ou Cursando - Educação Formal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185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7" name="Google Shape;187;p8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74339" y="433166"/>
            <a:ext cx="7761940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Indicadores de educação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8598120" y="1542619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D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estaques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8343241" y="2113412"/>
            <a:ext cx="3525221" cy="3918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Indicador 1: estamos em linha com o histórico de crescimento de 2022. Porém, temos como ponto de atenção os impactos de Elo.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Indicador 2: em 2022, tivemos uma oferta específica para melhoria do INAF (+Protagonista). Em 2023, esta intervenção pedagógica será ofertada apenas no Percurso. Também em 2023, nosso foco será na implementação das “Diretrizes do INAF” nos treinamentos comerciais e de modelo de negócio da Natura. Teremos workshops de capacitação dos times que produzem conteúdos em julho e todas as trilhas do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pós-Elo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seguirão a diretriz.</a:t>
            </a: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6775100" y="291301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6775100" y="2290847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6778250" y="3500783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99;p8">
            <a:extLst>
              <a:ext uri="{FF2B5EF4-FFF2-40B4-BE49-F238E27FC236}">
                <a16:creationId xmlns:a16="http://schemas.microsoft.com/office/drawing/2014/main" id="{4C5AD50B-D467-476B-BF7A-DD556F575A21}"/>
              </a:ext>
            </a:extLst>
          </p:cNvPr>
          <p:cNvSpPr/>
          <p:nvPr/>
        </p:nvSpPr>
        <p:spPr>
          <a:xfrm>
            <a:off x="6775100" y="4116812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99;p8">
            <a:extLst>
              <a:ext uri="{FF2B5EF4-FFF2-40B4-BE49-F238E27FC236}">
                <a16:creationId xmlns:a16="http://schemas.microsoft.com/office/drawing/2014/main" id="{FB3934FB-F7D9-4F21-BB46-3BD6313989F8}"/>
              </a:ext>
            </a:extLst>
          </p:cNvPr>
          <p:cNvSpPr/>
          <p:nvPr/>
        </p:nvSpPr>
        <p:spPr>
          <a:xfrm>
            <a:off x="6771085" y="4721505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94;p8">
            <a:extLst>
              <a:ext uri="{FF2B5EF4-FFF2-40B4-BE49-F238E27FC236}">
                <a16:creationId xmlns:a16="http://schemas.microsoft.com/office/drawing/2014/main" id="{9031DE4D-525C-4A7F-A45A-A0AD89B2C371}"/>
              </a:ext>
            </a:extLst>
          </p:cNvPr>
          <p:cNvSpPr/>
          <p:nvPr/>
        </p:nvSpPr>
        <p:spPr>
          <a:xfrm>
            <a:off x="6776546" y="530927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4;p8">
            <a:extLst>
              <a:ext uri="{FF2B5EF4-FFF2-40B4-BE49-F238E27FC236}">
                <a16:creationId xmlns:a16="http://schemas.microsoft.com/office/drawing/2014/main" id="{176EBF46-904D-4AC5-A0F5-24E9C8A671B9}"/>
              </a:ext>
            </a:extLst>
          </p:cNvPr>
          <p:cNvSpPr/>
          <p:nvPr/>
        </p:nvSpPr>
        <p:spPr>
          <a:xfrm>
            <a:off x="6778250" y="5942227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94;p8">
            <a:extLst>
              <a:ext uri="{FF2B5EF4-FFF2-40B4-BE49-F238E27FC236}">
                <a16:creationId xmlns:a16="http://schemas.microsoft.com/office/drawing/2014/main" id="{796C87A5-3408-577F-2843-EA19302D6F61}"/>
              </a:ext>
            </a:extLst>
          </p:cNvPr>
          <p:cNvSpPr/>
          <p:nvPr/>
        </p:nvSpPr>
        <p:spPr>
          <a:xfrm>
            <a:off x="7468164" y="291301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95;p8">
            <a:extLst>
              <a:ext uri="{FF2B5EF4-FFF2-40B4-BE49-F238E27FC236}">
                <a16:creationId xmlns:a16="http://schemas.microsoft.com/office/drawing/2014/main" id="{36C9B19E-CC1F-82C4-A7AD-BBC582E0C7BC}"/>
              </a:ext>
            </a:extLst>
          </p:cNvPr>
          <p:cNvSpPr/>
          <p:nvPr/>
        </p:nvSpPr>
        <p:spPr>
          <a:xfrm>
            <a:off x="7468164" y="2290847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99;p8">
            <a:extLst>
              <a:ext uri="{FF2B5EF4-FFF2-40B4-BE49-F238E27FC236}">
                <a16:creationId xmlns:a16="http://schemas.microsoft.com/office/drawing/2014/main" id="{3742CEC4-5D3C-EB91-7668-0CC01D4F9698}"/>
              </a:ext>
            </a:extLst>
          </p:cNvPr>
          <p:cNvSpPr/>
          <p:nvPr/>
        </p:nvSpPr>
        <p:spPr>
          <a:xfrm>
            <a:off x="7471314" y="3500783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99;p8">
            <a:extLst>
              <a:ext uri="{FF2B5EF4-FFF2-40B4-BE49-F238E27FC236}">
                <a16:creationId xmlns:a16="http://schemas.microsoft.com/office/drawing/2014/main" id="{38F6A88E-20B6-B2C9-39E5-C09070761D1F}"/>
              </a:ext>
            </a:extLst>
          </p:cNvPr>
          <p:cNvSpPr/>
          <p:nvPr/>
        </p:nvSpPr>
        <p:spPr>
          <a:xfrm>
            <a:off x="7468164" y="4116812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99;p8">
            <a:extLst>
              <a:ext uri="{FF2B5EF4-FFF2-40B4-BE49-F238E27FC236}">
                <a16:creationId xmlns:a16="http://schemas.microsoft.com/office/drawing/2014/main" id="{8EB2AF9F-5249-0DE3-CE23-B572B5761EED}"/>
              </a:ext>
            </a:extLst>
          </p:cNvPr>
          <p:cNvSpPr/>
          <p:nvPr/>
        </p:nvSpPr>
        <p:spPr>
          <a:xfrm>
            <a:off x="7464149" y="4721505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94;p8">
            <a:extLst>
              <a:ext uri="{FF2B5EF4-FFF2-40B4-BE49-F238E27FC236}">
                <a16:creationId xmlns:a16="http://schemas.microsoft.com/office/drawing/2014/main" id="{6982AECF-B53B-8C62-536A-F23463767CFA}"/>
              </a:ext>
            </a:extLst>
          </p:cNvPr>
          <p:cNvSpPr/>
          <p:nvPr/>
        </p:nvSpPr>
        <p:spPr>
          <a:xfrm>
            <a:off x="7469610" y="530927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94;p8">
            <a:extLst>
              <a:ext uri="{FF2B5EF4-FFF2-40B4-BE49-F238E27FC236}">
                <a16:creationId xmlns:a16="http://schemas.microsoft.com/office/drawing/2014/main" id="{5E0F29A8-8E5A-F721-019F-5D2F296D0797}"/>
              </a:ext>
            </a:extLst>
          </p:cNvPr>
          <p:cNvSpPr/>
          <p:nvPr/>
        </p:nvSpPr>
        <p:spPr>
          <a:xfrm>
            <a:off x="7471314" y="5942227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3636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oogle Shape;120;p3">
            <a:extLst>
              <a:ext uri="{FF2B5EF4-FFF2-40B4-BE49-F238E27FC236}">
                <a16:creationId xmlns:a16="http://schemas.microsoft.com/office/drawing/2014/main" id="{70F9DB0C-3012-4C8E-B634-973574781ED2}"/>
              </a:ext>
            </a:extLst>
          </p:cNvPr>
          <p:cNvGraphicFramePr/>
          <p:nvPr/>
        </p:nvGraphicFramePr>
        <p:xfrm>
          <a:off x="471938" y="1546860"/>
          <a:ext cx="7504612" cy="4754800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338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1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597">
                  <a:extLst>
                    <a:ext uri="{9D8B030D-6E8A-4147-A177-3AD203B41FA5}">
                      <a16:colId xmlns:a16="http://schemas.microsoft.com/office/drawing/2014/main" val="630561753"/>
                    </a:ext>
                  </a:extLst>
                </a:gridCol>
                <a:gridCol w="702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211">
                  <a:extLst>
                    <a:ext uri="{9D8B030D-6E8A-4147-A177-3AD203B41FA5}">
                      <a16:colId xmlns:a16="http://schemas.microsoft.com/office/drawing/2014/main" val="4201764894"/>
                    </a:ext>
                  </a:extLst>
                </a:gridCol>
              </a:tblGrid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Indicadores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6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Líderes</a:t>
                      </a:r>
                      <a:endParaRPr sz="1600" b="1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Abril</a:t>
                      </a:r>
                      <a:endParaRPr sz="1050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Junho</a:t>
                      </a:r>
                      <a:endParaRPr lang="pt-BR" sz="1050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1:  Número de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únicas beneficiadas pelas ofertas de educação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350.000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2: Proficiência MT e LP - INAF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33%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80%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2A: Proficiência MT e LP - INAF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3: Ensino Formal -  Certificações equivalentes ao Ensino Médio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3A: Certificações equivalentes ao Ensino Médio - Educação Formal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4: Educação Formal - Ensino Superior Completo ou Cursando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66%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4A: Ensino Superior Completo ou Cursando - Educação Formal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185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87" name="Google Shape;187;p8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74339" y="433166"/>
            <a:ext cx="7761940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Indicadores de educação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8598120" y="1542619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D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estaques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8343241" y="2113412"/>
            <a:ext cx="3525221" cy="1387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Indicador 4: para atingir a meta, precisamos incorporar no programa de bolsas 650 Líderes de Negócios. Buscaremos mais alcance para garantir os resultados de transformação.</a:t>
            </a: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6775100" y="291301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6775100" y="2290847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6778250" y="3500783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99;p8">
            <a:extLst>
              <a:ext uri="{FF2B5EF4-FFF2-40B4-BE49-F238E27FC236}">
                <a16:creationId xmlns:a16="http://schemas.microsoft.com/office/drawing/2014/main" id="{4C5AD50B-D467-476B-BF7A-DD556F575A21}"/>
              </a:ext>
            </a:extLst>
          </p:cNvPr>
          <p:cNvSpPr/>
          <p:nvPr/>
        </p:nvSpPr>
        <p:spPr>
          <a:xfrm>
            <a:off x="6775100" y="4116812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99;p8">
            <a:extLst>
              <a:ext uri="{FF2B5EF4-FFF2-40B4-BE49-F238E27FC236}">
                <a16:creationId xmlns:a16="http://schemas.microsoft.com/office/drawing/2014/main" id="{FB3934FB-F7D9-4F21-BB46-3BD6313989F8}"/>
              </a:ext>
            </a:extLst>
          </p:cNvPr>
          <p:cNvSpPr/>
          <p:nvPr/>
        </p:nvSpPr>
        <p:spPr>
          <a:xfrm>
            <a:off x="6771085" y="4721505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94;p8">
            <a:extLst>
              <a:ext uri="{FF2B5EF4-FFF2-40B4-BE49-F238E27FC236}">
                <a16:creationId xmlns:a16="http://schemas.microsoft.com/office/drawing/2014/main" id="{9031DE4D-525C-4A7F-A45A-A0AD89B2C371}"/>
              </a:ext>
            </a:extLst>
          </p:cNvPr>
          <p:cNvSpPr/>
          <p:nvPr/>
        </p:nvSpPr>
        <p:spPr>
          <a:xfrm>
            <a:off x="6776546" y="530927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4;p8">
            <a:extLst>
              <a:ext uri="{FF2B5EF4-FFF2-40B4-BE49-F238E27FC236}">
                <a16:creationId xmlns:a16="http://schemas.microsoft.com/office/drawing/2014/main" id="{176EBF46-904D-4AC5-A0F5-24E9C8A671B9}"/>
              </a:ext>
            </a:extLst>
          </p:cNvPr>
          <p:cNvSpPr/>
          <p:nvPr/>
        </p:nvSpPr>
        <p:spPr>
          <a:xfrm>
            <a:off x="6778250" y="5942227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94;p8">
            <a:extLst>
              <a:ext uri="{FF2B5EF4-FFF2-40B4-BE49-F238E27FC236}">
                <a16:creationId xmlns:a16="http://schemas.microsoft.com/office/drawing/2014/main" id="{796C87A5-3408-577F-2843-EA19302D6F61}"/>
              </a:ext>
            </a:extLst>
          </p:cNvPr>
          <p:cNvSpPr/>
          <p:nvPr/>
        </p:nvSpPr>
        <p:spPr>
          <a:xfrm>
            <a:off x="7468164" y="291301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95;p8">
            <a:extLst>
              <a:ext uri="{FF2B5EF4-FFF2-40B4-BE49-F238E27FC236}">
                <a16:creationId xmlns:a16="http://schemas.microsoft.com/office/drawing/2014/main" id="{36C9B19E-CC1F-82C4-A7AD-BBC582E0C7BC}"/>
              </a:ext>
            </a:extLst>
          </p:cNvPr>
          <p:cNvSpPr/>
          <p:nvPr/>
        </p:nvSpPr>
        <p:spPr>
          <a:xfrm>
            <a:off x="7468164" y="2290847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99;p8">
            <a:extLst>
              <a:ext uri="{FF2B5EF4-FFF2-40B4-BE49-F238E27FC236}">
                <a16:creationId xmlns:a16="http://schemas.microsoft.com/office/drawing/2014/main" id="{3742CEC4-5D3C-EB91-7668-0CC01D4F9698}"/>
              </a:ext>
            </a:extLst>
          </p:cNvPr>
          <p:cNvSpPr/>
          <p:nvPr/>
        </p:nvSpPr>
        <p:spPr>
          <a:xfrm>
            <a:off x="7471314" y="3500783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99;p8">
            <a:extLst>
              <a:ext uri="{FF2B5EF4-FFF2-40B4-BE49-F238E27FC236}">
                <a16:creationId xmlns:a16="http://schemas.microsoft.com/office/drawing/2014/main" id="{38F6A88E-20B6-B2C9-39E5-C09070761D1F}"/>
              </a:ext>
            </a:extLst>
          </p:cNvPr>
          <p:cNvSpPr/>
          <p:nvPr/>
        </p:nvSpPr>
        <p:spPr>
          <a:xfrm>
            <a:off x="7468164" y="4116812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99;p8">
            <a:extLst>
              <a:ext uri="{FF2B5EF4-FFF2-40B4-BE49-F238E27FC236}">
                <a16:creationId xmlns:a16="http://schemas.microsoft.com/office/drawing/2014/main" id="{8EB2AF9F-5249-0DE3-CE23-B572B5761EED}"/>
              </a:ext>
            </a:extLst>
          </p:cNvPr>
          <p:cNvSpPr/>
          <p:nvPr/>
        </p:nvSpPr>
        <p:spPr>
          <a:xfrm>
            <a:off x="7464149" y="4721505"/>
            <a:ext cx="252000" cy="252000"/>
          </a:xfrm>
          <a:prstGeom prst="flowChartConnector">
            <a:avLst/>
          </a:prstGeom>
          <a:solidFill>
            <a:srgbClr val="8B9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94;p8">
            <a:extLst>
              <a:ext uri="{FF2B5EF4-FFF2-40B4-BE49-F238E27FC236}">
                <a16:creationId xmlns:a16="http://schemas.microsoft.com/office/drawing/2014/main" id="{6982AECF-B53B-8C62-536A-F23463767CFA}"/>
              </a:ext>
            </a:extLst>
          </p:cNvPr>
          <p:cNvSpPr/>
          <p:nvPr/>
        </p:nvSpPr>
        <p:spPr>
          <a:xfrm>
            <a:off x="7469610" y="5309274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94;p8">
            <a:extLst>
              <a:ext uri="{FF2B5EF4-FFF2-40B4-BE49-F238E27FC236}">
                <a16:creationId xmlns:a16="http://schemas.microsoft.com/office/drawing/2014/main" id="{5E0F29A8-8E5A-F721-019F-5D2F296D0797}"/>
              </a:ext>
            </a:extLst>
          </p:cNvPr>
          <p:cNvSpPr/>
          <p:nvPr/>
        </p:nvSpPr>
        <p:spPr>
          <a:xfrm>
            <a:off x="7471314" y="5942227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7371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oogle Shape;120;p3">
            <a:extLst>
              <a:ext uri="{FF2B5EF4-FFF2-40B4-BE49-F238E27FC236}">
                <a16:creationId xmlns:a16="http://schemas.microsoft.com/office/drawing/2014/main" id="{70F9DB0C-3012-4C8E-B634-973574781E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71338"/>
              </p:ext>
            </p:extLst>
          </p:nvPr>
        </p:nvGraphicFramePr>
        <p:xfrm>
          <a:off x="471938" y="1546860"/>
          <a:ext cx="7504612" cy="4160450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338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1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597">
                  <a:extLst>
                    <a:ext uri="{9D8B030D-6E8A-4147-A177-3AD203B41FA5}">
                      <a16:colId xmlns:a16="http://schemas.microsoft.com/office/drawing/2014/main" val="2216094214"/>
                    </a:ext>
                  </a:extLst>
                </a:gridCol>
                <a:gridCol w="702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211">
                  <a:extLst>
                    <a:ext uri="{9D8B030D-6E8A-4147-A177-3AD203B41FA5}">
                      <a16:colId xmlns:a16="http://schemas.microsoft.com/office/drawing/2014/main" val="3573427626"/>
                    </a:ext>
                  </a:extLst>
                </a:gridCol>
              </a:tblGrid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Indicadores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Líderes</a:t>
                      </a:r>
                      <a:endParaRPr sz="1600" b="1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Abril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Junho</a:t>
                      </a:r>
                      <a:endParaRPr sz="1200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5: Proficiência em Letramento Financeiro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41%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53%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5A: Proficiência em Letramento Financeiro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74.714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446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6: Proficiência em Letramento Digital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45%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6A: Proficiência em Letramento Digital 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129.414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-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7: Proficiência em Letramento Cidadão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t-B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Play"/>
                          <a:ea typeface="Play"/>
                          <a:cs typeface="Play"/>
                          <a:sym typeface="Play"/>
                        </a:rPr>
                        <a:t>A definir</a:t>
                      </a:r>
                      <a:endParaRPr sz="1200"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t-B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Play"/>
                          <a:ea typeface="Play"/>
                          <a:cs typeface="Play"/>
                          <a:sym typeface="Play"/>
                        </a:rPr>
                        <a:t>A definir</a:t>
                      </a:r>
                      <a:endParaRPr sz="1200"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7A: Proficiência em Letramento Cidadão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t-BR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Play"/>
                          <a:ea typeface="Play"/>
                          <a:cs typeface="Play"/>
                          <a:sym typeface="Play"/>
                        </a:rPr>
                        <a:t>A definir</a:t>
                      </a:r>
                      <a:endParaRPr sz="1200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kumimoji="0" lang="pt-BR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highlight>
                            <a:srgbClr val="FFFFFF"/>
                          </a:highlight>
                          <a:uLnTx/>
                          <a:uFillTx/>
                          <a:latin typeface="Play"/>
                          <a:ea typeface="Play"/>
                          <a:cs typeface="Play"/>
                          <a:sym typeface="Play"/>
                        </a:rPr>
                        <a:t>A definir</a:t>
                      </a:r>
                      <a:endParaRPr sz="1200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7" name="Google Shape;187;p8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74339" y="433166"/>
            <a:ext cx="750706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Indicadores de educação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8483899" y="1546860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D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estaques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8229020" y="2117653"/>
            <a:ext cx="3525221" cy="4378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Indicador 5A: para Líderes de Negócios, faremos uma ativação no ciclo 16. Para Consultoras, estamos ativando os cursos no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Pay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, Cobrança e jornada Iniciantes. Os cursos de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whatsapp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estão contemplados na ativação de treinamentos no ciclo 12.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Indicador 6A: estamos preparando uma série de pílulas sobre digitalização que entrará no ar no Youtube Consultoria. Além disso, estamos ativando o curso na jornada iniciantes.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Indicador 7: dimensão em construção para entender como trabalhar o tema em conjunto com demais áreas de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Natura&amp;Co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. Workshop em julho.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7398544" y="2343385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7398544" y="2976197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/>
          <p:nvPr/>
        </p:nvSpPr>
        <p:spPr>
          <a:xfrm>
            <a:off x="7394824" y="3514438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95;p8">
            <a:extLst>
              <a:ext uri="{FF2B5EF4-FFF2-40B4-BE49-F238E27FC236}">
                <a16:creationId xmlns:a16="http://schemas.microsoft.com/office/drawing/2014/main" id="{6499F2AD-DF5E-454A-8FFF-6198FD04B48F}"/>
              </a:ext>
            </a:extLst>
          </p:cNvPr>
          <p:cNvSpPr/>
          <p:nvPr/>
        </p:nvSpPr>
        <p:spPr>
          <a:xfrm>
            <a:off x="7394824" y="4136616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95;p8">
            <a:extLst>
              <a:ext uri="{FF2B5EF4-FFF2-40B4-BE49-F238E27FC236}">
                <a16:creationId xmlns:a16="http://schemas.microsoft.com/office/drawing/2014/main" id="{616E27E3-1F08-4D88-930F-F7D349A7E02C}"/>
              </a:ext>
            </a:extLst>
          </p:cNvPr>
          <p:cNvSpPr/>
          <p:nvPr/>
        </p:nvSpPr>
        <p:spPr>
          <a:xfrm>
            <a:off x="7394824" y="4685491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95;p8">
            <a:extLst>
              <a:ext uri="{FF2B5EF4-FFF2-40B4-BE49-F238E27FC236}">
                <a16:creationId xmlns:a16="http://schemas.microsoft.com/office/drawing/2014/main" id="{BD859707-2C1F-459C-A1B2-F06B2F16DE84}"/>
              </a:ext>
            </a:extLst>
          </p:cNvPr>
          <p:cNvSpPr/>
          <p:nvPr/>
        </p:nvSpPr>
        <p:spPr>
          <a:xfrm>
            <a:off x="7389097" y="5311140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94;p8">
            <a:extLst>
              <a:ext uri="{FF2B5EF4-FFF2-40B4-BE49-F238E27FC236}">
                <a16:creationId xmlns:a16="http://schemas.microsoft.com/office/drawing/2014/main" id="{5E1D165D-511F-C324-58B3-160A2C8BC235}"/>
              </a:ext>
            </a:extLst>
          </p:cNvPr>
          <p:cNvSpPr/>
          <p:nvPr/>
        </p:nvSpPr>
        <p:spPr>
          <a:xfrm>
            <a:off x="6801644" y="2343385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95;p8">
            <a:extLst>
              <a:ext uri="{FF2B5EF4-FFF2-40B4-BE49-F238E27FC236}">
                <a16:creationId xmlns:a16="http://schemas.microsoft.com/office/drawing/2014/main" id="{1DC8057A-40E9-ABCA-690A-0A39BFD0E1B9}"/>
              </a:ext>
            </a:extLst>
          </p:cNvPr>
          <p:cNvSpPr/>
          <p:nvPr/>
        </p:nvSpPr>
        <p:spPr>
          <a:xfrm>
            <a:off x="6801644" y="2976197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96;p8">
            <a:extLst>
              <a:ext uri="{FF2B5EF4-FFF2-40B4-BE49-F238E27FC236}">
                <a16:creationId xmlns:a16="http://schemas.microsoft.com/office/drawing/2014/main" id="{8B5E5793-D27B-E863-7D4C-3A8003EC96D6}"/>
              </a:ext>
            </a:extLst>
          </p:cNvPr>
          <p:cNvSpPr/>
          <p:nvPr/>
        </p:nvSpPr>
        <p:spPr>
          <a:xfrm>
            <a:off x="6797924" y="3514438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95;p8">
            <a:extLst>
              <a:ext uri="{FF2B5EF4-FFF2-40B4-BE49-F238E27FC236}">
                <a16:creationId xmlns:a16="http://schemas.microsoft.com/office/drawing/2014/main" id="{52788D2E-DE60-4CA1-4560-F5558FACF912}"/>
              </a:ext>
            </a:extLst>
          </p:cNvPr>
          <p:cNvSpPr/>
          <p:nvPr/>
        </p:nvSpPr>
        <p:spPr>
          <a:xfrm>
            <a:off x="6797924" y="4136616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95;p8">
            <a:extLst>
              <a:ext uri="{FF2B5EF4-FFF2-40B4-BE49-F238E27FC236}">
                <a16:creationId xmlns:a16="http://schemas.microsoft.com/office/drawing/2014/main" id="{6DD72823-1F58-4DE8-BBA9-E7745DCB60A3}"/>
              </a:ext>
            </a:extLst>
          </p:cNvPr>
          <p:cNvSpPr/>
          <p:nvPr/>
        </p:nvSpPr>
        <p:spPr>
          <a:xfrm>
            <a:off x="6797924" y="4685491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95;p8">
            <a:extLst>
              <a:ext uri="{FF2B5EF4-FFF2-40B4-BE49-F238E27FC236}">
                <a16:creationId xmlns:a16="http://schemas.microsoft.com/office/drawing/2014/main" id="{1788F06C-7BF3-D0F4-5C9C-98DCDBEF33D1}"/>
              </a:ext>
            </a:extLst>
          </p:cNvPr>
          <p:cNvSpPr/>
          <p:nvPr/>
        </p:nvSpPr>
        <p:spPr>
          <a:xfrm>
            <a:off x="6792197" y="5311140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52346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Google Shape;120;p3">
            <a:extLst>
              <a:ext uri="{FF2B5EF4-FFF2-40B4-BE49-F238E27FC236}">
                <a16:creationId xmlns:a16="http://schemas.microsoft.com/office/drawing/2014/main" id="{70F9DB0C-3012-4C8E-B634-973574781E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6865158"/>
              </p:ext>
            </p:extLst>
          </p:nvPr>
        </p:nvGraphicFramePr>
        <p:xfrm>
          <a:off x="471938" y="1546860"/>
          <a:ext cx="7504612" cy="2377400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338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1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597">
                  <a:extLst>
                    <a:ext uri="{9D8B030D-6E8A-4147-A177-3AD203B41FA5}">
                      <a16:colId xmlns:a16="http://schemas.microsoft.com/office/drawing/2014/main" val="3740223565"/>
                    </a:ext>
                  </a:extLst>
                </a:gridCol>
                <a:gridCol w="702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211">
                  <a:extLst>
                    <a:ext uri="{9D8B030D-6E8A-4147-A177-3AD203B41FA5}">
                      <a16:colId xmlns:a16="http://schemas.microsoft.com/office/drawing/2014/main" val="3217303929"/>
                    </a:ext>
                  </a:extLst>
                </a:gridCol>
              </a:tblGrid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Indicadores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Líderes</a:t>
                      </a:r>
                      <a:endParaRPr sz="1600" b="1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Abril</a:t>
                      </a:r>
                      <a:endParaRPr sz="105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Junho</a:t>
                      </a:r>
                      <a:endParaRPr sz="12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8: Engajadas nas Campanhas de Mobilização (ano a ano)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sym typeface="Play"/>
                        </a:rPr>
                        <a:t>500.000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9: Penetração de CPV (%)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46%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T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Indicador 10: Conexão com a Causa CPV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+7%</a:t>
                      </a:r>
                      <a:endParaRPr dirty="0">
                        <a:highlight>
                          <a:schemeClr val="lt1"/>
                        </a:highlight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400" b="0" i="0" u="none" strike="noStrike" cap="none" dirty="0">
                          <a:solidFill>
                            <a:srgbClr val="44546A"/>
                          </a:solidFill>
                          <a:highlight>
                            <a:schemeClr val="lt1"/>
                          </a:highlight>
                          <a:latin typeface="Play"/>
                          <a:ea typeface="Play"/>
                          <a:cs typeface="Play"/>
                          <a:sym typeface="Play"/>
                        </a:rPr>
                        <a:t>+10,9%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7" name="Google Shape;187;p8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574339" y="433166"/>
            <a:ext cx="750706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Indicadores de mobilização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8336279" y="1731607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D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estaques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8081400" y="2302400"/>
            <a:ext cx="3983100" cy="3457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Indicador 8: campanhas digitais  perenes (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always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</a:t>
            </a:r>
            <a:r>
              <a:rPr lang="pt-BR" sz="13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on</a:t>
            </a: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) sobre CPV, ativando canais do Instituto Natura e da Consultoria de Beleza, para gerar conversas sobre o tema, com CTA para compra e venda de CPV.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Indicador 9: Ponto de atenção sobre o indicador de penetração de Crer Para Ver, que potencialmente deixa de ser meta das Líderes de Negócios depois do Elo.</a:t>
            </a: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endParaRPr lang="pt-BR"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300"/>
              <a:buFont typeface="Play"/>
              <a:buChar char="➔"/>
            </a:pPr>
            <a:r>
              <a:rPr lang="pt-BR" sz="13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Indicador 10: série histórica com nova metodologia do indicador sendo rodada pela IPSOS, com aplicações em julho e novembro.</a:t>
            </a: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94" name="Google Shape;194;p8"/>
          <p:cNvSpPr/>
          <p:nvPr/>
        </p:nvSpPr>
        <p:spPr>
          <a:xfrm>
            <a:off x="7398544" y="2343385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/>
          <p:nvPr/>
        </p:nvSpPr>
        <p:spPr>
          <a:xfrm>
            <a:off x="7412579" y="2881822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95;p8">
            <a:extLst>
              <a:ext uri="{FF2B5EF4-FFF2-40B4-BE49-F238E27FC236}">
                <a16:creationId xmlns:a16="http://schemas.microsoft.com/office/drawing/2014/main" id="{2ECA82E7-6CC8-4AD2-95AC-E77C42FD913F}"/>
              </a:ext>
            </a:extLst>
          </p:cNvPr>
          <p:cNvSpPr/>
          <p:nvPr/>
        </p:nvSpPr>
        <p:spPr>
          <a:xfrm>
            <a:off x="7412579" y="3518588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194;p8">
            <a:extLst>
              <a:ext uri="{FF2B5EF4-FFF2-40B4-BE49-F238E27FC236}">
                <a16:creationId xmlns:a16="http://schemas.microsoft.com/office/drawing/2014/main" id="{D471473B-6B1A-292F-D343-B263F41B2678}"/>
              </a:ext>
            </a:extLst>
          </p:cNvPr>
          <p:cNvSpPr/>
          <p:nvPr/>
        </p:nvSpPr>
        <p:spPr>
          <a:xfrm>
            <a:off x="6784567" y="2343385"/>
            <a:ext cx="252000" cy="252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95;p8">
            <a:extLst>
              <a:ext uri="{FF2B5EF4-FFF2-40B4-BE49-F238E27FC236}">
                <a16:creationId xmlns:a16="http://schemas.microsoft.com/office/drawing/2014/main" id="{05C71AF2-9F08-C075-DEEB-FFA2B167C864}"/>
              </a:ext>
            </a:extLst>
          </p:cNvPr>
          <p:cNvSpPr/>
          <p:nvPr/>
        </p:nvSpPr>
        <p:spPr>
          <a:xfrm>
            <a:off x="6798602" y="2881822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95;p8">
            <a:extLst>
              <a:ext uri="{FF2B5EF4-FFF2-40B4-BE49-F238E27FC236}">
                <a16:creationId xmlns:a16="http://schemas.microsoft.com/office/drawing/2014/main" id="{CE17FE92-9706-D534-FBA5-72A7D395FD82}"/>
              </a:ext>
            </a:extLst>
          </p:cNvPr>
          <p:cNvSpPr/>
          <p:nvPr/>
        </p:nvSpPr>
        <p:spPr>
          <a:xfrm>
            <a:off x="6798602" y="3518588"/>
            <a:ext cx="252000" cy="252000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8483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139;p4">
            <a:extLst>
              <a:ext uri="{FF2B5EF4-FFF2-40B4-BE49-F238E27FC236}">
                <a16:creationId xmlns:a16="http://schemas.microsoft.com/office/drawing/2014/main" id="{661CCBAE-E920-438D-8FB0-BABE851C54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9755987"/>
              </p:ext>
            </p:extLst>
          </p:nvPr>
        </p:nvGraphicFramePr>
        <p:xfrm>
          <a:off x="457201" y="1319811"/>
          <a:ext cx="6903725" cy="5379795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5265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321">
                  <a:extLst>
                    <a:ext uri="{9D8B030D-6E8A-4147-A177-3AD203B41FA5}">
                      <a16:colId xmlns:a16="http://schemas.microsoft.com/office/drawing/2014/main" val="2474113005"/>
                    </a:ext>
                  </a:extLst>
                </a:gridCol>
              </a:tblGrid>
              <a:tr h="516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Entregas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Abril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Junho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projeto percurso para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acima de 3 anos de tempo de casa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e implementação de piloto de pacote de ofertas de EJA para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do NE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sym typeface="Arial"/>
                        </a:rPr>
                        <a:t>Estruturação e implementação de jornada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sym typeface="Arial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sym typeface="Arial"/>
                        </a:rPr>
                        <a:t> iniciantes </a:t>
                      </a:r>
                      <a:endParaRPr sz="1600" b="0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4334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do novo Crédito Educacional no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NcoPay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e implementação do modelo de negócio e política pública para Consultoras de Beleza e Líderes de Negócios.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de programa de experiências e engajamento CPV com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GNs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,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GVs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e Líderes de Mercado .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e implementação de benefícios para família de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lang="pt-BR" sz="1600" b="0" i="0" u="none" strike="noStrike" cap="none" dirty="0">
                        <a:solidFill>
                          <a:srgbClr val="44546A"/>
                        </a:solidFill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de campanhas perenes digitais de Crer Para Ver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da frente de Impacto Natura com principais stakeholders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8" name="Google Shape;208;p9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574339" y="417926"/>
            <a:ext cx="515590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Entregas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6734157" y="1979937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6734077" y="6287554"/>
            <a:ext cx="288000" cy="288000"/>
          </a:xfrm>
          <a:prstGeom prst="flowChartConnector">
            <a:avLst/>
          </a:prstGeom>
          <a:solidFill>
            <a:srgbClr val="9BBB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6738184" y="3499948"/>
            <a:ext cx="288000" cy="288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8031479" y="1502772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Destaques 1º semestre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7847075" y="2056750"/>
            <a:ext cx="4221600" cy="3475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400" b="0" i="0" u="none" strike="noStrike" cap="none" dirty="0">
                <a:solidFill>
                  <a:srgbClr val="44546A"/>
                </a:solidFill>
                <a:latin typeface="Play"/>
                <a:ea typeface="Play"/>
                <a:cs typeface="Play"/>
                <a:sym typeface="Play"/>
              </a:rPr>
              <a:t>Implementação do novo Crédito Educacional no </a:t>
            </a:r>
            <a:r>
              <a:rPr lang="pt-BR" sz="1400" b="0" i="0" u="none" strike="noStrike" cap="none" dirty="0" err="1">
                <a:solidFill>
                  <a:srgbClr val="44546A"/>
                </a:solidFill>
                <a:latin typeface="Play"/>
                <a:ea typeface="Play"/>
                <a:cs typeface="Play"/>
                <a:sym typeface="Play"/>
              </a:rPr>
              <a:t>NcoPay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Embora o business </a:t>
            </a:r>
            <a:r>
              <a:rPr lang="pt-BR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plan</a:t>
            </a: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tenha sido aprovado por Natura </a:t>
            </a:r>
            <a:r>
              <a:rPr lang="pt-BR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Pay</a:t>
            </a: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, ainda não temos confirmação de início do piloto.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➔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Estruturação da frente de Impacto Natura com principais stakeholders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Compartilhamento de objetivos e indicadores com áreas estratégicas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Revisitando o papel do Instituto Natura no impacto social da </a:t>
            </a:r>
            <a:r>
              <a:rPr lang="pt-BR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Natura&amp;Co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Retomada do Fórum de Educação com áreas estratégicas</a:t>
            </a:r>
          </a:p>
        </p:txBody>
      </p:sp>
      <p:sp>
        <p:nvSpPr>
          <p:cNvPr id="220" name="Google Shape;220;p9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2" name="Google Shape;211;p9">
            <a:extLst>
              <a:ext uri="{FF2B5EF4-FFF2-40B4-BE49-F238E27FC236}">
                <a16:creationId xmlns:a16="http://schemas.microsoft.com/office/drawing/2014/main" id="{B4274F74-F698-4B39-A6E4-D7D53307A924}"/>
              </a:ext>
            </a:extLst>
          </p:cNvPr>
          <p:cNvSpPr/>
          <p:nvPr/>
        </p:nvSpPr>
        <p:spPr>
          <a:xfrm>
            <a:off x="6734157" y="2460810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11;p9">
            <a:extLst>
              <a:ext uri="{FF2B5EF4-FFF2-40B4-BE49-F238E27FC236}">
                <a16:creationId xmlns:a16="http://schemas.microsoft.com/office/drawing/2014/main" id="{0C0F5C34-A90D-4271-9F25-7DFB0C5E9EB4}"/>
              </a:ext>
            </a:extLst>
          </p:cNvPr>
          <p:cNvSpPr/>
          <p:nvPr/>
        </p:nvSpPr>
        <p:spPr>
          <a:xfrm>
            <a:off x="6734077" y="3011759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11;p9">
            <a:extLst>
              <a:ext uri="{FF2B5EF4-FFF2-40B4-BE49-F238E27FC236}">
                <a16:creationId xmlns:a16="http://schemas.microsoft.com/office/drawing/2014/main" id="{82713176-4984-47CC-9BA2-831109C53A3C}"/>
              </a:ext>
            </a:extLst>
          </p:cNvPr>
          <p:cNvSpPr/>
          <p:nvPr/>
        </p:nvSpPr>
        <p:spPr>
          <a:xfrm>
            <a:off x="6734077" y="4122863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11;p9">
            <a:extLst>
              <a:ext uri="{FF2B5EF4-FFF2-40B4-BE49-F238E27FC236}">
                <a16:creationId xmlns:a16="http://schemas.microsoft.com/office/drawing/2014/main" id="{521EC26A-0D44-48A7-9D8E-CD9B1B51895F}"/>
              </a:ext>
            </a:extLst>
          </p:cNvPr>
          <p:cNvSpPr/>
          <p:nvPr/>
        </p:nvSpPr>
        <p:spPr>
          <a:xfrm>
            <a:off x="6734077" y="4743274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11;p9">
            <a:extLst>
              <a:ext uri="{FF2B5EF4-FFF2-40B4-BE49-F238E27FC236}">
                <a16:creationId xmlns:a16="http://schemas.microsoft.com/office/drawing/2014/main" id="{90F932CC-1C94-4E25-B780-141445F8F196}"/>
              </a:ext>
            </a:extLst>
          </p:cNvPr>
          <p:cNvSpPr/>
          <p:nvPr/>
        </p:nvSpPr>
        <p:spPr>
          <a:xfrm>
            <a:off x="6736805" y="5248416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11;p9">
            <a:extLst>
              <a:ext uri="{FF2B5EF4-FFF2-40B4-BE49-F238E27FC236}">
                <a16:creationId xmlns:a16="http://schemas.microsoft.com/office/drawing/2014/main" id="{C6BF00BC-5381-457A-864C-577BF19C0149}"/>
              </a:ext>
            </a:extLst>
          </p:cNvPr>
          <p:cNvSpPr/>
          <p:nvPr/>
        </p:nvSpPr>
        <p:spPr>
          <a:xfrm>
            <a:off x="6734077" y="5806681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11;p9">
            <a:extLst>
              <a:ext uri="{FF2B5EF4-FFF2-40B4-BE49-F238E27FC236}">
                <a16:creationId xmlns:a16="http://schemas.microsoft.com/office/drawing/2014/main" id="{7097B249-F2DA-65B3-B9F3-EA581ACBC4E3}"/>
              </a:ext>
            </a:extLst>
          </p:cNvPr>
          <p:cNvSpPr/>
          <p:nvPr/>
        </p:nvSpPr>
        <p:spPr>
          <a:xfrm>
            <a:off x="5998950" y="1979937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12;p9">
            <a:extLst>
              <a:ext uri="{FF2B5EF4-FFF2-40B4-BE49-F238E27FC236}">
                <a16:creationId xmlns:a16="http://schemas.microsoft.com/office/drawing/2014/main" id="{6C56D05A-CDF4-EA95-5A35-71CF6E8BE195}"/>
              </a:ext>
            </a:extLst>
          </p:cNvPr>
          <p:cNvSpPr/>
          <p:nvPr/>
        </p:nvSpPr>
        <p:spPr>
          <a:xfrm>
            <a:off x="5998870" y="6287554"/>
            <a:ext cx="288000" cy="288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4" name="Google Shape;217;p9">
            <a:extLst>
              <a:ext uri="{FF2B5EF4-FFF2-40B4-BE49-F238E27FC236}">
                <a16:creationId xmlns:a16="http://schemas.microsoft.com/office/drawing/2014/main" id="{49F71D78-943A-7A90-D2CE-2244671C9F2A}"/>
              </a:ext>
            </a:extLst>
          </p:cNvPr>
          <p:cNvSpPr/>
          <p:nvPr/>
        </p:nvSpPr>
        <p:spPr>
          <a:xfrm>
            <a:off x="6002977" y="3499948"/>
            <a:ext cx="288000" cy="288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11;p9">
            <a:extLst>
              <a:ext uri="{FF2B5EF4-FFF2-40B4-BE49-F238E27FC236}">
                <a16:creationId xmlns:a16="http://schemas.microsoft.com/office/drawing/2014/main" id="{F6BCFE66-7471-3CD7-17DD-962F98F0EF10}"/>
              </a:ext>
            </a:extLst>
          </p:cNvPr>
          <p:cNvSpPr/>
          <p:nvPr/>
        </p:nvSpPr>
        <p:spPr>
          <a:xfrm>
            <a:off x="5998950" y="2460810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11;p9">
            <a:extLst>
              <a:ext uri="{FF2B5EF4-FFF2-40B4-BE49-F238E27FC236}">
                <a16:creationId xmlns:a16="http://schemas.microsoft.com/office/drawing/2014/main" id="{29588AF6-85A7-94F5-F110-CB7ACFD3F737}"/>
              </a:ext>
            </a:extLst>
          </p:cNvPr>
          <p:cNvSpPr/>
          <p:nvPr/>
        </p:nvSpPr>
        <p:spPr>
          <a:xfrm>
            <a:off x="5998870" y="3011759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11;p9">
            <a:extLst>
              <a:ext uri="{FF2B5EF4-FFF2-40B4-BE49-F238E27FC236}">
                <a16:creationId xmlns:a16="http://schemas.microsoft.com/office/drawing/2014/main" id="{7066669C-EE42-9039-F9C5-2D6253C77020}"/>
              </a:ext>
            </a:extLst>
          </p:cNvPr>
          <p:cNvSpPr/>
          <p:nvPr/>
        </p:nvSpPr>
        <p:spPr>
          <a:xfrm>
            <a:off x="5998870" y="4122863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1;p9">
            <a:extLst>
              <a:ext uri="{FF2B5EF4-FFF2-40B4-BE49-F238E27FC236}">
                <a16:creationId xmlns:a16="http://schemas.microsoft.com/office/drawing/2014/main" id="{0046EB34-D2A3-3909-9C16-062DE82BE9B5}"/>
              </a:ext>
            </a:extLst>
          </p:cNvPr>
          <p:cNvSpPr/>
          <p:nvPr/>
        </p:nvSpPr>
        <p:spPr>
          <a:xfrm>
            <a:off x="5998870" y="4743274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11;p9">
            <a:extLst>
              <a:ext uri="{FF2B5EF4-FFF2-40B4-BE49-F238E27FC236}">
                <a16:creationId xmlns:a16="http://schemas.microsoft.com/office/drawing/2014/main" id="{9BE70F92-C043-341B-0B3C-512B5B8A208C}"/>
              </a:ext>
            </a:extLst>
          </p:cNvPr>
          <p:cNvSpPr/>
          <p:nvPr/>
        </p:nvSpPr>
        <p:spPr>
          <a:xfrm>
            <a:off x="6001598" y="5248416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11;p9">
            <a:extLst>
              <a:ext uri="{FF2B5EF4-FFF2-40B4-BE49-F238E27FC236}">
                <a16:creationId xmlns:a16="http://schemas.microsoft.com/office/drawing/2014/main" id="{6D61B2C2-0E7A-8565-300F-7131F3F11D74}"/>
              </a:ext>
            </a:extLst>
          </p:cNvPr>
          <p:cNvSpPr/>
          <p:nvPr/>
        </p:nvSpPr>
        <p:spPr>
          <a:xfrm>
            <a:off x="5998870" y="5806681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7668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oogle Shape;139;p4">
            <a:extLst>
              <a:ext uri="{FF2B5EF4-FFF2-40B4-BE49-F238E27FC236}">
                <a16:creationId xmlns:a16="http://schemas.microsoft.com/office/drawing/2014/main" id="{661CCBAE-E920-438D-8FB0-BABE851C54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27769321"/>
              </p:ext>
            </p:extLst>
          </p:nvPr>
        </p:nvGraphicFramePr>
        <p:xfrm>
          <a:off x="457201" y="1319811"/>
          <a:ext cx="6903725" cy="5379795"/>
        </p:xfrm>
        <a:graphic>
          <a:graphicData uri="http://schemas.openxmlformats.org/drawingml/2006/table">
            <a:tbl>
              <a:tblPr>
                <a:noFill/>
                <a:tableStyleId>{567B3778-CDA6-481F-A612-01325F26B0F8}</a:tableStyleId>
              </a:tblPr>
              <a:tblGrid>
                <a:gridCol w="52650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321">
                  <a:extLst>
                    <a:ext uri="{9D8B030D-6E8A-4147-A177-3AD203B41FA5}">
                      <a16:colId xmlns:a16="http://schemas.microsoft.com/office/drawing/2014/main" val="2474113005"/>
                    </a:ext>
                  </a:extLst>
                </a:gridCol>
              </a:tblGrid>
              <a:tr h="5164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800" b="1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Entregas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Abril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2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Status Junho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7D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projeto percurso para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acima de 3 anos de tempo de casa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e implementação de piloto de pacote de ofertas de EJA para </a:t>
                      </a:r>
                      <a:r>
                        <a:rPr lang="pt-BR" sz="1600" b="1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r>
                        <a:rPr lang="pt-BR" sz="1600" b="1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do NE</a:t>
                      </a:r>
                      <a:endParaRPr b="1"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sym typeface="Arial"/>
                        </a:rPr>
                        <a:t>Estruturação e implementação de jornada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sym typeface="Arial"/>
                        </a:rPr>
                        <a:t>CNs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sym typeface="Arial"/>
                        </a:rPr>
                        <a:t> iniciantes </a:t>
                      </a:r>
                      <a:endParaRPr sz="1600" b="0" i="0" u="none" strike="noStrike" cap="none" dirty="0">
                        <a:solidFill>
                          <a:srgbClr val="44546A"/>
                        </a:solidFill>
                        <a:latin typeface="Play"/>
                        <a:sym typeface="Arial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4334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do novo Crédito Educacional no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NcoPay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e implementação do modelo de negócio e política pública para Consultoras de Beleza e Líderes de Negócios.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de programa de experiências e engajamento CPV com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GNs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,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GVs</a:t>
                      </a: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 e Líderes de Mercado .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e implementação de benefícios para família de </a:t>
                      </a:r>
                      <a:r>
                        <a:rPr lang="pt-BR" sz="1600" b="0" i="0" u="none" strike="noStrike" cap="none" dirty="0" err="1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CNs</a:t>
                      </a:r>
                      <a:endParaRPr lang="pt-BR" sz="1600" b="0" i="0" u="none" strike="noStrike" cap="none" dirty="0">
                        <a:solidFill>
                          <a:srgbClr val="44546A"/>
                        </a:solidFill>
                        <a:latin typeface="Play"/>
                        <a:ea typeface="Play"/>
                        <a:cs typeface="Play"/>
                        <a:sym typeface="Play"/>
                      </a:endParaRP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Implementação de campanhas perenes digitais de Crer Para Ver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6475">
                <a:tc>
                  <a:txBody>
                    <a:bodyPr/>
                    <a:lstStyle/>
                    <a:p>
                      <a:pPr marL="10800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Estruturação da frente de Impacto Natura com principais stakeholders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rgbClr val="44546A"/>
                          </a:solidFill>
                          <a:latin typeface="Play"/>
                          <a:ea typeface="Play"/>
                          <a:cs typeface="Play"/>
                          <a:sym typeface="Play"/>
                        </a:rPr>
                        <a:t> </a:t>
                      </a: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0" marR="0" marT="0" marB="0" anchor="ctr">
                    <a:lnL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44546A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44546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08" name="Google Shape;208;p9"/>
          <p:cNvSpPr/>
          <p:nvPr/>
        </p:nvSpPr>
        <p:spPr>
          <a:xfrm>
            <a:off x="0" y="360006"/>
            <a:ext cx="457200" cy="577850"/>
          </a:xfrm>
          <a:custGeom>
            <a:avLst/>
            <a:gdLst/>
            <a:ahLst/>
            <a:cxnLst/>
            <a:rect l="l" t="t" r="r" b="b"/>
            <a:pathLst>
              <a:path w="457200" h="577850" extrusionOk="0">
                <a:moveTo>
                  <a:pt x="457200" y="0"/>
                </a:moveTo>
                <a:lnTo>
                  <a:pt x="0" y="0"/>
                </a:lnTo>
                <a:lnTo>
                  <a:pt x="0" y="577418"/>
                </a:lnTo>
                <a:lnTo>
                  <a:pt x="457200" y="577418"/>
                </a:lnTo>
                <a:lnTo>
                  <a:pt x="457200" y="0"/>
                </a:lnTo>
                <a:close/>
              </a:path>
            </a:pathLst>
          </a:custGeom>
          <a:solidFill>
            <a:srgbClr val="4F60D3"/>
          </a:solidFill>
        </p:spPr>
        <p:txBody>
          <a:bodyPr wrap="square" lIns="0" tIns="0" rIns="0" bIns="0" rtlCol="0"/>
          <a:lstStyle/>
          <a:p>
            <a:endParaRPr sz="1092">
              <a:sym typeface="Calibri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574339" y="417926"/>
            <a:ext cx="5155901" cy="47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dirty="0">
                <a:solidFill>
                  <a:srgbClr val="2B48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Consultoras:  Entregas</a:t>
            </a:r>
            <a:endParaRPr sz="3000" b="1" i="0" dirty="0">
              <a:solidFill>
                <a:srgbClr val="2B4852"/>
              </a:solidFill>
              <a:latin typeface="Helvetica Now Display XBold" panose="020B09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6734157" y="1979937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6734077" y="6287554"/>
            <a:ext cx="288000" cy="288000"/>
          </a:xfrm>
          <a:prstGeom prst="flowChartConnector">
            <a:avLst/>
          </a:prstGeom>
          <a:solidFill>
            <a:srgbClr val="9BBB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217" name="Google Shape;217;p9"/>
          <p:cNvSpPr/>
          <p:nvPr/>
        </p:nvSpPr>
        <p:spPr>
          <a:xfrm>
            <a:off x="6738184" y="3499948"/>
            <a:ext cx="288000" cy="288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9"/>
          <p:cNvSpPr txBox="1"/>
          <p:nvPr/>
        </p:nvSpPr>
        <p:spPr>
          <a:xfrm>
            <a:off x="8031479" y="1502772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Destaques 1º semestre</a:t>
            </a: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</a:rPr>
              <a:t>: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7847075" y="2056750"/>
            <a:ext cx="4221600" cy="3475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400" b="0" i="0" u="none" strike="noStrike" cap="none" dirty="0">
                <a:solidFill>
                  <a:srgbClr val="44546A"/>
                </a:solidFill>
                <a:latin typeface="Play"/>
                <a:ea typeface="Play"/>
                <a:cs typeface="Play"/>
                <a:sym typeface="Play"/>
              </a:rPr>
              <a:t>Implementação do novo Crédito Educacional no </a:t>
            </a:r>
            <a:r>
              <a:rPr lang="pt-BR" sz="1400" b="0" i="0" u="none" strike="noStrike" cap="none" dirty="0" err="1">
                <a:solidFill>
                  <a:srgbClr val="44546A"/>
                </a:solidFill>
                <a:latin typeface="Play"/>
                <a:ea typeface="Play"/>
                <a:cs typeface="Play"/>
                <a:sym typeface="Play"/>
              </a:rPr>
              <a:t>NcoPay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Embora o business </a:t>
            </a:r>
            <a:r>
              <a:rPr lang="pt-BR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plan</a:t>
            </a: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tenha sido aprovado por Natura </a:t>
            </a:r>
            <a:r>
              <a:rPr lang="pt-BR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Pay</a:t>
            </a: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, ainda não temos confirmação de início do piloto.</a:t>
            </a: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➔"/>
            </a:pPr>
            <a:endParaRPr lang="pt-BR" dirty="0">
              <a:solidFill>
                <a:srgbClr val="2A4951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Estruturação da frente de Impacto Natura com principais stakeholders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Compartilhamento de objetivos e indicadores com áreas estratégicas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Revisitando o papel do Instituto Natura no impacto social da </a:t>
            </a:r>
            <a:r>
              <a:rPr lang="pt-BR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Natura&amp;Co</a:t>
            </a:r>
            <a:b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</a:br>
            <a:r>
              <a:rPr lang="pt-BR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- Retomada do Fórum de Educação com áreas estratégicas</a:t>
            </a:r>
          </a:p>
        </p:txBody>
      </p:sp>
      <p:sp>
        <p:nvSpPr>
          <p:cNvPr id="220" name="Google Shape;220;p9"/>
          <p:cNvSpPr txBox="1"/>
          <p:nvPr/>
        </p:nvSpPr>
        <p:spPr>
          <a:xfrm>
            <a:off x="8483899" y="6492241"/>
            <a:ext cx="3525221" cy="22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dirty="0">
                <a:solidFill>
                  <a:srgbClr val="2B4852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Consultoras</a:t>
            </a:r>
            <a:endParaRPr sz="1400" dirty="0">
              <a:solidFill>
                <a:srgbClr val="2B4852"/>
              </a:solidFill>
              <a:latin typeface="Helvetica Neue" panose="020B0604020202020204" charset="0"/>
              <a:ea typeface="Play"/>
              <a:cs typeface="Play"/>
              <a:sym typeface="Play"/>
            </a:endParaRPr>
          </a:p>
        </p:txBody>
      </p:sp>
      <p:sp>
        <p:nvSpPr>
          <p:cNvPr id="12" name="Google Shape;211;p9">
            <a:extLst>
              <a:ext uri="{FF2B5EF4-FFF2-40B4-BE49-F238E27FC236}">
                <a16:creationId xmlns:a16="http://schemas.microsoft.com/office/drawing/2014/main" id="{B4274F74-F698-4B39-A6E4-D7D53307A924}"/>
              </a:ext>
            </a:extLst>
          </p:cNvPr>
          <p:cNvSpPr/>
          <p:nvPr/>
        </p:nvSpPr>
        <p:spPr>
          <a:xfrm>
            <a:off x="6734157" y="2460810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211;p9">
            <a:extLst>
              <a:ext uri="{FF2B5EF4-FFF2-40B4-BE49-F238E27FC236}">
                <a16:creationId xmlns:a16="http://schemas.microsoft.com/office/drawing/2014/main" id="{0C0F5C34-A90D-4271-9F25-7DFB0C5E9EB4}"/>
              </a:ext>
            </a:extLst>
          </p:cNvPr>
          <p:cNvSpPr/>
          <p:nvPr/>
        </p:nvSpPr>
        <p:spPr>
          <a:xfrm>
            <a:off x="6734077" y="3011759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211;p9">
            <a:extLst>
              <a:ext uri="{FF2B5EF4-FFF2-40B4-BE49-F238E27FC236}">
                <a16:creationId xmlns:a16="http://schemas.microsoft.com/office/drawing/2014/main" id="{82713176-4984-47CC-9BA2-831109C53A3C}"/>
              </a:ext>
            </a:extLst>
          </p:cNvPr>
          <p:cNvSpPr/>
          <p:nvPr/>
        </p:nvSpPr>
        <p:spPr>
          <a:xfrm>
            <a:off x="6734077" y="4122863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211;p9">
            <a:extLst>
              <a:ext uri="{FF2B5EF4-FFF2-40B4-BE49-F238E27FC236}">
                <a16:creationId xmlns:a16="http://schemas.microsoft.com/office/drawing/2014/main" id="{521EC26A-0D44-48A7-9D8E-CD9B1B51895F}"/>
              </a:ext>
            </a:extLst>
          </p:cNvPr>
          <p:cNvSpPr/>
          <p:nvPr/>
        </p:nvSpPr>
        <p:spPr>
          <a:xfrm>
            <a:off x="6734077" y="4743274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211;p9">
            <a:extLst>
              <a:ext uri="{FF2B5EF4-FFF2-40B4-BE49-F238E27FC236}">
                <a16:creationId xmlns:a16="http://schemas.microsoft.com/office/drawing/2014/main" id="{90F932CC-1C94-4E25-B780-141445F8F196}"/>
              </a:ext>
            </a:extLst>
          </p:cNvPr>
          <p:cNvSpPr/>
          <p:nvPr/>
        </p:nvSpPr>
        <p:spPr>
          <a:xfrm>
            <a:off x="6736805" y="5248416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211;p9">
            <a:extLst>
              <a:ext uri="{FF2B5EF4-FFF2-40B4-BE49-F238E27FC236}">
                <a16:creationId xmlns:a16="http://schemas.microsoft.com/office/drawing/2014/main" id="{C6BF00BC-5381-457A-864C-577BF19C0149}"/>
              </a:ext>
            </a:extLst>
          </p:cNvPr>
          <p:cNvSpPr/>
          <p:nvPr/>
        </p:nvSpPr>
        <p:spPr>
          <a:xfrm>
            <a:off x="6734077" y="5806681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11;p9">
            <a:extLst>
              <a:ext uri="{FF2B5EF4-FFF2-40B4-BE49-F238E27FC236}">
                <a16:creationId xmlns:a16="http://schemas.microsoft.com/office/drawing/2014/main" id="{7097B249-F2DA-65B3-B9F3-EA581ACBC4E3}"/>
              </a:ext>
            </a:extLst>
          </p:cNvPr>
          <p:cNvSpPr/>
          <p:nvPr/>
        </p:nvSpPr>
        <p:spPr>
          <a:xfrm>
            <a:off x="5998950" y="1979937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212;p9">
            <a:extLst>
              <a:ext uri="{FF2B5EF4-FFF2-40B4-BE49-F238E27FC236}">
                <a16:creationId xmlns:a16="http://schemas.microsoft.com/office/drawing/2014/main" id="{6C56D05A-CDF4-EA95-5A35-71CF6E8BE195}"/>
              </a:ext>
            </a:extLst>
          </p:cNvPr>
          <p:cNvSpPr/>
          <p:nvPr/>
        </p:nvSpPr>
        <p:spPr>
          <a:xfrm>
            <a:off x="5998870" y="6287554"/>
            <a:ext cx="288000" cy="288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4" name="Google Shape;217;p9">
            <a:extLst>
              <a:ext uri="{FF2B5EF4-FFF2-40B4-BE49-F238E27FC236}">
                <a16:creationId xmlns:a16="http://schemas.microsoft.com/office/drawing/2014/main" id="{49F71D78-943A-7A90-D2CE-2244671C9F2A}"/>
              </a:ext>
            </a:extLst>
          </p:cNvPr>
          <p:cNvSpPr/>
          <p:nvPr/>
        </p:nvSpPr>
        <p:spPr>
          <a:xfrm>
            <a:off x="6002977" y="3499948"/>
            <a:ext cx="288000" cy="288000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211;p9">
            <a:extLst>
              <a:ext uri="{FF2B5EF4-FFF2-40B4-BE49-F238E27FC236}">
                <a16:creationId xmlns:a16="http://schemas.microsoft.com/office/drawing/2014/main" id="{F6BCFE66-7471-3CD7-17DD-962F98F0EF10}"/>
              </a:ext>
            </a:extLst>
          </p:cNvPr>
          <p:cNvSpPr/>
          <p:nvPr/>
        </p:nvSpPr>
        <p:spPr>
          <a:xfrm>
            <a:off x="5998950" y="2460810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11;p9">
            <a:extLst>
              <a:ext uri="{FF2B5EF4-FFF2-40B4-BE49-F238E27FC236}">
                <a16:creationId xmlns:a16="http://schemas.microsoft.com/office/drawing/2014/main" id="{29588AF6-85A7-94F5-F110-CB7ACFD3F737}"/>
              </a:ext>
            </a:extLst>
          </p:cNvPr>
          <p:cNvSpPr/>
          <p:nvPr/>
        </p:nvSpPr>
        <p:spPr>
          <a:xfrm>
            <a:off x="5998870" y="3011759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11;p9">
            <a:extLst>
              <a:ext uri="{FF2B5EF4-FFF2-40B4-BE49-F238E27FC236}">
                <a16:creationId xmlns:a16="http://schemas.microsoft.com/office/drawing/2014/main" id="{7066669C-EE42-9039-F9C5-2D6253C77020}"/>
              </a:ext>
            </a:extLst>
          </p:cNvPr>
          <p:cNvSpPr/>
          <p:nvPr/>
        </p:nvSpPr>
        <p:spPr>
          <a:xfrm>
            <a:off x="5998870" y="4122863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11;p9">
            <a:extLst>
              <a:ext uri="{FF2B5EF4-FFF2-40B4-BE49-F238E27FC236}">
                <a16:creationId xmlns:a16="http://schemas.microsoft.com/office/drawing/2014/main" id="{0046EB34-D2A3-3909-9C16-062DE82BE9B5}"/>
              </a:ext>
            </a:extLst>
          </p:cNvPr>
          <p:cNvSpPr/>
          <p:nvPr/>
        </p:nvSpPr>
        <p:spPr>
          <a:xfrm>
            <a:off x="5998870" y="4743274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211;p9">
            <a:extLst>
              <a:ext uri="{FF2B5EF4-FFF2-40B4-BE49-F238E27FC236}">
                <a16:creationId xmlns:a16="http://schemas.microsoft.com/office/drawing/2014/main" id="{9BE70F92-C043-341B-0B3C-512B5B8A208C}"/>
              </a:ext>
            </a:extLst>
          </p:cNvPr>
          <p:cNvSpPr/>
          <p:nvPr/>
        </p:nvSpPr>
        <p:spPr>
          <a:xfrm>
            <a:off x="6001598" y="5248416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11;p9">
            <a:extLst>
              <a:ext uri="{FF2B5EF4-FFF2-40B4-BE49-F238E27FC236}">
                <a16:creationId xmlns:a16="http://schemas.microsoft.com/office/drawing/2014/main" id="{6D61B2C2-0E7A-8565-300F-7131F3F11D74}"/>
              </a:ext>
            </a:extLst>
          </p:cNvPr>
          <p:cNvSpPr/>
          <p:nvPr/>
        </p:nvSpPr>
        <p:spPr>
          <a:xfrm>
            <a:off x="5998870" y="5806681"/>
            <a:ext cx="288000" cy="288000"/>
          </a:xfrm>
          <a:prstGeom prst="flowChartConnector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3024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5963" y="0"/>
            <a:ext cx="1108231" cy="2071261"/>
          </a:xfrm>
          <a:custGeom>
            <a:avLst/>
            <a:gdLst/>
            <a:ahLst/>
            <a:cxnLst/>
            <a:rect l="l" t="t" r="r" b="b"/>
            <a:pathLst>
              <a:path w="2030729" h="3795395">
                <a:moveTo>
                  <a:pt x="2030688" y="0"/>
                </a:moveTo>
                <a:lnTo>
                  <a:pt x="0" y="0"/>
                </a:lnTo>
                <a:lnTo>
                  <a:pt x="0" y="3794910"/>
                </a:lnTo>
                <a:lnTo>
                  <a:pt x="2030688" y="3794910"/>
                </a:lnTo>
                <a:lnTo>
                  <a:pt x="2030688" y="0"/>
                </a:lnTo>
                <a:close/>
              </a:path>
            </a:pathLst>
          </a:custGeom>
          <a:solidFill>
            <a:srgbClr val="DB6723"/>
          </a:solidFill>
        </p:spPr>
        <p:txBody>
          <a:bodyPr wrap="square" lIns="0" tIns="0" rIns="0" bIns="0" rtlCol="0"/>
          <a:lstStyle/>
          <a:p>
            <a:pPr defTabSz="499006"/>
            <a:endParaRPr sz="983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05761" y="4849500"/>
            <a:ext cx="1108231" cy="2007845"/>
          </a:xfrm>
          <a:custGeom>
            <a:avLst/>
            <a:gdLst/>
            <a:ahLst/>
            <a:cxnLst/>
            <a:rect l="l" t="t" r="r" b="b"/>
            <a:pathLst>
              <a:path w="2030729" h="3679190">
                <a:moveTo>
                  <a:pt x="2030688" y="0"/>
                </a:moveTo>
                <a:lnTo>
                  <a:pt x="0" y="0"/>
                </a:lnTo>
                <a:lnTo>
                  <a:pt x="0" y="3678746"/>
                </a:lnTo>
                <a:lnTo>
                  <a:pt x="2030688" y="3678746"/>
                </a:lnTo>
                <a:lnTo>
                  <a:pt x="2030688" y="0"/>
                </a:lnTo>
                <a:close/>
              </a:path>
            </a:pathLst>
          </a:custGeom>
          <a:solidFill>
            <a:srgbClr val="764FA1"/>
          </a:solidFill>
          <a:ln>
            <a:solidFill>
              <a:srgbClr val="764FA1"/>
            </a:solidFill>
          </a:ln>
        </p:spPr>
        <p:txBody>
          <a:bodyPr wrap="square" lIns="0" tIns="0" rIns="0" bIns="0" rtlCol="0"/>
          <a:lstStyle/>
          <a:p>
            <a:pPr defTabSz="499006"/>
            <a:endParaRPr sz="983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05761" y="3289141"/>
            <a:ext cx="1108231" cy="1065259"/>
          </a:xfrm>
          <a:custGeom>
            <a:avLst/>
            <a:gdLst/>
            <a:ahLst/>
            <a:cxnLst/>
            <a:rect l="l" t="t" r="r" b="b"/>
            <a:pathLst>
              <a:path w="2030729" h="1951990">
                <a:moveTo>
                  <a:pt x="2030688" y="0"/>
                </a:moveTo>
                <a:lnTo>
                  <a:pt x="0" y="0"/>
                </a:lnTo>
                <a:lnTo>
                  <a:pt x="0" y="1951559"/>
                </a:lnTo>
                <a:lnTo>
                  <a:pt x="2030688" y="1951559"/>
                </a:lnTo>
                <a:lnTo>
                  <a:pt x="2030688" y="0"/>
                </a:lnTo>
                <a:close/>
              </a:path>
            </a:pathLst>
          </a:custGeom>
          <a:solidFill>
            <a:srgbClr val="764FA1"/>
          </a:solidFill>
          <a:ln>
            <a:solidFill>
              <a:srgbClr val="764FA1"/>
            </a:solidFill>
          </a:ln>
        </p:spPr>
        <p:txBody>
          <a:bodyPr wrap="square" lIns="0" tIns="0" rIns="0" bIns="0" rtlCol="0"/>
          <a:lstStyle/>
          <a:p>
            <a:pPr defTabSz="499006"/>
            <a:endParaRPr sz="983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0777" y="319891"/>
            <a:ext cx="1108231" cy="3239444"/>
          </a:xfrm>
          <a:custGeom>
            <a:avLst/>
            <a:gdLst/>
            <a:ahLst/>
            <a:cxnLst/>
            <a:rect l="l" t="t" r="r" b="b"/>
            <a:pathLst>
              <a:path w="2030730" h="5935980">
                <a:moveTo>
                  <a:pt x="2030688" y="0"/>
                </a:moveTo>
                <a:lnTo>
                  <a:pt x="0" y="0"/>
                </a:lnTo>
                <a:lnTo>
                  <a:pt x="0" y="5935881"/>
                </a:lnTo>
                <a:lnTo>
                  <a:pt x="2030688" y="5935881"/>
                </a:lnTo>
                <a:lnTo>
                  <a:pt x="2030688" y="0"/>
                </a:lnTo>
                <a:close/>
              </a:path>
            </a:pathLst>
          </a:custGeom>
          <a:solidFill>
            <a:srgbClr val="C6DD8C"/>
          </a:solidFill>
        </p:spPr>
        <p:txBody>
          <a:bodyPr wrap="square" lIns="0" tIns="0" rIns="0" bIns="0" rtlCol="0"/>
          <a:lstStyle/>
          <a:p>
            <a:pPr defTabSz="499006"/>
            <a:endParaRPr sz="983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0777" y="4042974"/>
            <a:ext cx="1108231" cy="1041001"/>
          </a:xfrm>
          <a:custGeom>
            <a:avLst/>
            <a:gdLst/>
            <a:ahLst/>
            <a:cxnLst/>
            <a:rect l="l" t="t" r="r" b="b"/>
            <a:pathLst>
              <a:path w="2030730" h="1907540">
                <a:moveTo>
                  <a:pt x="2030688" y="0"/>
                </a:moveTo>
                <a:lnTo>
                  <a:pt x="0" y="0"/>
                </a:lnTo>
                <a:lnTo>
                  <a:pt x="0" y="1907410"/>
                </a:lnTo>
                <a:lnTo>
                  <a:pt x="2030688" y="1907410"/>
                </a:lnTo>
                <a:lnTo>
                  <a:pt x="2030688" y="0"/>
                </a:lnTo>
                <a:close/>
              </a:path>
            </a:pathLst>
          </a:custGeom>
          <a:solidFill>
            <a:srgbClr val="C6DD8C"/>
          </a:solidFill>
        </p:spPr>
        <p:txBody>
          <a:bodyPr wrap="square" lIns="0" tIns="0" rIns="0" bIns="0" rtlCol="0"/>
          <a:lstStyle/>
          <a:p>
            <a:pPr defTabSz="499006"/>
            <a:endParaRPr sz="983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38454" y="3174167"/>
            <a:ext cx="5935013" cy="1491618"/>
          </a:xfrm>
          <a:prstGeom prst="rect">
            <a:avLst/>
          </a:prstGeom>
          <a:ln>
            <a:solidFill>
              <a:srgbClr val="764FA1"/>
            </a:solidFill>
          </a:ln>
        </p:spPr>
        <p:txBody>
          <a:bodyPr vert="horz" wrap="square" lIns="0" tIns="118863" rIns="0" bIns="0" rtlCol="0" anchor="t">
            <a:spAutoFit/>
          </a:bodyPr>
          <a:lstStyle/>
          <a:p>
            <a:pPr marL="6350" marR="2540" defTabSz="499006">
              <a:lnSpc>
                <a:spcPts val="5283"/>
              </a:lnSpc>
              <a:spcBef>
                <a:spcPts val="936"/>
              </a:spcBef>
            </a:pPr>
            <a:r>
              <a:rPr lang="pt-BR" sz="5100" b="1" dirty="0">
                <a:solidFill>
                  <a:srgbClr val="764FA1"/>
                </a:solidFill>
                <a:latin typeface="Helvetica Now Display"/>
              </a:rPr>
              <a:t>Programa de EJA Nordeste</a:t>
            </a:r>
            <a:endParaRPr lang="pt-BR" dirty="0"/>
          </a:p>
        </p:txBody>
      </p:sp>
      <p:sp>
        <p:nvSpPr>
          <p:cNvPr id="8" name="object 8"/>
          <p:cNvSpPr txBox="1"/>
          <p:nvPr/>
        </p:nvSpPr>
        <p:spPr>
          <a:xfrm>
            <a:off x="6060207" y="815200"/>
            <a:ext cx="1269717" cy="4773525"/>
          </a:xfrm>
          <a:prstGeom prst="rect">
            <a:avLst/>
          </a:prstGeom>
        </p:spPr>
        <p:txBody>
          <a:bodyPr vert="horz" wrap="square" lIns="0" tIns="7277" rIns="0" bIns="0" rtlCol="0" anchor="t">
            <a:spAutoFit/>
          </a:bodyPr>
          <a:lstStyle/>
          <a:p>
            <a:pPr marL="6350" defTabSz="499006">
              <a:spcBef>
                <a:spcPts val="57"/>
              </a:spcBef>
            </a:pPr>
            <a:endParaRPr lang="pt-BR" sz="15400" dirty="0">
              <a:solidFill>
                <a:srgbClr val="764FA1"/>
              </a:solidFill>
              <a:latin typeface="Helvetica Now Display" panose="020B0504030202020204" pitchFamily="34" charset="0"/>
              <a:cs typeface="HelveticaNowText-Light"/>
            </a:endParaRPr>
          </a:p>
          <a:p>
            <a:pPr marL="6350" defTabSz="499006">
              <a:spcBef>
                <a:spcPts val="57"/>
              </a:spcBef>
            </a:pPr>
            <a:endParaRPr sz="15444" dirty="0">
              <a:solidFill>
                <a:srgbClr val="764FA1"/>
              </a:solidFill>
              <a:latin typeface="Helvetica Now Display" panose="020B0504030202020204" pitchFamily="34" charset="0"/>
              <a:cs typeface="HelveticaNowText-Light"/>
            </a:endParaRPr>
          </a:p>
        </p:txBody>
      </p:sp>
    </p:spTree>
    <p:extLst>
      <p:ext uri="{BB962C8B-B14F-4D97-AF65-F5344CB8AC3E}">
        <p14:creationId xmlns:p14="http://schemas.microsoft.com/office/powerpoint/2010/main" val="1051473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66;g139aa388698_0_107">
            <a:extLst>
              <a:ext uri="{FF2B5EF4-FFF2-40B4-BE49-F238E27FC236}">
                <a16:creationId xmlns:a16="http://schemas.microsoft.com/office/drawing/2014/main" id="{370E0BAD-EA3A-1619-5C3C-07595E6F614F}"/>
              </a:ext>
            </a:extLst>
          </p:cNvPr>
          <p:cNvSpPr txBox="1"/>
          <p:nvPr/>
        </p:nvSpPr>
        <p:spPr>
          <a:xfrm>
            <a:off x="1082371" y="231142"/>
            <a:ext cx="10810288" cy="8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EB6619"/>
              </a:solidFill>
              <a:effectLst/>
              <a:uLnTx/>
              <a:uFillTx/>
              <a:latin typeface="Helvetica Now Text" panose="020B0604020202020204" charset="0"/>
              <a:ea typeface="Helvetica Neue"/>
              <a:cs typeface="Helvetica Now Text" panose="020B0604020202020204" charset="0"/>
              <a:sym typeface="Helvetica Neue"/>
            </a:endParaRPr>
          </a:p>
        </p:txBody>
      </p:sp>
      <p:sp>
        <p:nvSpPr>
          <p:cNvPr id="5" name="AutoShape 2" descr="Resultado de imagem para Lupa Desenh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ow Text" panose="020B0604020202020204" charset="0"/>
              <a:ea typeface="+mn-ea"/>
              <a:cs typeface="Helvetica Now Text" panose="020B0604020202020204" charset="0"/>
              <a:sym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095" y="4295677"/>
            <a:ext cx="366840" cy="34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Imagem 15" descr="Ícone&#10;&#10;Descrição gerada automaticamente">
            <a:extLst>
              <a:ext uri="{FF2B5EF4-FFF2-40B4-BE49-F238E27FC236}">
                <a16:creationId xmlns:a16="http://schemas.microsoft.com/office/drawing/2014/main" id="{12F6A96C-3AAF-A638-5985-AED919E915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2736" y="4295677"/>
            <a:ext cx="452440" cy="374213"/>
          </a:xfrm>
          <a:prstGeom prst="rect">
            <a:avLst/>
          </a:prstGeom>
        </p:spPr>
      </p:pic>
      <p:sp>
        <p:nvSpPr>
          <p:cNvPr id="12" name="Google Shape;166;g139aa388698_0_107">
            <a:extLst>
              <a:ext uri="{FF2B5EF4-FFF2-40B4-BE49-F238E27FC236}">
                <a16:creationId xmlns:a16="http://schemas.microsoft.com/office/drawing/2014/main" id="{9A82CEF9-9483-D652-FA42-4F68BE64B29E}"/>
              </a:ext>
            </a:extLst>
          </p:cNvPr>
          <p:cNvSpPr txBox="1"/>
          <p:nvPr/>
        </p:nvSpPr>
        <p:spPr>
          <a:xfrm>
            <a:off x="1241714" y="284816"/>
            <a:ext cx="10810288" cy="8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EB6619"/>
                </a:solidFill>
                <a:effectLst/>
                <a:uLnTx/>
                <a:uFillTx/>
                <a:latin typeface="Helvetica Now Text" panose="020B0604020202020204" charset="0"/>
                <a:ea typeface="Helvetica Neue"/>
                <a:cs typeface="Helvetica Now Text" panose="020B0604020202020204" charset="0"/>
                <a:sym typeface="Helvetica Neue"/>
              </a:rPr>
              <a:t>Estruturação e implementação de pacote de ofertas de EJA para </a:t>
            </a:r>
            <a:r>
              <a:rPr kumimoji="0" lang="pt-B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B6619"/>
                </a:solidFill>
                <a:effectLst/>
                <a:uLnTx/>
                <a:uFillTx/>
                <a:latin typeface="Helvetica Now Text" panose="020B0604020202020204" charset="0"/>
                <a:ea typeface="Helvetica Neue"/>
                <a:cs typeface="Helvetica Now Text" panose="020B0604020202020204" charset="0"/>
                <a:sym typeface="Helvetica Neue"/>
              </a:rPr>
              <a:t>CBs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EB6619"/>
              </a:solidFill>
              <a:effectLst/>
              <a:uLnTx/>
              <a:uFillTx/>
              <a:latin typeface="Helvetica Now Text" panose="020B0604020202020204" charset="0"/>
              <a:ea typeface="Helvetica Neue"/>
              <a:cs typeface="Helvetica Now Text" panose="020B0604020202020204" charset="0"/>
              <a:sym typeface="Helvetica Neue"/>
            </a:endParaRPr>
          </a:p>
        </p:txBody>
      </p:sp>
      <p:grpSp>
        <p:nvGrpSpPr>
          <p:cNvPr id="4" name="Grupo 4" title="Texto de Marco">
            <a:extLst>
              <a:ext uri="{FF2B5EF4-FFF2-40B4-BE49-F238E27FC236}">
                <a16:creationId xmlns:a16="http://schemas.microsoft.com/office/drawing/2014/main" id="{0271981E-605B-E2A9-4619-7F20B8E56A5D}"/>
              </a:ext>
            </a:extLst>
          </p:cNvPr>
          <p:cNvGrpSpPr/>
          <p:nvPr/>
        </p:nvGrpSpPr>
        <p:grpSpPr>
          <a:xfrm>
            <a:off x="3141027" y="1793745"/>
            <a:ext cx="1243253" cy="346758"/>
            <a:chOff x="1510892" y="3741332"/>
            <a:chExt cx="1294782" cy="462344"/>
          </a:xfrm>
        </p:grpSpPr>
        <p:sp>
          <p:nvSpPr>
            <p:cNvPr id="6" name="Caixa de texto 59">
              <a:extLst>
                <a:ext uri="{FF2B5EF4-FFF2-40B4-BE49-F238E27FC236}">
                  <a16:creationId xmlns:a16="http://schemas.microsoft.com/office/drawing/2014/main" id="{927B45BA-D99C-24E9-343D-549049BA34DA}"/>
                </a:ext>
              </a:extLst>
            </p:cNvPr>
            <p:cNvSpPr txBox="1"/>
            <p:nvPr/>
          </p:nvSpPr>
          <p:spPr>
            <a:xfrm>
              <a:off x="1510892" y="3741332"/>
              <a:ext cx="1294782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buClrTx/>
              </a:pPr>
              <a:r>
                <a:rPr lang="pt-BR" sz="1350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elvetica Now Display" panose="020B0504030202020204" pitchFamily="34" charset="0"/>
                  <a:ea typeface="+mn-ea"/>
                  <a:cs typeface="+mn-cs"/>
                </a:rPr>
                <a:t>EJA SESI</a:t>
              </a:r>
            </a:p>
          </p:txBody>
        </p:sp>
        <p:sp>
          <p:nvSpPr>
            <p:cNvPr id="7" name="Caixa de texto 60">
              <a:extLst>
                <a:ext uri="{FF2B5EF4-FFF2-40B4-BE49-F238E27FC236}">
                  <a16:creationId xmlns:a16="http://schemas.microsoft.com/office/drawing/2014/main" id="{835FA717-3D8D-454E-AA48-603A928D6E52}"/>
                </a:ext>
              </a:extLst>
            </p:cNvPr>
            <p:cNvSpPr txBox="1"/>
            <p:nvPr/>
          </p:nvSpPr>
          <p:spPr>
            <a:xfrm>
              <a:off x="1510892" y="4049788"/>
              <a:ext cx="1294782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buClrTx/>
              </a:pPr>
              <a:r>
                <a:rPr lang="pt-BR" sz="75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elvetica Now Display" panose="020B0504030202020204" pitchFamily="34" charset="0"/>
                  <a:ea typeface="+mn-ea"/>
                  <a:cs typeface="+mn-cs"/>
                </a:rPr>
                <a:t>140 Consultoras</a:t>
              </a:r>
            </a:p>
          </p:txBody>
        </p:sp>
      </p:grpSp>
      <p:grpSp>
        <p:nvGrpSpPr>
          <p:cNvPr id="22" name="Grupo 119" title="Texto de Marco">
            <a:extLst>
              <a:ext uri="{FF2B5EF4-FFF2-40B4-BE49-F238E27FC236}">
                <a16:creationId xmlns:a16="http://schemas.microsoft.com/office/drawing/2014/main" id="{6FC2532C-AB99-D582-032D-B9BE872F2B10}"/>
              </a:ext>
            </a:extLst>
          </p:cNvPr>
          <p:cNvGrpSpPr/>
          <p:nvPr/>
        </p:nvGrpSpPr>
        <p:grpSpPr>
          <a:xfrm>
            <a:off x="4879089" y="1769732"/>
            <a:ext cx="1517424" cy="545633"/>
            <a:chOff x="2110555" y="2162177"/>
            <a:chExt cx="1294782" cy="727511"/>
          </a:xfrm>
        </p:grpSpPr>
        <p:sp>
          <p:nvSpPr>
            <p:cNvPr id="23" name="Caixa de texto 120">
              <a:extLst>
                <a:ext uri="{FF2B5EF4-FFF2-40B4-BE49-F238E27FC236}">
                  <a16:creationId xmlns:a16="http://schemas.microsoft.com/office/drawing/2014/main" id="{1D6B3164-16A3-F652-CBC9-87CFA38F726E}"/>
                </a:ext>
              </a:extLst>
            </p:cNvPr>
            <p:cNvSpPr txBox="1"/>
            <p:nvPr/>
          </p:nvSpPr>
          <p:spPr>
            <a:xfrm>
              <a:off x="2110555" y="2162177"/>
              <a:ext cx="1294782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buClrTx/>
              </a:pPr>
              <a:r>
                <a:rPr lang="pt-BR" sz="135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elvetica Now Display" panose="020B0504030202020204" pitchFamily="34" charset="0"/>
                  <a:ea typeface="+mn-ea"/>
                  <a:cs typeface="+mn-cs"/>
                </a:rPr>
                <a:t>Pacote de ofertas EJA NE</a:t>
              </a:r>
            </a:p>
          </p:txBody>
        </p:sp>
        <p:sp>
          <p:nvSpPr>
            <p:cNvPr id="24" name="Caixa de texto 121">
              <a:extLst>
                <a:ext uri="{FF2B5EF4-FFF2-40B4-BE49-F238E27FC236}">
                  <a16:creationId xmlns:a16="http://schemas.microsoft.com/office/drawing/2014/main" id="{899996F9-5C33-5223-BB70-E68C31CCE63D}"/>
                </a:ext>
              </a:extLst>
            </p:cNvPr>
            <p:cNvSpPr txBox="1"/>
            <p:nvPr/>
          </p:nvSpPr>
          <p:spPr>
            <a:xfrm>
              <a:off x="2110555" y="2470633"/>
              <a:ext cx="1294782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  <p:sp>
          <p:nvSpPr>
            <p:cNvPr id="25" name="Caixa de texto 122">
              <a:extLst>
                <a:ext uri="{FF2B5EF4-FFF2-40B4-BE49-F238E27FC236}">
                  <a16:creationId xmlns:a16="http://schemas.microsoft.com/office/drawing/2014/main" id="{BE44061A-081C-5C08-F9D2-42F82B1E5807}"/>
                </a:ext>
              </a:extLst>
            </p:cNvPr>
            <p:cNvSpPr txBox="1"/>
            <p:nvPr/>
          </p:nvSpPr>
          <p:spPr>
            <a:xfrm>
              <a:off x="2110556" y="2653951"/>
              <a:ext cx="1294781" cy="2357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 defTabSz="685800">
                <a:buClrTx/>
              </a:pPr>
              <a:r>
                <a:rPr lang="pt-BR" sz="750" b="1" kern="12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Helvetica Now Display" panose="020B0504030202020204" pitchFamily="34" charset="0"/>
                  <a:ea typeface="+mn-ea"/>
                  <a:cs typeface="+mn-cs"/>
                </a:rPr>
                <a:t>1000 consultoras</a:t>
              </a:r>
            </a:p>
          </p:txBody>
        </p:sp>
      </p:grpSp>
      <p:sp>
        <p:nvSpPr>
          <p:cNvPr id="29" name="Caixa de texto 126">
            <a:extLst>
              <a:ext uri="{FF2B5EF4-FFF2-40B4-BE49-F238E27FC236}">
                <a16:creationId xmlns:a16="http://schemas.microsoft.com/office/drawing/2014/main" id="{CDEC5880-0E58-7ED9-664F-958B5D438B3A}"/>
              </a:ext>
            </a:extLst>
          </p:cNvPr>
          <p:cNvSpPr txBox="1"/>
          <p:nvPr/>
        </p:nvSpPr>
        <p:spPr>
          <a:xfrm>
            <a:off x="6770434" y="1768875"/>
            <a:ext cx="163984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>
              <a:buClrTx/>
            </a:pPr>
            <a:r>
              <a:rPr lang="pt-BR" sz="135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rPr>
              <a:t>Pacote de ofertas EJA  Escala Brasil</a:t>
            </a:r>
          </a:p>
        </p:txBody>
      </p:sp>
      <p:grpSp>
        <p:nvGrpSpPr>
          <p:cNvPr id="54" name="Grupo 11" title="Ano 3">
            <a:extLst>
              <a:ext uri="{FF2B5EF4-FFF2-40B4-BE49-F238E27FC236}">
                <a16:creationId xmlns:a16="http://schemas.microsoft.com/office/drawing/2014/main" id="{9628B295-C619-4BC4-CAAD-DF097EA1EADC}"/>
              </a:ext>
            </a:extLst>
          </p:cNvPr>
          <p:cNvGrpSpPr/>
          <p:nvPr/>
        </p:nvGrpSpPr>
        <p:grpSpPr>
          <a:xfrm>
            <a:off x="6544813" y="1065537"/>
            <a:ext cx="2088153" cy="421641"/>
            <a:chOff x="5886628" y="3119046"/>
            <a:chExt cx="2784204" cy="562188"/>
          </a:xfrm>
        </p:grpSpPr>
        <p:cxnSp>
          <p:nvCxnSpPr>
            <p:cNvPr id="55" name="Conector Reto 117" title="Linhas T">
              <a:extLst>
                <a:ext uri="{FF2B5EF4-FFF2-40B4-BE49-F238E27FC236}">
                  <a16:creationId xmlns:a16="http://schemas.microsoft.com/office/drawing/2014/main" id="{1F57B861-FD74-16FA-08E5-D4FB55A366CB}"/>
                </a:ext>
              </a:extLst>
            </p:cNvPr>
            <p:cNvCxnSpPr>
              <a:cxnSpLocks/>
            </p:cNvCxnSpPr>
            <p:nvPr/>
          </p:nvCxnSpPr>
          <p:spPr>
            <a:xfrm>
              <a:off x="6890490" y="3119046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Seta: Para a Direita 184" title="Seta de Ano">
              <a:extLst>
                <a:ext uri="{FF2B5EF4-FFF2-40B4-BE49-F238E27FC236}">
                  <a16:creationId xmlns:a16="http://schemas.microsoft.com/office/drawing/2014/main" id="{CB3E55DA-3E3D-91CB-2357-DE45857AB6E3}"/>
                </a:ext>
              </a:extLst>
            </p:cNvPr>
            <p:cNvSpPr/>
            <p:nvPr/>
          </p:nvSpPr>
          <p:spPr>
            <a:xfrm>
              <a:off x="5886628" y="3325978"/>
              <a:ext cx="2784204" cy="355256"/>
            </a:xfrm>
            <a:prstGeom prst="rightArrow">
              <a:avLst>
                <a:gd name="adj1" fmla="val 100000"/>
                <a:gd name="adj2" fmla="val 50000"/>
              </a:avLst>
            </a:prstGeom>
            <a:gradFill flip="none" rotWithShape="1">
              <a:gsLst>
                <a:gs pos="0">
                  <a:srgbClr val="F6EB62">
                    <a:shade val="30000"/>
                    <a:satMod val="115000"/>
                  </a:srgbClr>
                </a:gs>
                <a:gs pos="50000">
                  <a:srgbClr val="F6EB62">
                    <a:shade val="67500"/>
                    <a:satMod val="115000"/>
                  </a:srgbClr>
                </a:gs>
                <a:gs pos="100000">
                  <a:srgbClr val="F6EB62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20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57" name="Oval 165" title="Círculo com Trimestre no Fundo">
              <a:extLst>
                <a:ext uri="{FF2B5EF4-FFF2-40B4-BE49-F238E27FC236}">
                  <a16:creationId xmlns:a16="http://schemas.microsoft.com/office/drawing/2014/main" id="{2C737FD4-0CF8-0BA3-99EE-EBBD419A21A3}"/>
                </a:ext>
              </a:extLst>
            </p:cNvPr>
            <p:cNvSpPr/>
            <p:nvPr/>
          </p:nvSpPr>
          <p:spPr>
            <a:xfrm>
              <a:off x="8095938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58" name="Oval 164" title="Círculo com Trimestre no Fundo">
              <a:extLst>
                <a:ext uri="{FF2B5EF4-FFF2-40B4-BE49-F238E27FC236}">
                  <a16:creationId xmlns:a16="http://schemas.microsoft.com/office/drawing/2014/main" id="{70A141A5-0A30-30A2-8226-A9E1A1FA3FD9}"/>
                </a:ext>
              </a:extLst>
            </p:cNvPr>
            <p:cNvSpPr/>
            <p:nvPr/>
          </p:nvSpPr>
          <p:spPr>
            <a:xfrm>
              <a:off x="7443121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59" name="Oval 163" title="Círculo com Trimestre no Fundo">
              <a:extLst>
                <a:ext uri="{FF2B5EF4-FFF2-40B4-BE49-F238E27FC236}">
                  <a16:creationId xmlns:a16="http://schemas.microsoft.com/office/drawing/2014/main" id="{8BD5CF7D-B946-0C1F-7D9F-FAA3A8A69B54}"/>
                </a:ext>
              </a:extLst>
            </p:cNvPr>
            <p:cNvSpPr/>
            <p:nvPr/>
          </p:nvSpPr>
          <p:spPr>
            <a:xfrm>
              <a:off x="6791842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60" name="Oval 162" title="Círculo com Trimestre no Fundo">
              <a:extLst>
                <a:ext uri="{FF2B5EF4-FFF2-40B4-BE49-F238E27FC236}">
                  <a16:creationId xmlns:a16="http://schemas.microsoft.com/office/drawing/2014/main" id="{A33225A1-A923-9472-04E1-92EC611D372E}"/>
                </a:ext>
              </a:extLst>
            </p:cNvPr>
            <p:cNvSpPr/>
            <p:nvPr/>
          </p:nvSpPr>
          <p:spPr>
            <a:xfrm>
              <a:off x="6140756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cxnSp>
          <p:nvCxnSpPr>
            <p:cNvPr id="62" name="Conector Reto 51" title="Linhas T">
              <a:extLst>
                <a:ext uri="{FF2B5EF4-FFF2-40B4-BE49-F238E27FC236}">
                  <a16:creationId xmlns:a16="http://schemas.microsoft.com/office/drawing/2014/main" id="{709D7259-071F-F9FB-89D0-4E6FBDA465F9}"/>
                </a:ext>
              </a:extLst>
            </p:cNvPr>
            <p:cNvCxnSpPr>
              <a:cxnSpLocks/>
            </p:cNvCxnSpPr>
            <p:nvPr/>
          </p:nvCxnSpPr>
          <p:spPr>
            <a:xfrm>
              <a:off x="7541396" y="3119046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to 52" title="Linhas T">
              <a:extLst>
                <a:ext uri="{FF2B5EF4-FFF2-40B4-BE49-F238E27FC236}">
                  <a16:creationId xmlns:a16="http://schemas.microsoft.com/office/drawing/2014/main" id="{F8EBC3DA-38AE-8836-A143-DD967625AD6D}"/>
                </a:ext>
              </a:extLst>
            </p:cNvPr>
            <p:cNvCxnSpPr>
              <a:cxnSpLocks/>
            </p:cNvCxnSpPr>
            <p:nvPr/>
          </p:nvCxnSpPr>
          <p:spPr>
            <a:xfrm>
              <a:off x="8188788" y="3119046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4" name="Caixa de texto 104" title="Número do trimestre">
              <a:extLst>
                <a:ext uri="{FF2B5EF4-FFF2-40B4-BE49-F238E27FC236}">
                  <a16:creationId xmlns:a16="http://schemas.microsoft.com/office/drawing/2014/main" id="{A79158F0-9760-A217-DB6E-5A44E18FB7A8}"/>
                </a:ext>
              </a:extLst>
            </p:cNvPr>
            <p:cNvSpPr txBox="1"/>
            <p:nvPr/>
          </p:nvSpPr>
          <p:spPr>
            <a:xfrm>
              <a:off x="6106770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white">
                    <a:lumMod val="7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  <p:sp>
          <p:nvSpPr>
            <p:cNvPr id="1025" name="Caixa de texto 105" title="Número do trimestre">
              <a:extLst>
                <a:ext uri="{FF2B5EF4-FFF2-40B4-BE49-F238E27FC236}">
                  <a16:creationId xmlns:a16="http://schemas.microsoft.com/office/drawing/2014/main" id="{41C301A5-5FB4-0366-3AB0-C7FC65D19BC0}"/>
                </a:ext>
              </a:extLst>
            </p:cNvPr>
            <p:cNvSpPr txBox="1"/>
            <p:nvPr/>
          </p:nvSpPr>
          <p:spPr>
            <a:xfrm>
              <a:off x="6754285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  <p:sp>
          <p:nvSpPr>
            <p:cNvPr id="1027" name="Caixa de texto 106" title="Número do trimestre">
              <a:extLst>
                <a:ext uri="{FF2B5EF4-FFF2-40B4-BE49-F238E27FC236}">
                  <a16:creationId xmlns:a16="http://schemas.microsoft.com/office/drawing/2014/main" id="{FEC0A70F-5B15-8073-26B4-FA30ADA9A16B}"/>
                </a:ext>
              </a:extLst>
            </p:cNvPr>
            <p:cNvSpPr txBox="1"/>
            <p:nvPr/>
          </p:nvSpPr>
          <p:spPr>
            <a:xfrm>
              <a:off x="7401800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  <p:sp>
          <p:nvSpPr>
            <p:cNvPr id="1028" name="Caixa de texto 107" title="Número do trimestre">
              <a:extLst>
                <a:ext uri="{FF2B5EF4-FFF2-40B4-BE49-F238E27FC236}">
                  <a16:creationId xmlns:a16="http://schemas.microsoft.com/office/drawing/2014/main" id="{8C997F09-2BCF-4D25-0D0B-EA372770C851}"/>
                </a:ext>
              </a:extLst>
            </p:cNvPr>
            <p:cNvSpPr txBox="1"/>
            <p:nvPr/>
          </p:nvSpPr>
          <p:spPr>
            <a:xfrm>
              <a:off x="8049315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29" name="Grupo 9" title="Ano 2">
            <a:extLst>
              <a:ext uri="{FF2B5EF4-FFF2-40B4-BE49-F238E27FC236}">
                <a16:creationId xmlns:a16="http://schemas.microsoft.com/office/drawing/2014/main" id="{3DF7A430-8FB3-977B-F200-5F81A092E948}"/>
              </a:ext>
            </a:extLst>
          </p:cNvPr>
          <p:cNvGrpSpPr/>
          <p:nvPr/>
        </p:nvGrpSpPr>
        <p:grpSpPr>
          <a:xfrm>
            <a:off x="4611698" y="1065537"/>
            <a:ext cx="2069397" cy="421313"/>
            <a:chOff x="3309141" y="3119046"/>
            <a:chExt cx="2759196" cy="561751"/>
          </a:xfrm>
        </p:grpSpPr>
        <p:sp>
          <p:nvSpPr>
            <p:cNvPr id="1030" name="Seta: Para a Direita 130" title="Seta de Ano">
              <a:extLst>
                <a:ext uri="{FF2B5EF4-FFF2-40B4-BE49-F238E27FC236}">
                  <a16:creationId xmlns:a16="http://schemas.microsoft.com/office/drawing/2014/main" id="{038AB731-7609-7F4E-EC2F-DDAD8F3225B8}"/>
                </a:ext>
              </a:extLst>
            </p:cNvPr>
            <p:cNvSpPr/>
            <p:nvPr/>
          </p:nvSpPr>
          <p:spPr>
            <a:xfrm>
              <a:off x="3309141" y="3325541"/>
              <a:ext cx="2759196" cy="355256"/>
            </a:xfrm>
            <a:prstGeom prst="rightArrow">
              <a:avLst>
                <a:gd name="adj1" fmla="val 100000"/>
                <a:gd name="adj2" fmla="val 50000"/>
              </a:avLst>
            </a:prstGeom>
            <a:gradFill flip="none" rotWithShape="1">
              <a:gsLst>
                <a:gs pos="0">
                  <a:srgbClr val="EB6618">
                    <a:shade val="30000"/>
                    <a:satMod val="115000"/>
                  </a:srgbClr>
                </a:gs>
                <a:gs pos="50000">
                  <a:srgbClr val="EB6618">
                    <a:shade val="67500"/>
                    <a:satMod val="115000"/>
                  </a:srgbClr>
                </a:gs>
                <a:gs pos="100000">
                  <a:srgbClr val="EB6618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20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1031" name="Oval 161" title="Círculo com Trimestre no Fundo">
              <a:extLst>
                <a:ext uri="{FF2B5EF4-FFF2-40B4-BE49-F238E27FC236}">
                  <a16:creationId xmlns:a16="http://schemas.microsoft.com/office/drawing/2014/main" id="{58940E1B-E521-02EF-D1A1-3472C083ED6E}"/>
                </a:ext>
              </a:extLst>
            </p:cNvPr>
            <p:cNvSpPr/>
            <p:nvPr/>
          </p:nvSpPr>
          <p:spPr>
            <a:xfrm>
              <a:off x="5494904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1032" name="Oval 160" title="Círculo com Trimestre no Fundo">
              <a:extLst>
                <a:ext uri="{FF2B5EF4-FFF2-40B4-BE49-F238E27FC236}">
                  <a16:creationId xmlns:a16="http://schemas.microsoft.com/office/drawing/2014/main" id="{FC778F1F-A187-958C-C7DE-36F2CA63D263}"/>
                </a:ext>
              </a:extLst>
            </p:cNvPr>
            <p:cNvSpPr/>
            <p:nvPr/>
          </p:nvSpPr>
          <p:spPr>
            <a:xfrm>
              <a:off x="4845879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1033" name="Oval 159" title="Círculo com Trimestre no Fundo">
              <a:extLst>
                <a:ext uri="{FF2B5EF4-FFF2-40B4-BE49-F238E27FC236}">
                  <a16:creationId xmlns:a16="http://schemas.microsoft.com/office/drawing/2014/main" id="{D7C48EFD-3390-38D5-1B55-D716708774E9}"/>
                </a:ext>
              </a:extLst>
            </p:cNvPr>
            <p:cNvSpPr/>
            <p:nvPr/>
          </p:nvSpPr>
          <p:spPr>
            <a:xfrm>
              <a:off x="4209357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1034" name="Oval 158" title="Círculo com Trimestre no Fundo">
              <a:extLst>
                <a:ext uri="{FF2B5EF4-FFF2-40B4-BE49-F238E27FC236}">
                  <a16:creationId xmlns:a16="http://schemas.microsoft.com/office/drawing/2014/main" id="{73C0CEEC-6A64-2F68-3C4A-CD3A8A3EDF54}"/>
                </a:ext>
              </a:extLst>
            </p:cNvPr>
            <p:cNvSpPr/>
            <p:nvPr/>
          </p:nvSpPr>
          <p:spPr>
            <a:xfrm>
              <a:off x="3552167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cxnSp>
          <p:nvCxnSpPr>
            <p:cNvPr id="1036" name="Conector Reto 38" title="Linhas T">
              <a:extLst>
                <a:ext uri="{FF2B5EF4-FFF2-40B4-BE49-F238E27FC236}">
                  <a16:creationId xmlns:a16="http://schemas.microsoft.com/office/drawing/2014/main" id="{1615B12B-D5A5-6D22-0C08-8EE9CC9D14B4}"/>
                </a:ext>
              </a:extLst>
            </p:cNvPr>
            <p:cNvCxnSpPr>
              <a:cxnSpLocks/>
            </p:cNvCxnSpPr>
            <p:nvPr/>
          </p:nvCxnSpPr>
          <p:spPr>
            <a:xfrm>
              <a:off x="4304435" y="3119046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Conector Reto 44" title="Linhas T">
              <a:extLst>
                <a:ext uri="{FF2B5EF4-FFF2-40B4-BE49-F238E27FC236}">
                  <a16:creationId xmlns:a16="http://schemas.microsoft.com/office/drawing/2014/main" id="{A5848F7A-E056-43DE-DD14-22EF3BE15337}"/>
                </a:ext>
              </a:extLst>
            </p:cNvPr>
            <p:cNvCxnSpPr>
              <a:cxnSpLocks/>
            </p:cNvCxnSpPr>
            <p:nvPr/>
          </p:nvCxnSpPr>
          <p:spPr>
            <a:xfrm>
              <a:off x="4951827" y="3119046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Conector Reto 46" title="Linhas T">
              <a:extLst>
                <a:ext uri="{FF2B5EF4-FFF2-40B4-BE49-F238E27FC236}">
                  <a16:creationId xmlns:a16="http://schemas.microsoft.com/office/drawing/2014/main" id="{6468049E-D66D-AF4E-DFB5-536B352A344E}"/>
                </a:ext>
              </a:extLst>
            </p:cNvPr>
            <p:cNvCxnSpPr>
              <a:cxnSpLocks/>
            </p:cNvCxnSpPr>
            <p:nvPr/>
          </p:nvCxnSpPr>
          <p:spPr>
            <a:xfrm>
              <a:off x="5599219" y="3119046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9" name="Caixa de texto 100" title="Número do trimestre">
              <a:extLst>
                <a:ext uri="{FF2B5EF4-FFF2-40B4-BE49-F238E27FC236}">
                  <a16:creationId xmlns:a16="http://schemas.microsoft.com/office/drawing/2014/main" id="{F0C59712-4C6A-8FBF-136D-E483207CCB20}"/>
                </a:ext>
              </a:extLst>
            </p:cNvPr>
            <p:cNvSpPr txBox="1"/>
            <p:nvPr/>
          </p:nvSpPr>
          <p:spPr>
            <a:xfrm>
              <a:off x="3516710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white">
                    <a:lumMod val="7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  <p:sp>
          <p:nvSpPr>
            <p:cNvPr id="1040" name="Caixa de texto 101" title="Número do trimestre">
              <a:extLst>
                <a:ext uri="{FF2B5EF4-FFF2-40B4-BE49-F238E27FC236}">
                  <a16:creationId xmlns:a16="http://schemas.microsoft.com/office/drawing/2014/main" id="{FEE557E0-4840-F30F-A487-84EA1A9BACDD}"/>
                </a:ext>
              </a:extLst>
            </p:cNvPr>
            <p:cNvSpPr txBox="1"/>
            <p:nvPr/>
          </p:nvSpPr>
          <p:spPr>
            <a:xfrm>
              <a:off x="4164225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  <p:sp>
          <p:nvSpPr>
            <p:cNvPr id="1041" name="Caixa de texto 103" title="Número do trimestre">
              <a:extLst>
                <a:ext uri="{FF2B5EF4-FFF2-40B4-BE49-F238E27FC236}">
                  <a16:creationId xmlns:a16="http://schemas.microsoft.com/office/drawing/2014/main" id="{04EBC31A-AD87-AD59-E8C2-8012CBBBAE04}"/>
                </a:ext>
              </a:extLst>
            </p:cNvPr>
            <p:cNvSpPr txBox="1"/>
            <p:nvPr/>
          </p:nvSpPr>
          <p:spPr>
            <a:xfrm>
              <a:off x="5459255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042" name="Grupo 7" title="Ano 1">
            <a:extLst>
              <a:ext uri="{FF2B5EF4-FFF2-40B4-BE49-F238E27FC236}">
                <a16:creationId xmlns:a16="http://schemas.microsoft.com/office/drawing/2014/main" id="{5080D47B-E234-82B8-044A-15B885BDE2EB}"/>
              </a:ext>
            </a:extLst>
          </p:cNvPr>
          <p:cNvGrpSpPr/>
          <p:nvPr/>
        </p:nvGrpSpPr>
        <p:grpSpPr>
          <a:xfrm>
            <a:off x="2723602" y="1065537"/>
            <a:ext cx="2021576" cy="421313"/>
            <a:chOff x="791681" y="3119046"/>
            <a:chExt cx="2695434" cy="561751"/>
          </a:xfrm>
        </p:grpSpPr>
        <p:cxnSp>
          <p:nvCxnSpPr>
            <p:cNvPr id="1043" name="Conector Reto 112" title="Linhas T">
              <a:extLst>
                <a:ext uri="{FF2B5EF4-FFF2-40B4-BE49-F238E27FC236}">
                  <a16:creationId xmlns:a16="http://schemas.microsoft.com/office/drawing/2014/main" id="{37FD53DC-F5CE-6593-9BF1-228835A45E12}"/>
                </a:ext>
              </a:extLst>
            </p:cNvPr>
            <p:cNvCxnSpPr>
              <a:cxnSpLocks/>
            </p:cNvCxnSpPr>
            <p:nvPr/>
          </p:nvCxnSpPr>
          <p:spPr>
            <a:xfrm>
              <a:off x="1703309" y="3119046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4" name="Seta: Para a Direita 129" title="Seta de Ano">
              <a:extLst>
                <a:ext uri="{FF2B5EF4-FFF2-40B4-BE49-F238E27FC236}">
                  <a16:creationId xmlns:a16="http://schemas.microsoft.com/office/drawing/2014/main" id="{35DF8E05-1E64-F664-277A-3217156837FA}"/>
                </a:ext>
              </a:extLst>
            </p:cNvPr>
            <p:cNvSpPr/>
            <p:nvPr/>
          </p:nvSpPr>
          <p:spPr>
            <a:xfrm>
              <a:off x="791681" y="3325541"/>
              <a:ext cx="2695434" cy="355256"/>
            </a:xfrm>
            <a:prstGeom prst="rightArrow">
              <a:avLst>
                <a:gd name="adj1" fmla="val 100000"/>
                <a:gd name="adj2" fmla="val 50000"/>
              </a:avLst>
            </a:prstGeom>
            <a:gradFill flip="none" rotWithShape="1">
              <a:gsLst>
                <a:gs pos="0">
                  <a:srgbClr val="C6DD8A">
                    <a:shade val="30000"/>
                    <a:satMod val="115000"/>
                  </a:srgbClr>
                </a:gs>
                <a:gs pos="57000">
                  <a:srgbClr val="C6DD8A">
                    <a:shade val="67500"/>
                    <a:satMod val="115000"/>
                  </a:srgbClr>
                </a:gs>
                <a:gs pos="100000">
                  <a:srgbClr val="C6DD8A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20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1045" name="Oval 157" title="Círculo com Trimestre no Fundo">
              <a:extLst>
                <a:ext uri="{FF2B5EF4-FFF2-40B4-BE49-F238E27FC236}">
                  <a16:creationId xmlns:a16="http://schemas.microsoft.com/office/drawing/2014/main" id="{860CC8AD-730D-5DFB-A7B6-DA1E26CD8464}"/>
                </a:ext>
              </a:extLst>
            </p:cNvPr>
            <p:cNvSpPr/>
            <p:nvPr/>
          </p:nvSpPr>
          <p:spPr>
            <a:xfrm>
              <a:off x="2913639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1046" name="Oval 144" title="Círculo com Trimestre no Fundo">
              <a:extLst>
                <a:ext uri="{FF2B5EF4-FFF2-40B4-BE49-F238E27FC236}">
                  <a16:creationId xmlns:a16="http://schemas.microsoft.com/office/drawing/2014/main" id="{9E0CFC44-CF34-15A7-2BB6-8F0C7EB27047}"/>
                </a:ext>
              </a:extLst>
            </p:cNvPr>
            <p:cNvSpPr/>
            <p:nvPr/>
          </p:nvSpPr>
          <p:spPr>
            <a:xfrm>
              <a:off x="2256010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1047" name="Oval 133" title="Círculo com Trimestre no Fundo">
              <a:extLst>
                <a:ext uri="{FF2B5EF4-FFF2-40B4-BE49-F238E27FC236}">
                  <a16:creationId xmlns:a16="http://schemas.microsoft.com/office/drawing/2014/main" id="{0EA570E6-9EA4-4417-E062-3CAA6D4EF116}"/>
                </a:ext>
              </a:extLst>
            </p:cNvPr>
            <p:cNvSpPr/>
            <p:nvPr/>
          </p:nvSpPr>
          <p:spPr>
            <a:xfrm>
              <a:off x="1611747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sp>
          <p:nvSpPr>
            <p:cNvPr id="1048" name="Oval 25" title="Círculo com Trimestre no Fundo">
              <a:extLst>
                <a:ext uri="{FF2B5EF4-FFF2-40B4-BE49-F238E27FC236}">
                  <a16:creationId xmlns:a16="http://schemas.microsoft.com/office/drawing/2014/main" id="{2F3FEAD8-B878-D6D6-56C3-19F61DFD744B}"/>
                </a:ext>
              </a:extLst>
            </p:cNvPr>
            <p:cNvSpPr/>
            <p:nvPr/>
          </p:nvSpPr>
          <p:spPr>
            <a:xfrm>
              <a:off x="965783" y="3403274"/>
              <a:ext cx="211582" cy="2115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pt-BR" sz="1350" kern="1200" dirty="0">
                <a:solidFill>
                  <a:prstClr val="white"/>
                </a:solidFill>
                <a:latin typeface="Helvetica Now Display" panose="020B0504030202020204" pitchFamily="34" charset="0"/>
              </a:endParaRPr>
            </a:p>
          </p:txBody>
        </p:sp>
        <p:cxnSp>
          <p:nvCxnSpPr>
            <p:cNvPr id="1050" name="Conector Reto 35" title="Linhas T">
              <a:extLst>
                <a:ext uri="{FF2B5EF4-FFF2-40B4-BE49-F238E27FC236}">
                  <a16:creationId xmlns:a16="http://schemas.microsoft.com/office/drawing/2014/main" id="{A99B14C8-31F2-DAE7-9C6E-39C2310CA9F3}"/>
                </a:ext>
              </a:extLst>
            </p:cNvPr>
            <p:cNvCxnSpPr>
              <a:cxnSpLocks/>
            </p:cNvCxnSpPr>
            <p:nvPr/>
          </p:nvCxnSpPr>
          <p:spPr>
            <a:xfrm>
              <a:off x="2362259" y="3119046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Conector Reto 36" title="Linhas T">
              <a:extLst>
                <a:ext uri="{FF2B5EF4-FFF2-40B4-BE49-F238E27FC236}">
                  <a16:creationId xmlns:a16="http://schemas.microsoft.com/office/drawing/2014/main" id="{0D423273-C887-D1EE-C2D3-9F6D76CBEAED}"/>
                </a:ext>
              </a:extLst>
            </p:cNvPr>
            <p:cNvCxnSpPr>
              <a:cxnSpLocks/>
            </p:cNvCxnSpPr>
            <p:nvPr/>
          </p:nvCxnSpPr>
          <p:spPr>
            <a:xfrm>
              <a:off x="3009651" y="3119046"/>
              <a:ext cx="0" cy="165471"/>
            </a:xfrm>
            <a:prstGeom prst="line">
              <a:avLst/>
            </a:prstGeom>
            <a:ln cmpd="sng">
              <a:solidFill>
                <a:schemeClr val="bg1">
                  <a:lumMod val="85000"/>
                </a:schemeClr>
              </a:solidFill>
              <a:prstDash val="sysDash"/>
              <a:headEnd type="non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2" name="Caixa de texto 71" title="Número do trimestre">
              <a:extLst>
                <a:ext uri="{FF2B5EF4-FFF2-40B4-BE49-F238E27FC236}">
                  <a16:creationId xmlns:a16="http://schemas.microsoft.com/office/drawing/2014/main" id="{30BE9B1B-5AF5-C161-94B1-E9388BC43269}"/>
                </a:ext>
              </a:extLst>
            </p:cNvPr>
            <p:cNvSpPr txBox="1"/>
            <p:nvPr/>
          </p:nvSpPr>
          <p:spPr>
            <a:xfrm>
              <a:off x="926650" y="3429000"/>
              <a:ext cx="214834" cy="14616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white">
                    <a:lumMod val="7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  <p:sp>
          <p:nvSpPr>
            <p:cNvPr id="1053" name="Caixa de texto 72" title="Número do trimestre">
              <a:extLst>
                <a:ext uri="{FF2B5EF4-FFF2-40B4-BE49-F238E27FC236}">
                  <a16:creationId xmlns:a16="http://schemas.microsoft.com/office/drawing/2014/main" id="{C5F143F6-6C66-83FD-3CBC-754FACC268F1}"/>
                </a:ext>
              </a:extLst>
            </p:cNvPr>
            <p:cNvSpPr txBox="1"/>
            <p:nvPr/>
          </p:nvSpPr>
          <p:spPr>
            <a:xfrm>
              <a:off x="1574165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  <p:sp>
          <p:nvSpPr>
            <p:cNvPr id="1054" name="Caixa de texto 73" title="Número do trimestre">
              <a:extLst>
                <a:ext uri="{FF2B5EF4-FFF2-40B4-BE49-F238E27FC236}">
                  <a16:creationId xmlns:a16="http://schemas.microsoft.com/office/drawing/2014/main" id="{781C6EFF-7286-C769-0E34-8149D1ADE87A}"/>
                </a:ext>
              </a:extLst>
            </p:cNvPr>
            <p:cNvSpPr txBox="1"/>
            <p:nvPr/>
          </p:nvSpPr>
          <p:spPr>
            <a:xfrm>
              <a:off x="2221680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  <p:sp>
          <p:nvSpPr>
            <p:cNvPr id="1055" name="Caixa de texto 74" title="Número do trimestre">
              <a:extLst>
                <a:ext uri="{FF2B5EF4-FFF2-40B4-BE49-F238E27FC236}">
                  <a16:creationId xmlns:a16="http://schemas.microsoft.com/office/drawing/2014/main" id="{5D35DD4A-29C6-3BBB-66BD-5643C5D7A65A}"/>
                </a:ext>
              </a:extLst>
            </p:cNvPr>
            <p:cNvSpPr txBox="1"/>
            <p:nvPr/>
          </p:nvSpPr>
          <p:spPr>
            <a:xfrm>
              <a:off x="2869195" y="3431169"/>
              <a:ext cx="288000" cy="144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 defTabSz="685800">
                <a:buClrTx/>
              </a:pPr>
              <a:endParaRPr lang="pt-BR" sz="75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Helvetica Now Display" panose="020B050403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060" name="Retângulo 1059">
            <a:extLst>
              <a:ext uri="{FF2B5EF4-FFF2-40B4-BE49-F238E27FC236}">
                <a16:creationId xmlns:a16="http://schemas.microsoft.com/office/drawing/2014/main" id="{A8038618-156B-8EA2-43E1-3C7106DE7D31}"/>
              </a:ext>
            </a:extLst>
          </p:cNvPr>
          <p:cNvSpPr/>
          <p:nvPr/>
        </p:nvSpPr>
        <p:spPr>
          <a:xfrm>
            <a:off x="3295124" y="1247801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9BBB59"/>
                </a:solidFill>
              </a:rPr>
              <a:t>2022</a:t>
            </a:r>
          </a:p>
          <a:p>
            <a:pPr algn="ctr"/>
            <a:endParaRPr lang="pt-BR" dirty="0"/>
          </a:p>
        </p:txBody>
      </p:sp>
      <p:sp>
        <p:nvSpPr>
          <p:cNvPr id="1061" name="Retângulo 1060">
            <a:extLst>
              <a:ext uri="{FF2B5EF4-FFF2-40B4-BE49-F238E27FC236}">
                <a16:creationId xmlns:a16="http://schemas.microsoft.com/office/drawing/2014/main" id="{525971FA-402C-B6FC-AC10-0DBF590A228C}"/>
              </a:ext>
            </a:extLst>
          </p:cNvPr>
          <p:cNvSpPr/>
          <p:nvPr/>
        </p:nvSpPr>
        <p:spPr>
          <a:xfrm>
            <a:off x="5186030" y="1245989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EB6618"/>
                </a:solidFill>
              </a:rPr>
              <a:t>2023</a:t>
            </a:r>
          </a:p>
          <a:p>
            <a:pPr algn="ctr"/>
            <a:endParaRPr lang="pt-BR" dirty="0"/>
          </a:p>
        </p:txBody>
      </p:sp>
      <p:sp>
        <p:nvSpPr>
          <p:cNvPr id="1062" name="Retângulo 1061">
            <a:extLst>
              <a:ext uri="{FF2B5EF4-FFF2-40B4-BE49-F238E27FC236}">
                <a16:creationId xmlns:a16="http://schemas.microsoft.com/office/drawing/2014/main" id="{7C3D7C65-9F47-3220-3A5A-FA7051C40247}"/>
              </a:ext>
            </a:extLst>
          </p:cNvPr>
          <p:cNvSpPr/>
          <p:nvPr/>
        </p:nvSpPr>
        <p:spPr>
          <a:xfrm>
            <a:off x="7195556" y="1244231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F6EB62"/>
                </a:solidFill>
              </a:rPr>
              <a:t>2024</a:t>
            </a:r>
          </a:p>
          <a:p>
            <a:pPr algn="ctr"/>
            <a:endParaRPr lang="pt-BR" dirty="0"/>
          </a:p>
        </p:txBody>
      </p:sp>
      <p:sp>
        <p:nvSpPr>
          <p:cNvPr id="1065" name="Retângulo 1064">
            <a:extLst>
              <a:ext uri="{FF2B5EF4-FFF2-40B4-BE49-F238E27FC236}">
                <a16:creationId xmlns:a16="http://schemas.microsoft.com/office/drawing/2014/main" id="{6639863F-0F3D-0771-470C-FC45C01DF358}"/>
              </a:ext>
            </a:extLst>
          </p:cNvPr>
          <p:cNvSpPr/>
          <p:nvPr/>
        </p:nvSpPr>
        <p:spPr>
          <a:xfrm>
            <a:off x="1082371" y="4805632"/>
            <a:ext cx="48875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B6618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Objetivo: elevar o nível de escolaridade formal das consultoras. </a:t>
            </a:r>
          </a:p>
          <a:p>
            <a:pPr marL="101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srgbClr val="EB6618"/>
              </a:solidFill>
              <a:effectLst/>
              <a:uLnTx/>
              <a:uFillTx/>
              <a:latin typeface="Helvetica Now Text" panose="020B0604020202020204" charset="0"/>
              <a:ea typeface="+mn-ea"/>
              <a:cs typeface="Helvetica Now Text" panose="020B0604020202020204" charset="0"/>
              <a:sym typeface="Calibri"/>
            </a:endParaRPr>
          </a:p>
          <a:p>
            <a:pPr marL="101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Piloto: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</a:rPr>
              <a:t>24% das consultoras do Nordeste não concluíram o EM. É o mercado com maior índice de consultora não escolarizadas.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Helvetica Now Text" panose="020B0604020202020204" charset="0"/>
              <a:ea typeface="+mn-ea"/>
              <a:cs typeface="Helvetica Now Text" panose="020B0604020202020204" charset="0"/>
              <a:sym typeface="Calibri"/>
            </a:endParaRPr>
          </a:p>
        </p:txBody>
      </p:sp>
      <p:sp>
        <p:nvSpPr>
          <p:cNvPr id="1066" name="Retângulo 1065">
            <a:extLst>
              <a:ext uri="{FF2B5EF4-FFF2-40B4-BE49-F238E27FC236}">
                <a16:creationId xmlns:a16="http://schemas.microsoft.com/office/drawing/2014/main" id="{F8EB0944-C446-CF83-FB7A-84BBEA44BC9B}"/>
              </a:ext>
            </a:extLst>
          </p:cNvPr>
          <p:cNvSpPr/>
          <p:nvPr/>
        </p:nvSpPr>
        <p:spPr>
          <a:xfrm>
            <a:off x="1083198" y="2623400"/>
            <a:ext cx="97770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16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tabLst/>
              <a:defRPr/>
            </a:pPr>
            <a:r>
              <a:rPr lang="pt-BR" sz="1600" b="1" kern="1200" dirty="0">
                <a:solidFill>
                  <a:srgbClr val="EB6619"/>
                </a:solidFill>
                <a:latin typeface="Helvetica Now Text" panose="020B0604020202020204" charset="0"/>
                <a:sym typeface="Calibri"/>
              </a:rPr>
              <a:t>Tutoria/Programa de mentoria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para as Consultoras que têm o desejo de realizar o sonho do Ensino Médio.</a:t>
            </a:r>
          </a:p>
          <a:p>
            <a:pPr marL="1016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B6618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Mapeamento de ofertas: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 Escolas Públicas e Privadas, Presenciais e Online. (Parceiros: Traço (C2), Inove e Descomplica)</a:t>
            </a:r>
          </a:p>
          <a:p>
            <a:pPr marL="101600">
              <a:buClrTx/>
              <a:buSzPts val="2000"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B6618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Acompanhamento Pedagógico: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 Mapeamento de necessidade pedagógicas e sociais.</a:t>
            </a:r>
          </a:p>
        </p:txBody>
      </p:sp>
      <p:sp>
        <p:nvSpPr>
          <p:cNvPr id="1068" name="CaixaDeTexto 1067">
            <a:extLst>
              <a:ext uri="{FF2B5EF4-FFF2-40B4-BE49-F238E27FC236}">
                <a16:creationId xmlns:a16="http://schemas.microsoft.com/office/drawing/2014/main" id="{1A55AC42-562E-88B9-EEFE-7E4C5B7EA4D7}"/>
              </a:ext>
            </a:extLst>
          </p:cNvPr>
          <p:cNvSpPr txBox="1"/>
          <p:nvPr/>
        </p:nvSpPr>
        <p:spPr>
          <a:xfrm>
            <a:off x="6096000" y="4805632"/>
            <a:ext cx="5956002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>
              <a:buClrTx/>
              <a:buSzPts val="2000"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EB6619"/>
                </a:solidFill>
                <a:effectLst/>
                <a:uLnTx/>
                <a:uFillTx/>
                <a:latin typeface="Helvetica Now Text" panose="020B0604020202020204" charset="0"/>
                <a:ea typeface="Helvetica Neue"/>
                <a:cs typeface="Helvetica Now Text" panose="020B0604020202020204" charset="0"/>
                <a:sym typeface="Helvetica Neue"/>
              </a:rPr>
              <a:t>Hipóteses e Monitoramento</a:t>
            </a:r>
          </a:p>
          <a:p>
            <a:pPr marL="101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Helvetica Now Text" panose="020B0604020202020204" charset="0"/>
              <a:ea typeface="+mn-ea"/>
              <a:cs typeface="Helvetica Now Text" panose="020B0604020202020204" charset="0"/>
              <a:sym typeface="Calibri"/>
            </a:endParaRPr>
          </a:p>
          <a:p>
            <a:pPr marL="3873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Programa de Tutoria.</a:t>
            </a:r>
          </a:p>
          <a:p>
            <a:pPr marL="3873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Ofertas de EJA.</a:t>
            </a:r>
          </a:p>
          <a:p>
            <a:pPr marL="3873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Engajamento com a Natura e a causa da educação</a:t>
            </a:r>
          </a:p>
          <a:p>
            <a:pPr marL="387350" indent="-285750">
              <a:buClrTx/>
              <a:buSzPts val="2000"/>
              <a:buFont typeface="Arial" panose="020B0604020202020204" pitchFamily="34" charset="0"/>
              <a:buChar char="•"/>
              <a:defRPr/>
            </a:pPr>
            <a:r>
              <a:rPr kumimoji="0" lang="pt-BR" sz="160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Helvetica Now Text" panose="020B0604020202020204" charset="0"/>
                <a:ea typeface="+mn-ea"/>
                <a:cs typeface="Helvetica Now Text" panose="020B0604020202020204" charset="0"/>
                <a:sym typeface="Calibri"/>
              </a:rPr>
              <a:t>Mecânicas de engajamento.</a:t>
            </a:r>
          </a:p>
        </p:txBody>
      </p:sp>
    </p:spTree>
    <p:extLst>
      <p:ext uri="{BB962C8B-B14F-4D97-AF65-F5344CB8AC3E}">
        <p14:creationId xmlns:p14="http://schemas.microsoft.com/office/powerpoint/2010/main" val="1418517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105da0e435a_1_93"/>
          <p:cNvSpPr/>
          <p:nvPr/>
        </p:nvSpPr>
        <p:spPr>
          <a:xfrm>
            <a:off x="232163" y="274411"/>
            <a:ext cx="8672800" cy="8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9500"/>
              </a:buClr>
              <a:buSzPts val="2500"/>
              <a:buFontTx/>
              <a:buNone/>
              <a:tabLst/>
              <a:defRPr/>
            </a:pPr>
            <a:r>
              <a:rPr kumimoji="0" lang="pt-BR" sz="3333" b="1" i="0" u="none" strike="noStrike" kern="0" cap="none" spc="0" normalizeH="0" baseline="0" noProof="0" dirty="0">
                <a:ln>
                  <a:noFill/>
                </a:ln>
                <a:solidFill>
                  <a:srgbClr val="EB6619"/>
                </a:solidFill>
                <a:effectLst/>
                <a:uLnTx/>
                <a:uFillTx/>
                <a:latin typeface="Helvetica Now Text" panose="020B0504030202020204" pitchFamily="34" charset="0"/>
                <a:ea typeface="Play"/>
                <a:cs typeface="Play"/>
                <a:sym typeface="Play"/>
              </a:rPr>
              <a:t>Proposta de intervenção</a:t>
            </a:r>
            <a:endParaRPr kumimoji="0" sz="3333" b="1" i="0" u="none" strike="noStrike" kern="0" cap="none" spc="0" normalizeH="0" baseline="0" noProof="0" dirty="0">
              <a:ln>
                <a:noFill/>
              </a:ln>
              <a:solidFill>
                <a:srgbClr val="EB6619"/>
              </a:solidFill>
              <a:effectLst/>
              <a:uLnTx/>
              <a:uFillTx/>
              <a:latin typeface="Helvetica Now Text" panose="020B0504030202020204" pitchFamily="34" charset="0"/>
              <a:ea typeface="Play"/>
              <a:cs typeface="Play"/>
              <a:sym typeface="Play"/>
            </a:endParaRPr>
          </a:p>
        </p:txBody>
      </p:sp>
      <p:sp>
        <p:nvSpPr>
          <p:cNvPr id="433" name="Google Shape;433;g105da0e435a_1_93"/>
          <p:cNvSpPr txBox="1"/>
          <p:nvPr/>
        </p:nvSpPr>
        <p:spPr>
          <a:xfrm>
            <a:off x="303200" y="1222167"/>
            <a:ext cx="11618000" cy="779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lang="pt-BR" sz="1733" dirty="0">
                <a:solidFill>
                  <a:srgbClr val="493123"/>
                </a:solidFill>
                <a:latin typeface="Helvetica Now Text" panose="020B0504030202020204" pitchFamily="34" charset="0"/>
                <a:sym typeface="Play"/>
              </a:rPr>
              <a:t>Após realizar a análise dos dados de EJA e do perfil das </a:t>
            </a:r>
            <a:r>
              <a:rPr lang="pt-BR" sz="1733" dirty="0" err="1">
                <a:solidFill>
                  <a:srgbClr val="493123"/>
                </a:solidFill>
                <a:latin typeface="Helvetica Now Text" panose="020B0504030202020204" pitchFamily="34" charset="0"/>
                <a:sym typeface="Play"/>
              </a:rPr>
              <a:t>CBs</a:t>
            </a:r>
            <a:r>
              <a:rPr lang="pt-BR" sz="1733" dirty="0">
                <a:solidFill>
                  <a:srgbClr val="493123"/>
                </a:solidFill>
                <a:latin typeface="Helvetica Now Text" panose="020B0504030202020204" pitchFamily="34" charset="0"/>
                <a:sym typeface="Play"/>
              </a:rPr>
              <a:t> candidatas à EJA e avaliar as soluções, conclui-se que o processo de retomada dos estudos passa pelas seguintes fases:</a:t>
            </a:r>
            <a:endParaRPr sz="1733" dirty="0">
              <a:solidFill>
                <a:srgbClr val="493123"/>
              </a:solidFill>
              <a:latin typeface="Helvetica Now Text" panose="020B0504030202020204" pitchFamily="34" charset="0"/>
              <a:sym typeface="Play"/>
            </a:endParaRPr>
          </a:p>
        </p:txBody>
      </p:sp>
      <p:sp>
        <p:nvSpPr>
          <p:cNvPr id="434" name="Google Shape;434;g105da0e435a_1_93"/>
          <p:cNvSpPr/>
          <p:nvPr/>
        </p:nvSpPr>
        <p:spPr>
          <a:xfrm>
            <a:off x="465400" y="3161040"/>
            <a:ext cx="4038800" cy="691200"/>
          </a:xfrm>
          <a:prstGeom prst="rect">
            <a:avLst/>
          </a:prstGeom>
          <a:solidFill>
            <a:srgbClr val="E58B5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2 - informação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g105da0e435a_1_93"/>
          <p:cNvSpPr/>
          <p:nvPr/>
        </p:nvSpPr>
        <p:spPr>
          <a:xfrm>
            <a:off x="700600" y="3831280"/>
            <a:ext cx="3568400" cy="691200"/>
          </a:xfrm>
          <a:prstGeom prst="rect">
            <a:avLst/>
          </a:prstGeom>
          <a:solidFill>
            <a:srgbClr val="FF95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3 - autoestima e reconhecimento da sua jornada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g105da0e435a_1_93"/>
          <p:cNvSpPr/>
          <p:nvPr/>
        </p:nvSpPr>
        <p:spPr>
          <a:xfrm>
            <a:off x="940800" y="4501520"/>
            <a:ext cx="3088000" cy="6912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4 - organização: apoio financeiro e suporte</a:t>
            </a: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g105da0e435a_1_93"/>
          <p:cNvSpPr/>
          <p:nvPr/>
        </p:nvSpPr>
        <p:spPr>
          <a:xfrm>
            <a:off x="1132400" y="5171760"/>
            <a:ext cx="2704800" cy="6912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5 - acesso e didática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g105da0e435a_1_93"/>
          <p:cNvSpPr/>
          <p:nvPr/>
        </p:nvSpPr>
        <p:spPr>
          <a:xfrm>
            <a:off x="1278600" y="5842000"/>
            <a:ext cx="2412400" cy="691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6 - realização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g105da0e435a_1_93"/>
          <p:cNvSpPr/>
          <p:nvPr/>
        </p:nvSpPr>
        <p:spPr>
          <a:xfrm>
            <a:off x="207333" y="2490800"/>
            <a:ext cx="4543200" cy="69120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1 - incentivo, apoio e motivação</a:t>
            </a: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g105da0e435a_1_93"/>
          <p:cNvSpPr txBox="1"/>
          <p:nvPr/>
        </p:nvSpPr>
        <p:spPr>
          <a:xfrm>
            <a:off x="4931067" y="2231901"/>
            <a:ext cx="6560333" cy="4185721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493123"/>
                </a:solidFill>
                <a:effectLst/>
                <a:uLnTx/>
                <a:uFillTx/>
                <a:latin typeface="Helvetica Now Text" panose="020B0504030202020204" pitchFamily="34" charset="0"/>
                <a:ea typeface="Play"/>
                <a:cs typeface="Play"/>
                <a:sym typeface="Play"/>
              </a:rPr>
              <a:t>Para retomar os estudos, a CN precisa inicialmente de incentivo, apoio e motivação, acreditando que é possível realizar o sonho de ter um diploma e/ou alcançar melhores condições de trabalho.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493123"/>
              </a:solidFill>
              <a:effectLst/>
              <a:uLnTx/>
              <a:uFillTx/>
              <a:latin typeface="Helvetica Now Text" panose="020B0504030202020204" pitchFamily="34" charset="0"/>
              <a:ea typeface="Play"/>
              <a:cs typeface="Play"/>
              <a:sym typeface="Play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493123"/>
              </a:solidFill>
              <a:effectLst/>
              <a:uLnTx/>
              <a:uFillTx/>
              <a:latin typeface="Helvetica Now Text" panose="020B0504030202020204" pitchFamily="34" charset="0"/>
              <a:ea typeface="Play"/>
              <a:cs typeface="Play"/>
              <a:sym typeface="Play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493123"/>
                </a:solidFill>
                <a:effectLst/>
                <a:uLnTx/>
                <a:uFillTx/>
                <a:latin typeface="Helvetica Now Text" panose="020B0504030202020204" pitchFamily="34" charset="0"/>
                <a:ea typeface="Play"/>
                <a:cs typeface="Play"/>
                <a:sym typeface="Play"/>
              </a:rPr>
              <a:t>Uma vez motivada, ela precisa de informações sobre as opções, o que ajuda a concretizar que é possível. Além das informações, para dar próximo passo e de matricular, é preciso autoestima, reconhecimento, organização e apoio.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493123"/>
              </a:solidFill>
              <a:effectLst/>
              <a:uLnTx/>
              <a:uFillTx/>
              <a:latin typeface="Helvetica Now Text" panose="020B0504030202020204" pitchFamily="34" charset="0"/>
              <a:ea typeface="Play"/>
              <a:cs typeface="Play"/>
              <a:sym typeface="Play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493123"/>
              </a:solidFill>
              <a:effectLst/>
              <a:uLnTx/>
              <a:uFillTx/>
              <a:latin typeface="Helvetica Now Text" panose="020B0504030202020204" pitchFamily="34" charset="0"/>
              <a:ea typeface="Play"/>
              <a:cs typeface="Play"/>
              <a:sym typeface="Play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493123"/>
                </a:solidFill>
                <a:effectLst/>
                <a:uLnTx/>
                <a:uFillTx/>
                <a:latin typeface="Helvetica Now Text" panose="020B0504030202020204" pitchFamily="34" charset="0"/>
                <a:ea typeface="Play"/>
                <a:cs typeface="Play"/>
                <a:sym typeface="Play"/>
              </a:rPr>
              <a:t>Uma vez convencida de que vale a pena, é importante que conte com uma boa estrutura de acesso (físico ou digital) e que conte com uma didática que apoie a permanecer. Mantida a motivação e organização, ela consegue a realização.</a:t>
            </a:r>
          </a:p>
          <a:p>
            <a:pPr defTabSz="1219170">
              <a:buSzPts val="1400"/>
              <a:defRPr/>
            </a:pPr>
            <a:endParaRPr lang="pt-BR" sz="1600" dirty="0">
              <a:solidFill>
                <a:srgbClr val="493123"/>
              </a:solidFill>
              <a:latin typeface="Helvetica Now Text" panose="020B0504030202020204" pitchFamily="34" charset="0"/>
              <a:sym typeface="Play"/>
            </a:endParaRPr>
          </a:p>
          <a:p>
            <a:pPr defTabSz="1219170">
              <a:buSzPts val="1400"/>
              <a:defRPr/>
            </a:pPr>
            <a:r>
              <a:rPr lang="pt-BR" sz="1600" dirty="0">
                <a:solidFill>
                  <a:srgbClr val="493123"/>
                </a:solidFill>
                <a:latin typeface="Helvetica Now Text" panose="020B0504030202020204" pitchFamily="34" charset="0"/>
                <a:sym typeface="Play"/>
              </a:rPr>
              <a:t>Dada esta jornada da aluna, é apresentada nas telas a seguir a proposta de intervenção.</a:t>
            </a:r>
            <a:endParaRPr lang="pt-BR" sz="1600" dirty="0">
              <a:solidFill>
                <a:srgbClr val="493123"/>
              </a:solidFill>
              <a:latin typeface="Helvetica Now Text" panose="020B050403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DD16689-C700-97A1-0B85-06CB4B0C9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674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0AD138A-E817-5169-DB1D-9BB7CA725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645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6595E9-58EE-E6FD-1016-B3676DF2DF96}"/>
              </a:ext>
            </a:extLst>
          </p:cNvPr>
          <p:cNvSpPr txBox="1"/>
          <p:nvPr/>
        </p:nvSpPr>
        <p:spPr>
          <a:xfrm>
            <a:off x="1570693" y="367808"/>
            <a:ext cx="4395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ExtraBold" panose="020B0504030202020204" pitchFamily="34" charset="77"/>
                <a:ea typeface="+mn-ea"/>
                <a:cs typeface="Arial"/>
                <a:sym typeface="Arial"/>
              </a:rPr>
              <a:t>Início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ExtraBold" panose="020B0504030202020204" pitchFamily="34" charset="77"/>
                <a:ea typeface="+mn-ea"/>
                <a:cs typeface="Arial"/>
                <a:sym typeface="Arial"/>
              </a:rPr>
              <a:t> das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ExtraBold" panose="020B0504030202020204" pitchFamily="34" charset="77"/>
                <a:ea typeface="+mn-ea"/>
                <a:cs typeface="Arial"/>
                <a:sym typeface="Arial"/>
              </a:rPr>
              <a:t>Comuniações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2C4B50"/>
              </a:solidFill>
              <a:effectLst/>
              <a:uLnTx/>
              <a:uFillTx/>
              <a:latin typeface="Helvetica Now Text ExtraBold" panose="020B0504030202020204" pitchFamily="34" charset="77"/>
              <a:ea typeface="+mn-ea"/>
              <a:cs typeface="Arial"/>
              <a:sym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467FBC9-73AB-FF3F-5C68-5C2BBAB10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427" y="1371651"/>
            <a:ext cx="1579422" cy="16766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9124363-CF07-135D-E666-D60F71140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6622" y="3429000"/>
            <a:ext cx="1775679" cy="18849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C7559A-F385-5C6B-1B1E-0D30D4E53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6764" y="2021259"/>
            <a:ext cx="1429157" cy="13450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5C4095-B81A-02F5-8DD4-6237351DD46C}"/>
              </a:ext>
            </a:extLst>
          </p:cNvPr>
          <p:cNvSpPr txBox="1"/>
          <p:nvPr/>
        </p:nvSpPr>
        <p:spPr>
          <a:xfrm>
            <a:off x="1841599" y="1787149"/>
            <a:ext cx="13428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E1E1DA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22/05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srgbClr val="E1E1DA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Apresentação e Lançamento no GG Nordeste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084F10-5764-8509-A0B3-78F6C7E46FC9}"/>
              </a:ext>
            </a:extLst>
          </p:cNvPr>
          <p:cNvSpPr txBox="1"/>
          <p:nvPr/>
        </p:nvSpPr>
        <p:spPr>
          <a:xfrm>
            <a:off x="2354187" y="3714474"/>
            <a:ext cx="150850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E1E1DA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23/05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srgbClr val="E1E1DA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Apresentação </a:t>
            </a:r>
            <a:b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srgbClr val="E1E1DA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</a:b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srgbClr val="E1E1DA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e Lançamento do projeto com Gerentes Embaixadoras </a:t>
            </a:r>
            <a:b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srgbClr val="E1E1DA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</a:br>
            <a:r>
              <a:rPr kumimoji="0" lang="en-BR" sz="1200" b="0" i="0" u="none" strike="noStrike" kern="1200" cap="none" spc="0" normalizeH="0" baseline="0" noProof="0" dirty="0">
                <a:ln>
                  <a:noFill/>
                </a:ln>
                <a:solidFill>
                  <a:srgbClr val="E1E1DA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de CPV</a:t>
            </a:r>
            <a:endParaRPr kumimoji="0" lang="en-B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6C313B-3A06-F7D5-4F6B-6EA52A6773AB}"/>
              </a:ext>
            </a:extLst>
          </p:cNvPr>
          <p:cNvSpPr txBox="1"/>
          <p:nvPr/>
        </p:nvSpPr>
        <p:spPr>
          <a:xfrm>
            <a:off x="3619281" y="2345678"/>
            <a:ext cx="14481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24/05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Comunicado Gerentes de Negócios</a:t>
            </a:r>
            <a:endParaRPr kumimoji="0" lang="en-BR" sz="1200" b="0" i="0" u="none" strike="noStrike" kern="1200" cap="none" spc="0" normalizeH="0" baseline="0" noProof="0" dirty="0">
              <a:ln>
                <a:noFill/>
              </a:ln>
              <a:solidFill>
                <a:srgbClr val="2C4B5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CEB6BCC1-7849-C3F4-4421-241AE74CCC2F}"/>
              </a:ext>
            </a:extLst>
          </p:cNvPr>
          <p:cNvSpPr txBox="1"/>
          <p:nvPr/>
        </p:nvSpPr>
        <p:spPr>
          <a:xfrm>
            <a:off x="8639035" y="3991472"/>
            <a:ext cx="36439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16/06 – 01/07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Display  QR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Code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2C4B50"/>
              </a:solidFill>
              <a:effectLst/>
              <a:uLnTx/>
              <a:uFillTx/>
              <a:latin typeface="Helvetica Now Text Medium" panose="020B0504030202020204" pitchFamily="34" charset="77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Evento de Lançamento Pais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(Embaixadoras de CPV)</a:t>
            </a:r>
            <a:endParaRPr kumimoji="0" lang="en-BR" sz="1100" b="0" i="0" u="none" strike="noStrike" kern="1200" cap="none" spc="0" normalizeH="0" baseline="0" noProof="0" dirty="0">
              <a:ln>
                <a:noFill/>
              </a:ln>
              <a:solidFill>
                <a:srgbClr val="2C4B5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3" name="Picture 23">
            <a:extLst>
              <a:ext uri="{FF2B5EF4-FFF2-40B4-BE49-F238E27FC236}">
                <a16:creationId xmlns:a16="http://schemas.microsoft.com/office/drawing/2014/main" id="{043AE98F-AA12-008A-CEB5-67A79A059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974" y="3475909"/>
            <a:ext cx="1429157" cy="1345089"/>
          </a:xfrm>
          <a:prstGeom prst="rect">
            <a:avLst/>
          </a:prstGeom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B1C9BE05-AB68-C513-69F0-B81BBDE20AF9}"/>
              </a:ext>
            </a:extLst>
          </p:cNvPr>
          <p:cNvSpPr txBox="1"/>
          <p:nvPr/>
        </p:nvSpPr>
        <p:spPr>
          <a:xfrm>
            <a:off x="4027491" y="3800328"/>
            <a:ext cx="14481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24/05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Comunicado Líderes de Negócios</a:t>
            </a:r>
            <a:endParaRPr kumimoji="0" lang="en-BR" sz="1200" b="0" i="0" u="none" strike="noStrike" kern="1200" cap="none" spc="0" normalizeH="0" baseline="0" noProof="0" dirty="0">
              <a:ln>
                <a:noFill/>
              </a:ln>
              <a:solidFill>
                <a:srgbClr val="2C4B50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E910711E-6592-7A74-A4C1-C9746A7FA3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251870" y="4243303"/>
            <a:ext cx="1429156" cy="25407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AB0772-4AC7-707D-DA94-6259E7DBB21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606089" y="1831242"/>
            <a:ext cx="1513612" cy="2690866"/>
          </a:xfrm>
          <a:prstGeom prst="rect">
            <a:avLst/>
          </a:prstGeom>
        </p:spPr>
      </p:pic>
      <p:sp>
        <p:nvSpPr>
          <p:cNvPr id="9" name="TextBox 13">
            <a:extLst>
              <a:ext uri="{FF2B5EF4-FFF2-40B4-BE49-F238E27FC236}">
                <a16:creationId xmlns:a16="http://schemas.microsoft.com/office/drawing/2014/main" id="{8DD96A2D-C3A3-9699-13CC-D704B4F96645}"/>
              </a:ext>
            </a:extLst>
          </p:cNvPr>
          <p:cNvSpPr txBox="1"/>
          <p:nvPr/>
        </p:nvSpPr>
        <p:spPr>
          <a:xfrm>
            <a:off x="6470247" y="1043428"/>
            <a:ext cx="36439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25/05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2C4B50"/>
                </a:solidFill>
                <a:effectLst/>
                <a:uLnTx/>
                <a:uFillTx/>
                <a:latin typeface="Helvetica Now Text Medium" panose="020B0504030202020204" pitchFamily="34" charset="77"/>
                <a:ea typeface="+mn-ea"/>
                <a:cs typeface="Arial"/>
                <a:sym typeface="Arial"/>
              </a:rPr>
              <a:t>Comunicação e link de inscrição para a consultora interessada!</a:t>
            </a:r>
          </a:p>
        </p:txBody>
      </p:sp>
      <p:graphicFrame>
        <p:nvGraphicFramePr>
          <p:cNvPr id="11" name="Objeto 10">
            <a:extLst>
              <a:ext uri="{FF2B5EF4-FFF2-40B4-BE49-F238E27FC236}">
                <a16:creationId xmlns:a16="http://schemas.microsoft.com/office/drawing/2014/main" id="{42F57A48-23D1-88C9-E909-4D5963A0AE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08593" y="4846183"/>
          <a:ext cx="1211292" cy="1713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7" imgW="5667219" imgH="8019658" progId="Acrobat.Document.DC">
                  <p:embed/>
                </p:oleObj>
              </mc:Choice>
              <mc:Fallback>
                <p:oleObj name="Acrobat Document" r:id="rId7" imgW="5667219" imgH="8019658" progId="Acrobat.Document.DC">
                  <p:embed/>
                  <p:pic>
                    <p:nvPicPr>
                      <p:cNvPr id="11" name="Objeto 10">
                        <a:extLst>
                          <a:ext uri="{FF2B5EF4-FFF2-40B4-BE49-F238E27FC236}">
                            <a16:creationId xmlns:a16="http://schemas.microsoft.com/office/drawing/2014/main" id="{42F57A48-23D1-88C9-E909-4D5963A0AE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08593" y="4846183"/>
                        <a:ext cx="1211292" cy="1713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Imagem 14" descr="Uma imagem contendo Diagrama&#10;&#10;Descrição gerada automaticamente">
            <a:extLst>
              <a:ext uri="{FF2B5EF4-FFF2-40B4-BE49-F238E27FC236}">
                <a16:creationId xmlns:a16="http://schemas.microsoft.com/office/drawing/2014/main" id="{1290097B-C3DF-F4A5-D376-C25CCA39B48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1142" t="12992" r="19566" b="11180"/>
          <a:stretch/>
        </p:blipFill>
        <p:spPr>
          <a:xfrm>
            <a:off x="8301350" y="4846183"/>
            <a:ext cx="1060286" cy="126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957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2" grpId="0"/>
      <p:bldP spid="5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B9A8A337-8724-F50F-FEA1-885C3D84561C}"/>
              </a:ext>
            </a:extLst>
          </p:cNvPr>
          <p:cNvSpPr/>
          <p:nvPr/>
        </p:nvSpPr>
        <p:spPr>
          <a:xfrm>
            <a:off x="7751296" y="0"/>
            <a:ext cx="4557935" cy="6886054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object 3"/>
          <p:cNvSpPr txBox="1"/>
          <p:nvPr/>
        </p:nvSpPr>
        <p:spPr>
          <a:xfrm>
            <a:off x="4982370" y="4428471"/>
            <a:ext cx="1499819" cy="854544"/>
          </a:xfrm>
          <a:prstGeom prst="rect">
            <a:avLst/>
          </a:prstGeom>
        </p:spPr>
        <p:txBody>
          <a:bodyPr vert="horz" wrap="square" lIns="0" tIns="6238" rIns="0" bIns="0" rtlCol="0">
            <a:spAutoFit/>
          </a:bodyPr>
          <a:lstStyle/>
          <a:p>
            <a:pPr marL="6930" defTabSz="498988">
              <a:spcBef>
                <a:spcPts val="49"/>
              </a:spcBef>
              <a:buClrTx/>
            </a:pPr>
            <a:r>
              <a:rPr lang="pt-BR" sz="5512" b="1" kern="1200" spc="-3" dirty="0">
                <a:solidFill>
                  <a:srgbClr val="D59595"/>
                </a:solidFill>
                <a:latin typeface="HelveticaNowText-ExtraBold"/>
                <a:ea typeface="+mn-ea"/>
                <a:cs typeface="HelveticaNowText-ExtraBold"/>
              </a:rPr>
              <a:t>128</a:t>
            </a:r>
            <a:endParaRPr sz="5512" kern="1200" dirty="0">
              <a:solidFill>
                <a:prstClr val="black"/>
              </a:solidFill>
              <a:latin typeface="HelveticaNowText-ExtraBold"/>
              <a:ea typeface="+mn-ea"/>
              <a:cs typeface="HelveticaNowText-ExtraBold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024712" y="2346503"/>
            <a:ext cx="2509286" cy="854544"/>
          </a:xfrm>
          <a:prstGeom prst="rect">
            <a:avLst/>
          </a:prstGeom>
        </p:spPr>
        <p:txBody>
          <a:bodyPr vert="horz" wrap="square" lIns="0" tIns="6238" rIns="0" bIns="0" rtlCol="0">
            <a:spAutoFit/>
          </a:bodyPr>
          <a:lstStyle/>
          <a:p>
            <a:pPr marL="6930">
              <a:spcBef>
                <a:spcPts val="49"/>
              </a:spcBef>
            </a:pPr>
            <a:r>
              <a:rPr lang="pt-BR" sz="5512" spc="-3" dirty="0">
                <a:solidFill>
                  <a:srgbClr val="52639E"/>
                </a:solidFill>
              </a:rPr>
              <a:t>1054 </a:t>
            </a:r>
            <a:endParaRPr sz="5512" dirty="0"/>
          </a:p>
        </p:txBody>
      </p:sp>
      <p:sp>
        <p:nvSpPr>
          <p:cNvPr id="5" name="object 5"/>
          <p:cNvSpPr txBox="1"/>
          <p:nvPr/>
        </p:nvSpPr>
        <p:spPr>
          <a:xfrm>
            <a:off x="4982374" y="3198818"/>
            <a:ext cx="2397701" cy="229723"/>
          </a:xfrm>
          <a:prstGeom prst="rect">
            <a:avLst/>
          </a:prstGeom>
        </p:spPr>
        <p:txBody>
          <a:bodyPr vert="horz" wrap="square" lIns="0" tIns="6584" rIns="0" bIns="0" rtlCol="0">
            <a:spAutoFit/>
          </a:bodyPr>
          <a:lstStyle/>
          <a:p>
            <a:pPr marL="6930" marR="2772" defTabSz="498988">
              <a:lnSpc>
                <a:spcPct val="100899"/>
              </a:lnSpc>
              <a:spcBef>
                <a:spcPts val="52"/>
              </a:spcBef>
              <a:buClrTx/>
            </a:pPr>
            <a:r>
              <a:rPr lang="pt-BR" sz="1446" b="1" kern="1200" spc="5" dirty="0">
                <a:solidFill>
                  <a:srgbClr val="284950"/>
                </a:solidFill>
                <a:latin typeface="Helvetica Now Text"/>
                <a:ea typeface="+mn-ea"/>
                <a:cs typeface="Helvetica Now Text"/>
              </a:rPr>
              <a:t>Consultoras Inscritas</a:t>
            </a:r>
            <a:endParaRPr sz="1446" b="1" kern="1200" dirty="0">
              <a:solidFill>
                <a:prstClr val="black"/>
              </a:solidFill>
              <a:latin typeface="Helvetica Now Text"/>
              <a:ea typeface="+mn-ea"/>
              <a:cs typeface="Helvetica Now Tex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24716" y="5280857"/>
            <a:ext cx="2397700" cy="692029"/>
          </a:xfrm>
          <a:prstGeom prst="rect">
            <a:avLst/>
          </a:prstGeom>
        </p:spPr>
        <p:txBody>
          <a:bodyPr vert="horz" wrap="square" lIns="0" tIns="6584" rIns="0" bIns="0" rtlCol="0">
            <a:spAutoFit/>
          </a:bodyPr>
          <a:lstStyle/>
          <a:p>
            <a:pPr marL="6930" marR="2772" defTabSz="498988">
              <a:lnSpc>
                <a:spcPct val="100899"/>
              </a:lnSpc>
              <a:spcBef>
                <a:spcPts val="52"/>
              </a:spcBef>
              <a:buClrTx/>
            </a:pPr>
            <a:r>
              <a:rPr lang="pt-BR" sz="1446" b="1" kern="1200" spc="3" dirty="0">
                <a:solidFill>
                  <a:srgbClr val="284950"/>
                </a:solidFill>
                <a:latin typeface="Helvetica Now Text"/>
                <a:ea typeface="+mn-ea"/>
                <a:cs typeface="Helvetica Now Text"/>
              </a:rPr>
              <a:t>Consultoras Matriculadas</a:t>
            </a:r>
          </a:p>
          <a:p>
            <a:pPr marL="6930" marR="2772" defTabSz="498988">
              <a:lnSpc>
                <a:spcPct val="100899"/>
              </a:lnSpc>
              <a:spcBef>
                <a:spcPts val="52"/>
              </a:spcBef>
              <a:buClrTx/>
            </a:pPr>
            <a:r>
              <a:rPr lang="pt-BR" sz="1446" b="1" kern="1200" spc="3" dirty="0">
                <a:solidFill>
                  <a:srgbClr val="284950"/>
                </a:solidFill>
                <a:latin typeface="Helvetica Now Text"/>
                <a:ea typeface="+mn-ea"/>
                <a:cs typeface="Helvetica Now Text"/>
              </a:rPr>
              <a:t>Escola Pública e Preparatório ENCCEJA</a:t>
            </a:r>
            <a:endParaRPr sz="1446" b="1" kern="1200" dirty="0">
              <a:solidFill>
                <a:prstClr val="black"/>
              </a:solidFill>
              <a:latin typeface="Helvetica Now Text"/>
              <a:ea typeface="+mn-ea"/>
              <a:cs typeface="Helvetica Now Tex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860" y="0"/>
            <a:ext cx="538868" cy="1323778"/>
          </a:xfrm>
          <a:custGeom>
            <a:avLst/>
            <a:gdLst/>
            <a:ahLst/>
            <a:cxnLst/>
            <a:rect l="l" t="t" r="r" b="b"/>
            <a:pathLst>
              <a:path w="987425" h="2425700">
                <a:moveTo>
                  <a:pt x="986852" y="0"/>
                </a:moveTo>
                <a:lnTo>
                  <a:pt x="0" y="0"/>
                </a:lnTo>
                <a:lnTo>
                  <a:pt x="0" y="2425364"/>
                </a:lnTo>
                <a:lnTo>
                  <a:pt x="986852" y="2425364"/>
                </a:lnTo>
                <a:lnTo>
                  <a:pt x="986852" y="0"/>
                </a:lnTo>
                <a:close/>
              </a:path>
            </a:pathLst>
          </a:custGeom>
          <a:solidFill>
            <a:srgbClr val="E4D963"/>
          </a:solidFill>
        </p:spPr>
        <p:txBody>
          <a:bodyPr wrap="square" lIns="0" tIns="0" rIns="0" bIns="0" rtlCol="0"/>
          <a:lstStyle/>
          <a:p>
            <a:pPr defTabSz="498988">
              <a:buClrTx/>
            </a:pPr>
            <a:endParaRPr sz="982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5575" y="1387849"/>
            <a:ext cx="538868" cy="505946"/>
          </a:xfrm>
          <a:custGeom>
            <a:avLst/>
            <a:gdLst/>
            <a:ahLst/>
            <a:cxnLst/>
            <a:rect l="l" t="t" r="r" b="b"/>
            <a:pathLst>
              <a:path w="987425" h="927100">
                <a:moveTo>
                  <a:pt x="986852" y="0"/>
                </a:moveTo>
                <a:lnTo>
                  <a:pt x="0" y="0"/>
                </a:lnTo>
                <a:lnTo>
                  <a:pt x="0" y="926947"/>
                </a:lnTo>
                <a:lnTo>
                  <a:pt x="986852" y="926947"/>
                </a:lnTo>
                <a:lnTo>
                  <a:pt x="986852" y="0"/>
                </a:lnTo>
                <a:close/>
              </a:path>
            </a:pathLst>
          </a:custGeom>
          <a:solidFill>
            <a:srgbClr val="E4D963"/>
          </a:solidFill>
        </p:spPr>
        <p:txBody>
          <a:bodyPr wrap="square" lIns="0" tIns="0" rIns="0" bIns="0" rtlCol="0"/>
          <a:lstStyle/>
          <a:p>
            <a:pPr defTabSz="498988">
              <a:buClrTx/>
            </a:pPr>
            <a:endParaRPr sz="982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Google Shape;166;g139aa388698_0_107">
            <a:extLst>
              <a:ext uri="{FF2B5EF4-FFF2-40B4-BE49-F238E27FC236}">
                <a16:creationId xmlns:a16="http://schemas.microsoft.com/office/drawing/2014/main" id="{E6BC6B40-97C2-353C-8782-C55162F333D1}"/>
              </a:ext>
            </a:extLst>
          </p:cNvPr>
          <p:cNvSpPr txBox="1"/>
          <p:nvPr/>
        </p:nvSpPr>
        <p:spPr>
          <a:xfrm>
            <a:off x="8500108" y="532049"/>
            <a:ext cx="3567053" cy="8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6EB62"/>
                </a:solidFill>
                <a:effectLst/>
                <a:uLnTx/>
                <a:uFillTx/>
                <a:latin typeface="Helvetica Now Text" panose="020B0604020202020204" charset="0"/>
                <a:ea typeface="Helvetica Neue"/>
                <a:cs typeface="Helvetica Now Text" panose="020B0604020202020204" charset="0"/>
                <a:sym typeface="Helvetica Neue"/>
              </a:rPr>
              <a:t>Etapas do processo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F6C537C-E48F-8D8F-18DD-B001410E5D30}"/>
              </a:ext>
            </a:extLst>
          </p:cNvPr>
          <p:cNvSpPr txBox="1"/>
          <p:nvPr/>
        </p:nvSpPr>
        <p:spPr>
          <a:xfrm>
            <a:off x="8206990" y="1540524"/>
            <a:ext cx="3688137" cy="352083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873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ow Text" panose="020B0604020202020204" charset="0"/>
                <a:sym typeface="Calibri"/>
              </a:rPr>
              <a:t>1ª Desenho e concepção;</a:t>
            </a:r>
          </a:p>
          <a:p>
            <a:pPr marL="3873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ow Text" panose="020B0604020202020204" charset="0"/>
                <a:sym typeface="Calibri"/>
              </a:rPr>
              <a:t>2ª Escolha dos Parceiros (</a:t>
            </a:r>
            <a:r>
              <a:rPr kumimoji="0" lang="pt-BR" sz="15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ow Text" panose="020B0604020202020204" charset="0"/>
                <a:sym typeface="Calibri"/>
              </a:rPr>
              <a:t>Effectus</a:t>
            </a: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ow Text" panose="020B0604020202020204" charset="0"/>
                <a:sym typeface="Calibri"/>
              </a:rPr>
              <a:t>, Traço, Descomplica e Inove);</a:t>
            </a:r>
          </a:p>
          <a:p>
            <a:pPr marL="3873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ow Text" panose="020B0604020202020204" charset="0"/>
                <a:sym typeface="Calibri"/>
              </a:rPr>
              <a:t>3ª Apresentação e Engajamento Força de Vendas</a:t>
            </a:r>
          </a:p>
          <a:p>
            <a:pPr marL="3873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ow Text" panose="020B0604020202020204" charset="0"/>
                <a:sym typeface="Calibri"/>
              </a:rPr>
              <a:t>4ª Inscrição e Matrícula</a:t>
            </a:r>
          </a:p>
          <a:p>
            <a:pPr marL="3873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ow Text" panose="020B0604020202020204" charset="0"/>
                <a:sym typeface="Calibri"/>
              </a:rPr>
              <a:t>5ª Acompanhamento Pedagógico e Social</a:t>
            </a:r>
          </a:p>
          <a:p>
            <a:pPr marL="3873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ow Text" panose="020B0604020202020204" charset="0"/>
                <a:sym typeface="Calibri"/>
              </a:rPr>
              <a:t>6ª Monitoramento</a:t>
            </a:r>
          </a:p>
          <a:p>
            <a:pPr marL="3873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ts val="2000"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5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 Neue" panose="020B0604020202020204" charset="0"/>
                <a:ea typeface="+mn-ea"/>
                <a:cs typeface="Helvetica Now Text" panose="020B0604020202020204" charset="0"/>
                <a:sym typeface="Calibri"/>
              </a:rPr>
              <a:t>7ª Reconhecimento</a:t>
            </a:r>
          </a:p>
        </p:txBody>
      </p:sp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8B345D50-C057-6B1E-D7A9-1AA2FC73D98E}"/>
              </a:ext>
            </a:extLst>
          </p:cNvPr>
          <p:cNvGraphicFramePr>
            <a:graphicFrameLocks/>
          </p:cNvGraphicFramePr>
          <p:nvPr/>
        </p:nvGraphicFramePr>
        <p:xfrm>
          <a:off x="55575" y="2112593"/>
          <a:ext cx="5113354" cy="4424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Retângulo 19">
            <a:extLst>
              <a:ext uri="{FF2B5EF4-FFF2-40B4-BE49-F238E27FC236}">
                <a16:creationId xmlns:a16="http://schemas.microsoft.com/office/drawing/2014/main" id="{64C9FC5C-4B02-884C-B589-2D8D60075097}"/>
              </a:ext>
            </a:extLst>
          </p:cNvPr>
          <p:cNvSpPr/>
          <p:nvPr/>
        </p:nvSpPr>
        <p:spPr>
          <a:xfrm>
            <a:off x="8328073" y="3325316"/>
            <a:ext cx="3567053" cy="34341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"/>
          <p:cNvSpPr txBox="1">
            <a:spLocks noGrp="1"/>
          </p:cNvSpPr>
          <p:nvPr>
            <p:ph type="body" idx="1"/>
          </p:nvPr>
        </p:nvSpPr>
        <p:spPr>
          <a:xfrm>
            <a:off x="3646021" y="5994518"/>
            <a:ext cx="1065464" cy="338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FAEFF"/>
              </a:buClr>
              <a:buSzPts val="2000"/>
              <a:buFont typeface="Lato"/>
              <a:buNone/>
            </a:pPr>
            <a:r>
              <a:rPr lang="pt-BR" dirty="0"/>
              <a:t>05/03/2024</a:t>
            </a:r>
            <a:endParaRPr dirty="0"/>
          </a:p>
        </p:txBody>
      </p:sp>
      <p:sp>
        <p:nvSpPr>
          <p:cNvPr id="185" name="Google Shape;185;p1"/>
          <p:cNvSpPr txBox="1">
            <a:spLocks noGrp="1"/>
          </p:cNvSpPr>
          <p:nvPr>
            <p:ph type="title" idx="4294967295"/>
          </p:nvPr>
        </p:nvSpPr>
        <p:spPr>
          <a:xfrm>
            <a:off x="134754" y="2733760"/>
            <a:ext cx="4850969" cy="235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1600"/>
              <a:buNone/>
            </a:pPr>
            <a:r>
              <a:rPr lang="pt-BR" sz="4800" dirty="0">
                <a:solidFill>
                  <a:srgbClr val="DFADF5"/>
                </a:solidFill>
              </a:rPr>
              <a:t>Reunião de</a:t>
            </a:r>
            <a:br>
              <a:rPr lang="pt-BR" sz="4800" dirty="0">
                <a:solidFill>
                  <a:srgbClr val="DFADF5"/>
                </a:solidFill>
              </a:rPr>
            </a:br>
            <a:r>
              <a:rPr lang="pt-BR" sz="4800" dirty="0">
                <a:solidFill>
                  <a:srgbClr val="DFADF5"/>
                </a:solidFill>
              </a:rPr>
              <a:t> Governança</a:t>
            </a:r>
            <a:br>
              <a:rPr lang="pt-BR" sz="4800" dirty="0">
                <a:solidFill>
                  <a:srgbClr val="DFADF5"/>
                </a:solidFill>
              </a:rPr>
            </a:br>
            <a:r>
              <a:rPr lang="pt-BR" sz="4000" dirty="0">
                <a:solidFill>
                  <a:srgbClr val="DFADF5"/>
                </a:solidFill>
              </a:rPr>
              <a:t>Q4/2023 e</a:t>
            </a:r>
            <a:br>
              <a:rPr lang="pt-BR" sz="4000" dirty="0">
                <a:solidFill>
                  <a:srgbClr val="DFADF5"/>
                </a:solidFill>
              </a:rPr>
            </a:br>
            <a:r>
              <a:rPr lang="pt-BR" sz="4000" dirty="0">
                <a:solidFill>
                  <a:srgbClr val="DFADF5"/>
                </a:solidFill>
              </a:rPr>
              <a:t>planejamento 2024</a:t>
            </a:r>
            <a:br>
              <a:rPr lang="pt-BR" sz="4000" dirty="0">
                <a:solidFill>
                  <a:srgbClr val="DFADF5"/>
                </a:solidFill>
              </a:rPr>
            </a:br>
            <a:r>
              <a:rPr lang="pt-BR" sz="3200" b="0" dirty="0">
                <a:solidFill>
                  <a:srgbClr val="DFADF5"/>
                </a:solidFill>
              </a:rPr>
              <a:t>CONSULTORAS</a:t>
            </a:r>
            <a:endParaRPr sz="4800" b="0" dirty="0">
              <a:solidFill>
                <a:srgbClr val="DFADF5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A5946C-770A-5EB0-F391-1333BA9C7A09}"/>
              </a:ext>
            </a:extLst>
          </p:cNvPr>
          <p:cNvSpPr/>
          <p:nvPr/>
        </p:nvSpPr>
        <p:spPr>
          <a:xfrm flipH="1">
            <a:off x="0" y="0"/>
            <a:ext cx="6096000" cy="6858000"/>
          </a:xfrm>
          <a:prstGeom prst="rect">
            <a:avLst/>
          </a:prstGeom>
          <a:solidFill>
            <a:srgbClr val="E500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0CF8EB-AB5D-1B57-D36A-E08CA68EF60E}"/>
              </a:ext>
            </a:extLst>
          </p:cNvPr>
          <p:cNvSpPr txBox="1"/>
          <p:nvPr/>
        </p:nvSpPr>
        <p:spPr>
          <a:xfrm>
            <a:off x="874059" y="2444109"/>
            <a:ext cx="434788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+ DE </a:t>
            </a:r>
          </a:p>
          <a:p>
            <a:r>
              <a:rPr lang="pt-BR" sz="3200" b="1" dirty="0">
                <a:solidFill>
                  <a:schemeClr val="bg1"/>
                </a:solidFill>
              </a:rPr>
              <a:t>R$10 MILHÕES </a:t>
            </a:r>
            <a:r>
              <a:rPr lang="pt-BR" sz="2400" dirty="0">
                <a:solidFill>
                  <a:schemeClr val="bg1"/>
                </a:solidFill>
              </a:rPr>
              <a:t>INVESTIDOS NAS DUAS CAUSAS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3328D1-5848-1BF3-31BB-971C11E667BF}"/>
              </a:ext>
            </a:extLst>
          </p:cNvPr>
          <p:cNvSpPr txBox="1"/>
          <p:nvPr/>
        </p:nvSpPr>
        <p:spPr>
          <a:xfrm>
            <a:off x="874059" y="4397259"/>
            <a:ext cx="434788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+ DE </a:t>
            </a:r>
          </a:p>
          <a:p>
            <a:r>
              <a:rPr lang="pt-BR" sz="3200" b="1" dirty="0">
                <a:solidFill>
                  <a:schemeClr val="bg1"/>
                </a:solidFill>
              </a:rPr>
              <a:t>76 MIL </a:t>
            </a:r>
            <a:r>
              <a:rPr lang="pt-BR" sz="2400" dirty="0">
                <a:solidFill>
                  <a:schemeClr val="bg1"/>
                </a:solidFill>
              </a:rPr>
              <a:t>MULHERES ATENDIDAS /ACOMPANHADAS</a:t>
            </a:r>
          </a:p>
          <a:p>
            <a:r>
              <a:rPr lang="pt-BR" sz="2000" dirty="0">
                <a:solidFill>
                  <a:schemeClr val="bg1"/>
                </a:solidFill>
              </a:rPr>
              <a:t>(Sendo 227 consultoras de beleza)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62EF5DAE-C304-0DBC-67E0-05208CD6907E}"/>
              </a:ext>
            </a:extLst>
          </p:cNvPr>
          <p:cNvSpPr/>
          <p:nvPr/>
        </p:nvSpPr>
        <p:spPr>
          <a:xfrm rot="16200000">
            <a:off x="4692214" y="3588025"/>
            <a:ext cx="2034988" cy="1358090"/>
          </a:xfrm>
          <a:prstGeom prst="downArrow">
            <a:avLst/>
          </a:prstGeom>
          <a:gradFill flip="none" rotWithShape="1">
            <a:gsLst>
              <a:gs pos="0">
                <a:srgbClr val="EE3D63">
                  <a:shade val="30000"/>
                  <a:satMod val="115000"/>
                </a:srgbClr>
              </a:gs>
              <a:gs pos="36000">
                <a:srgbClr val="E5004B"/>
              </a:gs>
              <a:gs pos="100000">
                <a:srgbClr val="EE3D63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C3F1B-3CA3-3AC9-B01D-30060C445767}"/>
              </a:ext>
            </a:extLst>
          </p:cNvPr>
          <p:cNvSpPr txBox="1"/>
          <p:nvPr/>
        </p:nvSpPr>
        <p:spPr>
          <a:xfrm>
            <a:off x="6821019" y="1058826"/>
            <a:ext cx="2034988" cy="1015663"/>
          </a:xfrm>
          <a:custGeom>
            <a:avLst/>
            <a:gdLst>
              <a:gd name="connsiteX0" fmla="*/ 0 w 2034988"/>
              <a:gd name="connsiteY0" fmla="*/ 0 h 1015663"/>
              <a:gd name="connsiteX1" fmla="*/ 447697 w 2034988"/>
              <a:gd name="connsiteY1" fmla="*/ 0 h 1015663"/>
              <a:gd name="connsiteX2" fmla="*/ 956444 w 2034988"/>
              <a:gd name="connsiteY2" fmla="*/ 0 h 1015663"/>
              <a:gd name="connsiteX3" fmla="*/ 1485541 w 2034988"/>
              <a:gd name="connsiteY3" fmla="*/ 0 h 1015663"/>
              <a:gd name="connsiteX4" fmla="*/ 2034988 w 2034988"/>
              <a:gd name="connsiteY4" fmla="*/ 0 h 1015663"/>
              <a:gd name="connsiteX5" fmla="*/ 2034988 w 2034988"/>
              <a:gd name="connsiteY5" fmla="*/ 487518 h 1015663"/>
              <a:gd name="connsiteX6" fmla="*/ 2034988 w 2034988"/>
              <a:gd name="connsiteY6" fmla="*/ 1015663 h 1015663"/>
              <a:gd name="connsiteX7" fmla="*/ 1546591 w 2034988"/>
              <a:gd name="connsiteY7" fmla="*/ 1015663 h 1015663"/>
              <a:gd name="connsiteX8" fmla="*/ 1037844 w 2034988"/>
              <a:gd name="connsiteY8" fmla="*/ 1015663 h 1015663"/>
              <a:gd name="connsiteX9" fmla="*/ 590147 w 2034988"/>
              <a:gd name="connsiteY9" fmla="*/ 1015663 h 1015663"/>
              <a:gd name="connsiteX10" fmla="*/ 0 w 2034988"/>
              <a:gd name="connsiteY10" fmla="*/ 1015663 h 1015663"/>
              <a:gd name="connsiteX11" fmla="*/ 0 w 2034988"/>
              <a:gd name="connsiteY11" fmla="*/ 517988 h 1015663"/>
              <a:gd name="connsiteX12" fmla="*/ 0 w 2034988"/>
              <a:gd name="connsiteY12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4988" h="1015663" extrusionOk="0">
                <a:moveTo>
                  <a:pt x="0" y="0"/>
                </a:moveTo>
                <a:cubicBezTo>
                  <a:pt x="212045" y="-42342"/>
                  <a:pt x="316428" y="52590"/>
                  <a:pt x="447697" y="0"/>
                </a:cubicBezTo>
                <a:cubicBezTo>
                  <a:pt x="578966" y="-52590"/>
                  <a:pt x="747107" y="13669"/>
                  <a:pt x="956444" y="0"/>
                </a:cubicBezTo>
                <a:cubicBezTo>
                  <a:pt x="1165781" y="-13669"/>
                  <a:pt x="1321751" y="29054"/>
                  <a:pt x="1485541" y="0"/>
                </a:cubicBezTo>
                <a:cubicBezTo>
                  <a:pt x="1649331" y="-29054"/>
                  <a:pt x="1839680" y="3873"/>
                  <a:pt x="2034988" y="0"/>
                </a:cubicBezTo>
                <a:cubicBezTo>
                  <a:pt x="2047741" y="231323"/>
                  <a:pt x="1980882" y="356904"/>
                  <a:pt x="2034988" y="487518"/>
                </a:cubicBezTo>
                <a:cubicBezTo>
                  <a:pt x="2089094" y="618132"/>
                  <a:pt x="1982506" y="800741"/>
                  <a:pt x="2034988" y="1015663"/>
                </a:cubicBezTo>
                <a:cubicBezTo>
                  <a:pt x="1853140" y="1018639"/>
                  <a:pt x="1705984" y="962397"/>
                  <a:pt x="1546591" y="1015663"/>
                </a:cubicBezTo>
                <a:cubicBezTo>
                  <a:pt x="1387198" y="1068929"/>
                  <a:pt x="1246883" y="962252"/>
                  <a:pt x="1037844" y="1015663"/>
                </a:cubicBezTo>
                <a:cubicBezTo>
                  <a:pt x="828805" y="1069074"/>
                  <a:pt x="727968" y="1014175"/>
                  <a:pt x="590147" y="1015663"/>
                </a:cubicBezTo>
                <a:cubicBezTo>
                  <a:pt x="452326" y="1017151"/>
                  <a:pt x="164164" y="1004475"/>
                  <a:pt x="0" y="1015663"/>
                </a:cubicBezTo>
                <a:cubicBezTo>
                  <a:pt x="-32220" y="911076"/>
                  <a:pt x="21217" y="659128"/>
                  <a:pt x="0" y="517988"/>
                </a:cubicBezTo>
                <a:cubicBezTo>
                  <a:pt x="-21217" y="376849"/>
                  <a:pt x="26043" y="111404"/>
                  <a:pt x="0" y="0"/>
                </a:cubicBezTo>
                <a:close/>
              </a:path>
            </a:pathLst>
          </a:custGeom>
          <a:noFill/>
          <a:ln>
            <a:solidFill>
              <a:srgbClr val="E5004B"/>
            </a:solidFill>
            <a:extLst>
              <a:ext uri="{C807C97D-BFC1-408E-A445-0C87EB9F89A2}">
                <ask:lineSketchStyleProps xmlns:ask="http://schemas.microsoft.com/office/drawing/2018/sketchyshapes" sd="7338943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E5004B"/>
                </a:solidFill>
              </a:rPr>
              <a:t>193K</a:t>
            </a:r>
          </a:p>
          <a:p>
            <a:pPr algn="ctr"/>
            <a:r>
              <a:rPr lang="pt-BR" sz="2000" dirty="0">
                <a:solidFill>
                  <a:srgbClr val="E5004B"/>
                </a:solidFill>
              </a:rPr>
              <a:t>Consultoras Engajadas </a:t>
            </a:r>
            <a:endParaRPr lang="en-US" sz="2000" dirty="0">
              <a:solidFill>
                <a:srgbClr val="E5004B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60E7B-630F-1CA2-8379-5BD14D8243DC}"/>
              </a:ext>
            </a:extLst>
          </p:cNvPr>
          <p:cNvSpPr txBox="1"/>
          <p:nvPr/>
        </p:nvSpPr>
        <p:spPr>
          <a:xfrm>
            <a:off x="6778781" y="417407"/>
            <a:ext cx="2034988" cy="369332"/>
          </a:xfrm>
          <a:custGeom>
            <a:avLst/>
            <a:gdLst>
              <a:gd name="connsiteX0" fmla="*/ 0 w 2034988"/>
              <a:gd name="connsiteY0" fmla="*/ 0 h 369332"/>
              <a:gd name="connsiteX1" fmla="*/ 447697 w 2034988"/>
              <a:gd name="connsiteY1" fmla="*/ 0 h 369332"/>
              <a:gd name="connsiteX2" fmla="*/ 956444 w 2034988"/>
              <a:gd name="connsiteY2" fmla="*/ 0 h 369332"/>
              <a:gd name="connsiteX3" fmla="*/ 1485541 w 2034988"/>
              <a:gd name="connsiteY3" fmla="*/ 0 h 369332"/>
              <a:gd name="connsiteX4" fmla="*/ 2034988 w 2034988"/>
              <a:gd name="connsiteY4" fmla="*/ 0 h 369332"/>
              <a:gd name="connsiteX5" fmla="*/ 2034988 w 2034988"/>
              <a:gd name="connsiteY5" fmla="*/ 369332 h 369332"/>
              <a:gd name="connsiteX6" fmla="*/ 1587291 w 2034988"/>
              <a:gd name="connsiteY6" fmla="*/ 369332 h 369332"/>
              <a:gd name="connsiteX7" fmla="*/ 1098894 w 2034988"/>
              <a:gd name="connsiteY7" fmla="*/ 369332 h 369332"/>
              <a:gd name="connsiteX8" fmla="*/ 590147 w 2034988"/>
              <a:gd name="connsiteY8" fmla="*/ 369332 h 369332"/>
              <a:gd name="connsiteX9" fmla="*/ 0 w 2034988"/>
              <a:gd name="connsiteY9" fmla="*/ 369332 h 369332"/>
              <a:gd name="connsiteX10" fmla="*/ 0 w 2034988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34988" h="369332" extrusionOk="0">
                <a:moveTo>
                  <a:pt x="0" y="0"/>
                </a:moveTo>
                <a:cubicBezTo>
                  <a:pt x="212045" y="-42342"/>
                  <a:pt x="316428" y="52590"/>
                  <a:pt x="447697" y="0"/>
                </a:cubicBezTo>
                <a:cubicBezTo>
                  <a:pt x="578966" y="-52590"/>
                  <a:pt x="747107" y="13669"/>
                  <a:pt x="956444" y="0"/>
                </a:cubicBezTo>
                <a:cubicBezTo>
                  <a:pt x="1165781" y="-13669"/>
                  <a:pt x="1321751" y="29054"/>
                  <a:pt x="1485541" y="0"/>
                </a:cubicBezTo>
                <a:cubicBezTo>
                  <a:pt x="1649331" y="-29054"/>
                  <a:pt x="1839680" y="3873"/>
                  <a:pt x="2034988" y="0"/>
                </a:cubicBezTo>
                <a:cubicBezTo>
                  <a:pt x="2041206" y="116412"/>
                  <a:pt x="2012455" y="224776"/>
                  <a:pt x="2034988" y="369332"/>
                </a:cubicBezTo>
                <a:cubicBezTo>
                  <a:pt x="1823776" y="418963"/>
                  <a:pt x="1690386" y="335412"/>
                  <a:pt x="1587291" y="369332"/>
                </a:cubicBezTo>
                <a:cubicBezTo>
                  <a:pt x="1484196" y="403252"/>
                  <a:pt x="1258287" y="316066"/>
                  <a:pt x="1098894" y="369332"/>
                </a:cubicBezTo>
                <a:cubicBezTo>
                  <a:pt x="939501" y="422598"/>
                  <a:pt x="799186" y="315921"/>
                  <a:pt x="590147" y="369332"/>
                </a:cubicBezTo>
                <a:cubicBezTo>
                  <a:pt x="381108" y="422743"/>
                  <a:pt x="135283" y="359593"/>
                  <a:pt x="0" y="369332"/>
                </a:cubicBezTo>
                <a:cubicBezTo>
                  <a:pt x="-21363" y="281168"/>
                  <a:pt x="29293" y="184420"/>
                  <a:pt x="0" y="0"/>
                </a:cubicBezTo>
                <a:close/>
              </a:path>
            </a:pathLst>
          </a:custGeom>
          <a:noFill/>
          <a:ln>
            <a:solidFill>
              <a:srgbClr val="E5004B"/>
            </a:solidFill>
            <a:extLst>
              <a:ext uri="{C807C97D-BFC1-408E-A445-0C87EB9F89A2}">
                <ask:lineSketchStyleProps xmlns:ask="http://schemas.microsoft.com/office/drawing/2018/sketchyshapes" sd="7338943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solidFill>
                  <a:srgbClr val="E5004B"/>
                </a:solidFill>
              </a:rPr>
              <a:t>Câncer de Mama</a:t>
            </a:r>
            <a:endParaRPr lang="en-US" sz="1800" dirty="0">
              <a:solidFill>
                <a:srgbClr val="E5004B"/>
              </a:solidFill>
            </a:endParaRPr>
          </a:p>
        </p:txBody>
      </p:sp>
      <p:sp>
        <p:nvSpPr>
          <p:cNvPr id="13" name="CaixaDeTexto 65">
            <a:extLst>
              <a:ext uri="{FF2B5EF4-FFF2-40B4-BE49-F238E27FC236}">
                <a16:creationId xmlns:a16="http://schemas.microsoft.com/office/drawing/2014/main" id="{85398745-4137-842E-E978-3E4084609E55}"/>
              </a:ext>
            </a:extLst>
          </p:cNvPr>
          <p:cNvSpPr txBox="1"/>
          <p:nvPr/>
        </p:nvSpPr>
        <p:spPr>
          <a:xfrm>
            <a:off x="205628" y="9588"/>
            <a:ext cx="362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499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BIG NUMBERS 2023 CB</a:t>
            </a: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54C21E17-B179-6849-BA08-3BD6A4D75C56}"/>
              </a:ext>
            </a:extLst>
          </p:cNvPr>
          <p:cNvSpPr txBox="1"/>
          <p:nvPr/>
        </p:nvSpPr>
        <p:spPr>
          <a:xfrm>
            <a:off x="9496550" y="417407"/>
            <a:ext cx="2034988" cy="646331"/>
          </a:xfrm>
          <a:custGeom>
            <a:avLst/>
            <a:gdLst>
              <a:gd name="connsiteX0" fmla="*/ 0 w 2034988"/>
              <a:gd name="connsiteY0" fmla="*/ 0 h 646331"/>
              <a:gd name="connsiteX1" fmla="*/ 447697 w 2034988"/>
              <a:gd name="connsiteY1" fmla="*/ 0 h 646331"/>
              <a:gd name="connsiteX2" fmla="*/ 956444 w 2034988"/>
              <a:gd name="connsiteY2" fmla="*/ 0 h 646331"/>
              <a:gd name="connsiteX3" fmla="*/ 1485541 w 2034988"/>
              <a:gd name="connsiteY3" fmla="*/ 0 h 646331"/>
              <a:gd name="connsiteX4" fmla="*/ 2034988 w 2034988"/>
              <a:gd name="connsiteY4" fmla="*/ 0 h 646331"/>
              <a:gd name="connsiteX5" fmla="*/ 2034988 w 2034988"/>
              <a:gd name="connsiteY5" fmla="*/ 310239 h 646331"/>
              <a:gd name="connsiteX6" fmla="*/ 2034988 w 2034988"/>
              <a:gd name="connsiteY6" fmla="*/ 646331 h 646331"/>
              <a:gd name="connsiteX7" fmla="*/ 1546591 w 2034988"/>
              <a:gd name="connsiteY7" fmla="*/ 646331 h 646331"/>
              <a:gd name="connsiteX8" fmla="*/ 1037844 w 2034988"/>
              <a:gd name="connsiteY8" fmla="*/ 646331 h 646331"/>
              <a:gd name="connsiteX9" fmla="*/ 590147 w 2034988"/>
              <a:gd name="connsiteY9" fmla="*/ 646331 h 646331"/>
              <a:gd name="connsiteX10" fmla="*/ 0 w 2034988"/>
              <a:gd name="connsiteY10" fmla="*/ 646331 h 646331"/>
              <a:gd name="connsiteX11" fmla="*/ 0 w 2034988"/>
              <a:gd name="connsiteY11" fmla="*/ 329629 h 646331"/>
              <a:gd name="connsiteX12" fmla="*/ 0 w 2034988"/>
              <a:gd name="connsiteY12" fmla="*/ 0 h 646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4988" h="646331" extrusionOk="0">
                <a:moveTo>
                  <a:pt x="0" y="0"/>
                </a:moveTo>
                <a:cubicBezTo>
                  <a:pt x="212045" y="-42342"/>
                  <a:pt x="316428" y="52590"/>
                  <a:pt x="447697" y="0"/>
                </a:cubicBezTo>
                <a:cubicBezTo>
                  <a:pt x="578966" y="-52590"/>
                  <a:pt x="747107" y="13669"/>
                  <a:pt x="956444" y="0"/>
                </a:cubicBezTo>
                <a:cubicBezTo>
                  <a:pt x="1165781" y="-13669"/>
                  <a:pt x="1321751" y="29054"/>
                  <a:pt x="1485541" y="0"/>
                </a:cubicBezTo>
                <a:cubicBezTo>
                  <a:pt x="1649331" y="-29054"/>
                  <a:pt x="1839680" y="3873"/>
                  <a:pt x="2034988" y="0"/>
                </a:cubicBezTo>
                <a:cubicBezTo>
                  <a:pt x="2048734" y="122153"/>
                  <a:pt x="2020673" y="190080"/>
                  <a:pt x="2034988" y="310239"/>
                </a:cubicBezTo>
                <a:cubicBezTo>
                  <a:pt x="2049303" y="430398"/>
                  <a:pt x="2014301" y="481609"/>
                  <a:pt x="2034988" y="646331"/>
                </a:cubicBezTo>
                <a:cubicBezTo>
                  <a:pt x="1853140" y="649307"/>
                  <a:pt x="1705984" y="593065"/>
                  <a:pt x="1546591" y="646331"/>
                </a:cubicBezTo>
                <a:cubicBezTo>
                  <a:pt x="1387198" y="699597"/>
                  <a:pt x="1246883" y="592920"/>
                  <a:pt x="1037844" y="646331"/>
                </a:cubicBezTo>
                <a:cubicBezTo>
                  <a:pt x="828805" y="699742"/>
                  <a:pt x="727968" y="644843"/>
                  <a:pt x="590147" y="646331"/>
                </a:cubicBezTo>
                <a:cubicBezTo>
                  <a:pt x="452326" y="647819"/>
                  <a:pt x="164164" y="635143"/>
                  <a:pt x="0" y="646331"/>
                </a:cubicBezTo>
                <a:cubicBezTo>
                  <a:pt x="-24242" y="554985"/>
                  <a:pt x="18272" y="439072"/>
                  <a:pt x="0" y="329629"/>
                </a:cubicBezTo>
                <a:cubicBezTo>
                  <a:pt x="-18272" y="220186"/>
                  <a:pt x="11215" y="118152"/>
                  <a:pt x="0" y="0"/>
                </a:cubicBezTo>
                <a:close/>
              </a:path>
            </a:pathLst>
          </a:custGeom>
          <a:noFill/>
          <a:ln>
            <a:solidFill>
              <a:srgbClr val="E5004B"/>
            </a:solidFill>
            <a:extLst>
              <a:ext uri="{C807C97D-BFC1-408E-A445-0C87EB9F89A2}">
                <ask:lineSketchStyleProps xmlns:ask="http://schemas.microsoft.com/office/drawing/2018/sketchyshapes" sd="7338943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800" b="1" dirty="0">
                <a:solidFill>
                  <a:srgbClr val="E5004B"/>
                </a:solidFill>
              </a:rPr>
              <a:t>Violência Contra as Mulheres</a:t>
            </a:r>
            <a:endParaRPr lang="en-US" sz="1800" dirty="0">
              <a:solidFill>
                <a:srgbClr val="E5004B"/>
              </a:solidFill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0C2B9CB4-E35F-DED7-3955-6BD3E05EE56B}"/>
              </a:ext>
            </a:extLst>
          </p:cNvPr>
          <p:cNvSpPr txBox="1"/>
          <p:nvPr/>
        </p:nvSpPr>
        <p:spPr>
          <a:xfrm>
            <a:off x="9581026" y="1243397"/>
            <a:ext cx="2034988" cy="1015663"/>
          </a:xfrm>
          <a:custGeom>
            <a:avLst/>
            <a:gdLst>
              <a:gd name="connsiteX0" fmla="*/ 0 w 2034988"/>
              <a:gd name="connsiteY0" fmla="*/ 0 h 1015663"/>
              <a:gd name="connsiteX1" fmla="*/ 447697 w 2034988"/>
              <a:gd name="connsiteY1" fmla="*/ 0 h 1015663"/>
              <a:gd name="connsiteX2" fmla="*/ 956444 w 2034988"/>
              <a:gd name="connsiteY2" fmla="*/ 0 h 1015663"/>
              <a:gd name="connsiteX3" fmla="*/ 1485541 w 2034988"/>
              <a:gd name="connsiteY3" fmla="*/ 0 h 1015663"/>
              <a:gd name="connsiteX4" fmla="*/ 2034988 w 2034988"/>
              <a:gd name="connsiteY4" fmla="*/ 0 h 1015663"/>
              <a:gd name="connsiteX5" fmla="*/ 2034988 w 2034988"/>
              <a:gd name="connsiteY5" fmla="*/ 487518 h 1015663"/>
              <a:gd name="connsiteX6" fmla="*/ 2034988 w 2034988"/>
              <a:gd name="connsiteY6" fmla="*/ 1015663 h 1015663"/>
              <a:gd name="connsiteX7" fmla="*/ 1546591 w 2034988"/>
              <a:gd name="connsiteY7" fmla="*/ 1015663 h 1015663"/>
              <a:gd name="connsiteX8" fmla="*/ 1037844 w 2034988"/>
              <a:gd name="connsiteY8" fmla="*/ 1015663 h 1015663"/>
              <a:gd name="connsiteX9" fmla="*/ 590147 w 2034988"/>
              <a:gd name="connsiteY9" fmla="*/ 1015663 h 1015663"/>
              <a:gd name="connsiteX10" fmla="*/ 0 w 2034988"/>
              <a:gd name="connsiteY10" fmla="*/ 1015663 h 1015663"/>
              <a:gd name="connsiteX11" fmla="*/ 0 w 2034988"/>
              <a:gd name="connsiteY11" fmla="*/ 517988 h 1015663"/>
              <a:gd name="connsiteX12" fmla="*/ 0 w 2034988"/>
              <a:gd name="connsiteY12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4988" h="1015663" extrusionOk="0">
                <a:moveTo>
                  <a:pt x="0" y="0"/>
                </a:moveTo>
                <a:cubicBezTo>
                  <a:pt x="212045" y="-42342"/>
                  <a:pt x="316428" y="52590"/>
                  <a:pt x="447697" y="0"/>
                </a:cubicBezTo>
                <a:cubicBezTo>
                  <a:pt x="578966" y="-52590"/>
                  <a:pt x="747107" y="13669"/>
                  <a:pt x="956444" y="0"/>
                </a:cubicBezTo>
                <a:cubicBezTo>
                  <a:pt x="1165781" y="-13669"/>
                  <a:pt x="1321751" y="29054"/>
                  <a:pt x="1485541" y="0"/>
                </a:cubicBezTo>
                <a:cubicBezTo>
                  <a:pt x="1649331" y="-29054"/>
                  <a:pt x="1839680" y="3873"/>
                  <a:pt x="2034988" y="0"/>
                </a:cubicBezTo>
                <a:cubicBezTo>
                  <a:pt x="2047741" y="231323"/>
                  <a:pt x="1980882" y="356904"/>
                  <a:pt x="2034988" y="487518"/>
                </a:cubicBezTo>
                <a:cubicBezTo>
                  <a:pt x="2089094" y="618132"/>
                  <a:pt x="1982506" y="800741"/>
                  <a:pt x="2034988" y="1015663"/>
                </a:cubicBezTo>
                <a:cubicBezTo>
                  <a:pt x="1853140" y="1018639"/>
                  <a:pt x="1705984" y="962397"/>
                  <a:pt x="1546591" y="1015663"/>
                </a:cubicBezTo>
                <a:cubicBezTo>
                  <a:pt x="1387198" y="1068929"/>
                  <a:pt x="1246883" y="962252"/>
                  <a:pt x="1037844" y="1015663"/>
                </a:cubicBezTo>
                <a:cubicBezTo>
                  <a:pt x="828805" y="1069074"/>
                  <a:pt x="727968" y="1014175"/>
                  <a:pt x="590147" y="1015663"/>
                </a:cubicBezTo>
                <a:cubicBezTo>
                  <a:pt x="452326" y="1017151"/>
                  <a:pt x="164164" y="1004475"/>
                  <a:pt x="0" y="1015663"/>
                </a:cubicBezTo>
                <a:cubicBezTo>
                  <a:pt x="-32220" y="911076"/>
                  <a:pt x="21217" y="659128"/>
                  <a:pt x="0" y="517988"/>
                </a:cubicBezTo>
                <a:cubicBezTo>
                  <a:pt x="-21217" y="376849"/>
                  <a:pt x="26043" y="111404"/>
                  <a:pt x="0" y="0"/>
                </a:cubicBezTo>
                <a:close/>
              </a:path>
            </a:pathLst>
          </a:custGeom>
          <a:noFill/>
          <a:ln>
            <a:solidFill>
              <a:srgbClr val="E5004B"/>
            </a:solidFill>
            <a:extLst>
              <a:ext uri="{C807C97D-BFC1-408E-A445-0C87EB9F89A2}">
                <ask:lineSketchStyleProps xmlns:ask="http://schemas.microsoft.com/office/drawing/2018/sketchyshapes" sd="7338943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E5004B"/>
                </a:solidFill>
              </a:rPr>
              <a:t>180K</a:t>
            </a:r>
          </a:p>
          <a:p>
            <a:pPr algn="ctr"/>
            <a:r>
              <a:rPr lang="pt-BR" sz="2000" dirty="0">
                <a:solidFill>
                  <a:srgbClr val="E5004B"/>
                </a:solidFill>
              </a:rPr>
              <a:t>Consultoras Engajadas </a:t>
            </a:r>
            <a:endParaRPr lang="en-US" sz="2000" dirty="0">
              <a:solidFill>
                <a:srgbClr val="E5004B"/>
              </a:solidFill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E7B175B1-E214-906D-B6EE-DBFAE54115CE}"/>
              </a:ext>
            </a:extLst>
          </p:cNvPr>
          <p:cNvSpPr txBox="1"/>
          <p:nvPr/>
        </p:nvSpPr>
        <p:spPr>
          <a:xfrm>
            <a:off x="6821019" y="2259060"/>
            <a:ext cx="2034988" cy="1015663"/>
          </a:xfrm>
          <a:custGeom>
            <a:avLst/>
            <a:gdLst>
              <a:gd name="connsiteX0" fmla="*/ 0 w 2034988"/>
              <a:gd name="connsiteY0" fmla="*/ 0 h 1015663"/>
              <a:gd name="connsiteX1" fmla="*/ 447697 w 2034988"/>
              <a:gd name="connsiteY1" fmla="*/ 0 h 1015663"/>
              <a:gd name="connsiteX2" fmla="*/ 956444 w 2034988"/>
              <a:gd name="connsiteY2" fmla="*/ 0 h 1015663"/>
              <a:gd name="connsiteX3" fmla="*/ 1485541 w 2034988"/>
              <a:gd name="connsiteY3" fmla="*/ 0 h 1015663"/>
              <a:gd name="connsiteX4" fmla="*/ 2034988 w 2034988"/>
              <a:gd name="connsiteY4" fmla="*/ 0 h 1015663"/>
              <a:gd name="connsiteX5" fmla="*/ 2034988 w 2034988"/>
              <a:gd name="connsiteY5" fmla="*/ 487518 h 1015663"/>
              <a:gd name="connsiteX6" fmla="*/ 2034988 w 2034988"/>
              <a:gd name="connsiteY6" fmla="*/ 1015663 h 1015663"/>
              <a:gd name="connsiteX7" fmla="*/ 1546591 w 2034988"/>
              <a:gd name="connsiteY7" fmla="*/ 1015663 h 1015663"/>
              <a:gd name="connsiteX8" fmla="*/ 1037844 w 2034988"/>
              <a:gd name="connsiteY8" fmla="*/ 1015663 h 1015663"/>
              <a:gd name="connsiteX9" fmla="*/ 590147 w 2034988"/>
              <a:gd name="connsiteY9" fmla="*/ 1015663 h 1015663"/>
              <a:gd name="connsiteX10" fmla="*/ 0 w 2034988"/>
              <a:gd name="connsiteY10" fmla="*/ 1015663 h 1015663"/>
              <a:gd name="connsiteX11" fmla="*/ 0 w 2034988"/>
              <a:gd name="connsiteY11" fmla="*/ 517988 h 1015663"/>
              <a:gd name="connsiteX12" fmla="*/ 0 w 2034988"/>
              <a:gd name="connsiteY12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4988" h="1015663" extrusionOk="0">
                <a:moveTo>
                  <a:pt x="0" y="0"/>
                </a:moveTo>
                <a:cubicBezTo>
                  <a:pt x="212045" y="-42342"/>
                  <a:pt x="316428" y="52590"/>
                  <a:pt x="447697" y="0"/>
                </a:cubicBezTo>
                <a:cubicBezTo>
                  <a:pt x="578966" y="-52590"/>
                  <a:pt x="747107" y="13669"/>
                  <a:pt x="956444" y="0"/>
                </a:cubicBezTo>
                <a:cubicBezTo>
                  <a:pt x="1165781" y="-13669"/>
                  <a:pt x="1321751" y="29054"/>
                  <a:pt x="1485541" y="0"/>
                </a:cubicBezTo>
                <a:cubicBezTo>
                  <a:pt x="1649331" y="-29054"/>
                  <a:pt x="1839680" y="3873"/>
                  <a:pt x="2034988" y="0"/>
                </a:cubicBezTo>
                <a:cubicBezTo>
                  <a:pt x="2047741" y="231323"/>
                  <a:pt x="1980882" y="356904"/>
                  <a:pt x="2034988" y="487518"/>
                </a:cubicBezTo>
                <a:cubicBezTo>
                  <a:pt x="2089094" y="618132"/>
                  <a:pt x="1982506" y="800741"/>
                  <a:pt x="2034988" y="1015663"/>
                </a:cubicBezTo>
                <a:cubicBezTo>
                  <a:pt x="1853140" y="1018639"/>
                  <a:pt x="1705984" y="962397"/>
                  <a:pt x="1546591" y="1015663"/>
                </a:cubicBezTo>
                <a:cubicBezTo>
                  <a:pt x="1387198" y="1068929"/>
                  <a:pt x="1246883" y="962252"/>
                  <a:pt x="1037844" y="1015663"/>
                </a:cubicBezTo>
                <a:cubicBezTo>
                  <a:pt x="828805" y="1069074"/>
                  <a:pt x="727968" y="1014175"/>
                  <a:pt x="590147" y="1015663"/>
                </a:cubicBezTo>
                <a:cubicBezTo>
                  <a:pt x="452326" y="1017151"/>
                  <a:pt x="164164" y="1004475"/>
                  <a:pt x="0" y="1015663"/>
                </a:cubicBezTo>
                <a:cubicBezTo>
                  <a:pt x="-32220" y="911076"/>
                  <a:pt x="21217" y="659128"/>
                  <a:pt x="0" y="517988"/>
                </a:cubicBezTo>
                <a:cubicBezTo>
                  <a:pt x="-21217" y="376849"/>
                  <a:pt x="26043" y="111404"/>
                  <a:pt x="0" y="0"/>
                </a:cubicBezTo>
                <a:close/>
              </a:path>
            </a:pathLst>
          </a:custGeom>
          <a:noFill/>
          <a:ln>
            <a:solidFill>
              <a:srgbClr val="E5004B"/>
            </a:solidFill>
            <a:extLst>
              <a:ext uri="{C807C97D-BFC1-408E-A445-0C87EB9F89A2}">
                <ask:lineSketchStyleProps xmlns:ask="http://schemas.microsoft.com/office/drawing/2018/sketchyshapes" sd="7338943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E5004B"/>
                </a:solidFill>
              </a:rPr>
              <a:t>707</a:t>
            </a:r>
          </a:p>
          <a:p>
            <a:pPr algn="ctr"/>
            <a:r>
              <a:rPr lang="pt-BR" sz="2000" dirty="0">
                <a:solidFill>
                  <a:srgbClr val="E5004B"/>
                </a:solidFill>
              </a:rPr>
              <a:t>Consultoras Treinadas</a:t>
            </a:r>
            <a:endParaRPr lang="en-US" sz="2000" dirty="0">
              <a:solidFill>
                <a:srgbClr val="E5004B"/>
              </a:solidFill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BB01120A-E8C5-D2EA-C6D8-8912B88994CE}"/>
              </a:ext>
            </a:extLst>
          </p:cNvPr>
          <p:cNvSpPr txBox="1"/>
          <p:nvPr/>
        </p:nvSpPr>
        <p:spPr>
          <a:xfrm>
            <a:off x="9581026" y="2463794"/>
            <a:ext cx="2034988" cy="1015663"/>
          </a:xfrm>
          <a:custGeom>
            <a:avLst/>
            <a:gdLst>
              <a:gd name="connsiteX0" fmla="*/ 0 w 2034988"/>
              <a:gd name="connsiteY0" fmla="*/ 0 h 1015663"/>
              <a:gd name="connsiteX1" fmla="*/ 447697 w 2034988"/>
              <a:gd name="connsiteY1" fmla="*/ 0 h 1015663"/>
              <a:gd name="connsiteX2" fmla="*/ 956444 w 2034988"/>
              <a:gd name="connsiteY2" fmla="*/ 0 h 1015663"/>
              <a:gd name="connsiteX3" fmla="*/ 1485541 w 2034988"/>
              <a:gd name="connsiteY3" fmla="*/ 0 h 1015663"/>
              <a:gd name="connsiteX4" fmla="*/ 2034988 w 2034988"/>
              <a:gd name="connsiteY4" fmla="*/ 0 h 1015663"/>
              <a:gd name="connsiteX5" fmla="*/ 2034988 w 2034988"/>
              <a:gd name="connsiteY5" fmla="*/ 487518 h 1015663"/>
              <a:gd name="connsiteX6" fmla="*/ 2034988 w 2034988"/>
              <a:gd name="connsiteY6" fmla="*/ 1015663 h 1015663"/>
              <a:gd name="connsiteX7" fmla="*/ 1546591 w 2034988"/>
              <a:gd name="connsiteY7" fmla="*/ 1015663 h 1015663"/>
              <a:gd name="connsiteX8" fmla="*/ 1037844 w 2034988"/>
              <a:gd name="connsiteY8" fmla="*/ 1015663 h 1015663"/>
              <a:gd name="connsiteX9" fmla="*/ 590147 w 2034988"/>
              <a:gd name="connsiteY9" fmla="*/ 1015663 h 1015663"/>
              <a:gd name="connsiteX10" fmla="*/ 0 w 2034988"/>
              <a:gd name="connsiteY10" fmla="*/ 1015663 h 1015663"/>
              <a:gd name="connsiteX11" fmla="*/ 0 w 2034988"/>
              <a:gd name="connsiteY11" fmla="*/ 517988 h 1015663"/>
              <a:gd name="connsiteX12" fmla="*/ 0 w 2034988"/>
              <a:gd name="connsiteY12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4988" h="1015663" extrusionOk="0">
                <a:moveTo>
                  <a:pt x="0" y="0"/>
                </a:moveTo>
                <a:cubicBezTo>
                  <a:pt x="212045" y="-42342"/>
                  <a:pt x="316428" y="52590"/>
                  <a:pt x="447697" y="0"/>
                </a:cubicBezTo>
                <a:cubicBezTo>
                  <a:pt x="578966" y="-52590"/>
                  <a:pt x="747107" y="13669"/>
                  <a:pt x="956444" y="0"/>
                </a:cubicBezTo>
                <a:cubicBezTo>
                  <a:pt x="1165781" y="-13669"/>
                  <a:pt x="1321751" y="29054"/>
                  <a:pt x="1485541" y="0"/>
                </a:cubicBezTo>
                <a:cubicBezTo>
                  <a:pt x="1649331" y="-29054"/>
                  <a:pt x="1839680" y="3873"/>
                  <a:pt x="2034988" y="0"/>
                </a:cubicBezTo>
                <a:cubicBezTo>
                  <a:pt x="2047741" y="231323"/>
                  <a:pt x="1980882" y="356904"/>
                  <a:pt x="2034988" y="487518"/>
                </a:cubicBezTo>
                <a:cubicBezTo>
                  <a:pt x="2089094" y="618132"/>
                  <a:pt x="1982506" y="800741"/>
                  <a:pt x="2034988" y="1015663"/>
                </a:cubicBezTo>
                <a:cubicBezTo>
                  <a:pt x="1853140" y="1018639"/>
                  <a:pt x="1705984" y="962397"/>
                  <a:pt x="1546591" y="1015663"/>
                </a:cubicBezTo>
                <a:cubicBezTo>
                  <a:pt x="1387198" y="1068929"/>
                  <a:pt x="1246883" y="962252"/>
                  <a:pt x="1037844" y="1015663"/>
                </a:cubicBezTo>
                <a:cubicBezTo>
                  <a:pt x="828805" y="1069074"/>
                  <a:pt x="727968" y="1014175"/>
                  <a:pt x="590147" y="1015663"/>
                </a:cubicBezTo>
                <a:cubicBezTo>
                  <a:pt x="452326" y="1017151"/>
                  <a:pt x="164164" y="1004475"/>
                  <a:pt x="0" y="1015663"/>
                </a:cubicBezTo>
                <a:cubicBezTo>
                  <a:pt x="-32220" y="911076"/>
                  <a:pt x="21217" y="659128"/>
                  <a:pt x="0" y="517988"/>
                </a:cubicBezTo>
                <a:cubicBezTo>
                  <a:pt x="-21217" y="376849"/>
                  <a:pt x="26043" y="111404"/>
                  <a:pt x="0" y="0"/>
                </a:cubicBezTo>
                <a:close/>
              </a:path>
            </a:pathLst>
          </a:custGeom>
          <a:noFill/>
          <a:ln>
            <a:solidFill>
              <a:srgbClr val="E5004B"/>
            </a:solidFill>
            <a:extLst>
              <a:ext uri="{C807C97D-BFC1-408E-A445-0C87EB9F89A2}">
                <ask:lineSketchStyleProps xmlns:ask="http://schemas.microsoft.com/office/drawing/2018/sketchyshapes" sd="7338943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E5004B"/>
                </a:solidFill>
              </a:rPr>
              <a:t>1639</a:t>
            </a:r>
          </a:p>
          <a:p>
            <a:pPr algn="ctr"/>
            <a:r>
              <a:rPr lang="pt-BR" sz="2000" dirty="0">
                <a:solidFill>
                  <a:srgbClr val="E5004B"/>
                </a:solidFill>
              </a:rPr>
              <a:t>Consultoras Treinadas</a:t>
            </a:r>
            <a:endParaRPr lang="en-US" sz="2000" dirty="0">
              <a:solidFill>
                <a:srgbClr val="E5004B"/>
              </a:solidFill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A3ADAB19-411B-0403-C57F-1B06A1528E05}"/>
              </a:ext>
            </a:extLst>
          </p:cNvPr>
          <p:cNvSpPr txBox="1"/>
          <p:nvPr/>
        </p:nvSpPr>
        <p:spPr>
          <a:xfrm>
            <a:off x="9616116" y="3758053"/>
            <a:ext cx="2034988" cy="1323439"/>
          </a:xfrm>
          <a:custGeom>
            <a:avLst/>
            <a:gdLst>
              <a:gd name="connsiteX0" fmla="*/ 0 w 2034988"/>
              <a:gd name="connsiteY0" fmla="*/ 0 h 1323439"/>
              <a:gd name="connsiteX1" fmla="*/ 447697 w 2034988"/>
              <a:gd name="connsiteY1" fmla="*/ 0 h 1323439"/>
              <a:gd name="connsiteX2" fmla="*/ 956444 w 2034988"/>
              <a:gd name="connsiteY2" fmla="*/ 0 h 1323439"/>
              <a:gd name="connsiteX3" fmla="*/ 1485541 w 2034988"/>
              <a:gd name="connsiteY3" fmla="*/ 0 h 1323439"/>
              <a:gd name="connsiteX4" fmla="*/ 2034988 w 2034988"/>
              <a:gd name="connsiteY4" fmla="*/ 0 h 1323439"/>
              <a:gd name="connsiteX5" fmla="*/ 2034988 w 2034988"/>
              <a:gd name="connsiteY5" fmla="*/ 414678 h 1323439"/>
              <a:gd name="connsiteX6" fmla="*/ 2034988 w 2034988"/>
              <a:gd name="connsiteY6" fmla="*/ 816121 h 1323439"/>
              <a:gd name="connsiteX7" fmla="*/ 2034988 w 2034988"/>
              <a:gd name="connsiteY7" fmla="*/ 1323439 h 1323439"/>
              <a:gd name="connsiteX8" fmla="*/ 1587291 w 2034988"/>
              <a:gd name="connsiteY8" fmla="*/ 1323439 h 1323439"/>
              <a:gd name="connsiteX9" fmla="*/ 1139593 w 2034988"/>
              <a:gd name="connsiteY9" fmla="*/ 1323439 h 1323439"/>
              <a:gd name="connsiteX10" fmla="*/ 691896 w 2034988"/>
              <a:gd name="connsiteY10" fmla="*/ 1323439 h 1323439"/>
              <a:gd name="connsiteX11" fmla="*/ 0 w 2034988"/>
              <a:gd name="connsiteY11" fmla="*/ 1323439 h 1323439"/>
              <a:gd name="connsiteX12" fmla="*/ 0 w 2034988"/>
              <a:gd name="connsiteY12" fmla="*/ 895527 h 1323439"/>
              <a:gd name="connsiteX13" fmla="*/ 0 w 2034988"/>
              <a:gd name="connsiteY13" fmla="*/ 467615 h 1323439"/>
              <a:gd name="connsiteX14" fmla="*/ 0 w 2034988"/>
              <a:gd name="connsiteY14" fmla="*/ 0 h 1323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34988" h="1323439" extrusionOk="0">
                <a:moveTo>
                  <a:pt x="0" y="0"/>
                </a:moveTo>
                <a:cubicBezTo>
                  <a:pt x="212045" y="-42342"/>
                  <a:pt x="316428" y="52590"/>
                  <a:pt x="447697" y="0"/>
                </a:cubicBezTo>
                <a:cubicBezTo>
                  <a:pt x="578966" y="-52590"/>
                  <a:pt x="747107" y="13669"/>
                  <a:pt x="956444" y="0"/>
                </a:cubicBezTo>
                <a:cubicBezTo>
                  <a:pt x="1165781" y="-13669"/>
                  <a:pt x="1321751" y="29054"/>
                  <a:pt x="1485541" y="0"/>
                </a:cubicBezTo>
                <a:cubicBezTo>
                  <a:pt x="1649331" y="-29054"/>
                  <a:pt x="1839680" y="3873"/>
                  <a:pt x="2034988" y="0"/>
                </a:cubicBezTo>
                <a:cubicBezTo>
                  <a:pt x="2076965" y="182594"/>
                  <a:pt x="2022965" y="310201"/>
                  <a:pt x="2034988" y="414678"/>
                </a:cubicBezTo>
                <a:cubicBezTo>
                  <a:pt x="2047011" y="519155"/>
                  <a:pt x="2011289" y="634755"/>
                  <a:pt x="2034988" y="816121"/>
                </a:cubicBezTo>
                <a:cubicBezTo>
                  <a:pt x="2058687" y="997487"/>
                  <a:pt x="1976836" y="1185241"/>
                  <a:pt x="2034988" y="1323439"/>
                </a:cubicBezTo>
                <a:cubicBezTo>
                  <a:pt x="1892325" y="1363472"/>
                  <a:pt x="1759904" y="1312546"/>
                  <a:pt x="1587291" y="1323439"/>
                </a:cubicBezTo>
                <a:cubicBezTo>
                  <a:pt x="1414678" y="1334332"/>
                  <a:pt x="1283676" y="1277066"/>
                  <a:pt x="1139593" y="1323439"/>
                </a:cubicBezTo>
                <a:cubicBezTo>
                  <a:pt x="995510" y="1369812"/>
                  <a:pt x="913149" y="1292866"/>
                  <a:pt x="691896" y="1323439"/>
                </a:cubicBezTo>
                <a:cubicBezTo>
                  <a:pt x="470643" y="1354012"/>
                  <a:pt x="285696" y="1311517"/>
                  <a:pt x="0" y="1323439"/>
                </a:cubicBezTo>
                <a:cubicBezTo>
                  <a:pt x="-32384" y="1194823"/>
                  <a:pt x="32281" y="1093504"/>
                  <a:pt x="0" y="895527"/>
                </a:cubicBezTo>
                <a:cubicBezTo>
                  <a:pt x="-32281" y="697550"/>
                  <a:pt x="43965" y="573158"/>
                  <a:pt x="0" y="467615"/>
                </a:cubicBezTo>
                <a:cubicBezTo>
                  <a:pt x="-43965" y="362072"/>
                  <a:pt x="17528" y="103056"/>
                  <a:pt x="0" y="0"/>
                </a:cubicBezTo>
                <a:close/>
              </a:path>
            </a:pathLst>
          </a:custGeom>
          <a:noFill/>
          <a:ln>
            <a:solidFill>
              <a:srgbClr val="E5004B"/>
            </a:solidFill>
            <a:extLst>
              <a:ext uri="{C807C97D-BFC1-408E-A445-0C87EB9F89A2}">
                <ask:lineSketchStyleProps xmlns:ask="http://schemas.microsoft.com/office/drawing/2018/sketchyshapes" sd="7338943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E5004B"/>
                </a:solidFill>
              </a:rPr>
              <a:t>281</a:t>
            </a:r>
          </a:p>
          <a:p>
            <a:pPr algn="ctr"/>
            <a:r>
              <a:rPr lang="pt-BR" sz="2000" dirty="0">
                <a:solidFill>
                  <a:srgbClr val="E5004B"/>
                </a:solidFill>
              </a:rPr>
              <a:t>Consultoras</a:t>
            </a:r>
          </a:p>
          <a:p>
            <a:pPr algn="ctr"/>
            <a:r>
              <a:rPr lang="pt-BR" sz="2000" dirty="0">
                <a:solidFill>
                  <a:srgbClr val="E5004B"/>
                </a:solidFill>
              </a:rPr>
              <a:t>Rodas de Conversa</a:t>
            </a:r>
            <a:endParaRPr lang="en-US" sz="2000" dirty="0">
              <a:solidFill>
                <a:srgbClr val="E5004B"/>
              </a:solidFill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970B1F7D-9E94-5BEB-B6F2-0FA7BD76D37F}"/>
              </a:ext>
            </a:extLst>
          </p:cNvPr>
          <p:cNvSpPr txBox="1"/>
          <p:nvPr/>
        </p:nvSpPr>
        <p:spPr>
          <a:xfrm>
            <a:off x="6821019" y="3583278"/>
            <a:ext cx="2034988" cy="1015663"/>
          </a:xfrm>
          <a:custGeom>
            <a:avLst/>
            <a:gdLst>
              <a:gd name="connsiteX0" fmla="*/ 0 w 2034988"/>
              <a:gd name="connsiteY0" fmla="*/ 0 h 1015663"/>
              <a:gd name="connsiteX1" fmla="*/ 447697 w 2034988"/>
              <a:gd name="connsiteY1" fmla="*/ 0 h 1015663"/>
              <a:gd name="connsiteX2" fmla="*/ 956444 w 2034988"/>
              <a:gd name="connsiteY2" fmla="*/ 0 h 1015663"/>
              <a:gd name="connsiteX3" fmla="*/ 1485541 w 2034988"/>
              <a:gd name="connsiteY3" fmla="*/ 0 h 1015663"/>
              <a:gd name="connsiteX4" fmla="*/ 2034988 w 2034988"/>
              <a:gd name="connsiteY4" fmla="*/ 0 h 1015663"/>
              <a:gd name="connsiteX5" fmla="*/ 2034988 w 2034988"/>
              <a:gd name="connsiteY5" fmla="*/ 487518 h 1015663"/>
              <a:gd name="connsiteX6" fmla="*/ 2034988 w 2034988"/>
              <a:gd name="connsiteY6" fmla="*/ 1015663 h 1015663"/>
              <a:gd name="connsiteX7" fmla="*/ 1546591 w 2034988"/>
              <a:gd name="connsiteY7" fmla="*/ 1015663 h 1015663"/>
              <a:gd name="connsiteX8" fmla="*/ 1037844 w 2034988"/>
              <a:gd name="connsiteY8" fmla="*/ 1015663 h 1015663"/>
              <a:gd name="connsiteX9" fmla="*/ 590147 w 2034988"/>
              <a:gd name="connsiteY9" fmla="*/ 1015663 h 1015663"/>
              <a:gd name="connsiteX10" fmla="*/ 0 w 2034988"/>
              <a:gd name="connsiteY10" fmla="*/ 1015663 h 1015663"/>
              <a:gd name="connsiteX11" fmla="*/ 0 w 2034988"/>
              <a:gd name="connsiteY11" fmla="*/ 517988 h 1015663"/>
              <a:gd name="connsiteX12" fmla="*/ 0 w 2034988"/>
              <a:gd name="connsiteY12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4988" h="1015663" extrusionOk="0">
                <a:moveTo>
                  <a:pt x="0" y="0"/>
                </a:moveTo>
                <a:cubicBezTo>
                  <a:pt x="212045" y="-42342"/>
                  <a:pt x="316428" y="52590"/>
                  <a:pt x="447697" y="0"/>
                </a:cubicBezTo>
                <a:cubicBezTo>
                  <a:pt x="578966" y="-52590"/>
                  <a:pt x="747107" y="13669"/>
                  <a:pt x="956444" y="0"/>
                </a:cubicBezTo>
                <a:cubicBezTo>
                  <a:pt x="1165781" y="-13669"/>
                  <a:pt x="1321751" y="29054"/>
                  <a:pt x="1485541" y="0"/>
                </a:cubicBezTo>
                <a:cubicBezTo>
                  <a:pt x="1649331" y="-29054"/>
                  <a:pt x="1839680" y="3873"/>
                  <a:pt x="2034988" y="0"/>
                </a:cubicBezTo>
                <a:cubicBezTo>
                  <a:pt x="2047741" y="231323"/>
                  <a:pt x="1980882" y="356904"/>
                  <a:pt x="2034988" y="487518"/>
                </a:cubicBezTo>
                <a:cubicBezTo>
                  <a:pt x="2089094" y="618132"/>
                  <a:pt x="1982506" y="800741"/>
                  <a:pt x="2034988" y="1015663"/>
                </a:cubicBezTo>
                <a:cubicBezTo>
                  <a:pt x="1853140" y="1018639"/>
                  <a:pt x="1705984" y="962397"/>
                  <a:pt x="1546591" y="1015663"/>
                </a:cubicBezTo>
                <a:cubicBezTo>
                  <a:pt x="1387198" y="1068929"/>
                  <a:pt x="1246883" y="962252"/>
                  <a:pt x="1037844" y="1015663"/>
                </a:cubicBezTo>
                <a:cubicBezTo>
                  <a:pt x="828805" y="1069074"/>
                  <a:pt x="727968" y="1014175"/>
                  <a:pt x="590147" y="1015663"/>
                </a:cubicBezTo>
                <a:cubicBezTo>
                  <a:pt x="452326" y="1017151"/>
                  <a:pt x="164164" y="1004475"/>
                  <a:pt x="0" y="1015663"/>
                </a:cubicBezTo>
                <a:cubicBezTo>
                  <a:pt x="-32220" y="911076"/>
                  <a:pt x="21217" y="659128"/>
                  <a:pt x="0" y="517988"/>
                </a:cubicBezTo>
                <a:cubicBezTo>
                  <a:pt x="-21217" y="376849"/>
                  <a:pt x="26043" y="111404"/>
                  <a:pt x="0" y="0"/>
                </a:cubicBezTo>
                <a:close/>
              </a:path>
            </a:pathLst>
          </a:custGeom>
          <a:noFill/>
          <a:ln>
            <a:solidFill>
              <a:srgbClr val="E5004B"/>
            </a:solidFill>
            <a:extLst>
              <a:ext uri="{C807C97D-BFC1-408E-A445-0C87EB9F89A2}">
                <ask:lineSketchStyleProps xmlns:ask="http://schemas.microsoft.com/office/drawing/2018/sketchyshapes" sd="7338943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E5004B"/>
                </a:solidFill>
              </a:rPr>
              <a:t>108</a:t>
            </a:r>
          </a:p>
          <a:p>
            <a:pPr algn="ctr"/>
            <a:r>
              <a:rPr lang="pt-BR" sz="2000" dirty="0">
                <a:solidFill>
                  <a:srgbClr val="E5004B"/>
                </a:solidFill>
              </a:rPr>
              <a:t>Consultoras Ligue Câncer</a:t>
            </a:r>
            <a:endParaRPr lang="en-US" sz="2000" dirty="0">
              <a:solidFill>
                <a:srgbClr val="E5004B"/>
              </a:solidFill>
            </a:endParaRP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2C272635-46BA-9D7A-80BF-87CA1AF6FCA3}"/>
              </a:ext>
            </a:extLst>
          </p:cNvPr>
          <p:cNvSpPr txBox="1"/>
          <p:nvPr/>
        </p:nvSpPr>
        <p:spPr>
          <a:xfrm>
            <a:off x="9642924" y="5321454"/>
            <a:ext cx="2034988" cy="1015663"/>
          </a:xfrm>
          <a:custGeom>
            <a:avLst/>
            <a:gdLst>
              <a:gd name="connsiteX0" fmla="*/ 0 w 2034988"/>
              <a:gd name="connsiteY0" fmla="*/ 0 h 1015663"/>
              <a:gd name="connsiteX1" fmla="*/ 447697 w 2034988"/>
              <a:gd name="connsiteY1" fmla="*/ 0 h 1015663"/>
              <a:gd name="connsiteX2" fmla="*/ 956444 w 2034988"/>
              <a:gd name="connsiteY2" fmla="*/ 0 h 1015663"/>
              <a:gd name="connsiteX3" fmla="*/ 1485541 w 2034988"/>
              <a:gd name="connsiteY3" fmla="*/ 0 h 1015663"/>
              <a:gd name="connsiteX4" fmla="*/ 2034988 w 2034988"/>
              <a:gd name="connsiteY4" fmla="*/ 0 h 1015663"/>
              <a:gd name="connsiteX5" fmla="*/ 2034988 w 2034988"/>
              <a:gd name="connsiteY5" fmla="*/ 487518 h 1015663"/>
              <a:gd name="connsiteX6" fmla="*/ 2034988 w 2034988"/>
              <a:gd name="connsiteY6" fmla="*/ 1015663 h 1015663"/>
              <a:gd name="connsiteX7" fmla="*/ 1546591 w 2034988"/>
              <a:gd name="connsiteY7" fmla="*/ 1015663 h 1015663"/>
              <a:gd name="connsiteX8" fmla="*/ 1037844 w 2034988"/>
              <a:gd name="connsiteY8" fmla="*/ 1015663 h 1015663"/>
              <a:gd name="connsiteX9" fmla="*/ 590147 w 2034988"/>
              <a:gd name="connsiteY9" fmla="*/ 1015663 h 1015663"/>
              <a:gd name="connsiteX10" fmla="*/ 0 w 2034988"/>
              <a:gd name="connsiteY10" fmla="*/ 1015663 h 1015663"/>
              <a:gd name="connsiteX11" fmla="*/ 0 w 2034988"/>
              <a:gd name="connsiteY11" fmla="*/ 517988 h 1015663"/>
              <a:gd name="connsiteX12" fmla="*/ 0 w 2034988"/>
              <a:gd name="connsiteY12" fmla="*/ 0 h 1015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034988" h="1015663" extrusionOk="0">
                <a:moveTo>
                  <a:pt x="0" y="0"/>
                </a:moveTo>
                <a:cubicBezTo>
                  <a:pt x="212045" y="-42342"/>
                  <a:pt x="316428" y="52590"/>
                  <a:pt x="447697" y="0"/>
                </a:cubicBezTo>
                <a:cubicBezTo>
                  <a:pt x="578966" y="-52590"/>
                  <a:pt x="747107" y="13669"/>
                  <a:pt x="956444" y="0"/>
                </a:cubicBezTo>
                <a:cubicBezTo>
                  <a:pt x="1165781" y="-13669"/>
                  <a:pt x="1321751" y="29054"/>
                  <a:pt x="1485541" y="0"/>
                </a:cubicBezTo>
                <a:cubicBezTo>
                  <a:pt x="1649331" y="-29054"/>
                  <a:pt x="1839680" y="3873"/>
                  <a:pt x="2034988" y="0"/>
                </a:cubicBezTo>
                <a:cubicBezTo>
                  <a:pt x="2047741" y="231323"/>
                  <a:pt x="1980882" y="356904"/>
                  <a:pt x="2034988" y="487518"/>
                </a:cubicBezTo>
                <a:cubicBezTo>
                  <a:pt x="2089094" y="618132"/>
                  <a:pt x="1982506" y="800741"/>
                  <a:pt x="2034988" y="1015663"/>
                </a:cubicBezTo>
                <a:cubicBezTo>
                  <a:pt x="1853140" y="1018639"/>
                  <a:pt x="1705984" y="962397"/>
                  <a:pt x="1546591" y="1015663"/>
                </a:cubicBezTo>
                <a:cubicBezTo>
                  <a:pt x="1387198" y="1068929"/>
                  <a:pt x="1246883" y="962252"/>
                  <a:pt x="1037844" y="1015663"/>
                </a:cubicBezTo>
                <a:cubicBezTo>
                  <a:pt x="828805" y="1069074"/>
                  <a:pt x="727968" y="1014175"/>
                  <a:pt x="590147" y="1015663"/>
                </a:cubicBezTo>
                <a:cubicBezTo>
                  <a:pt x="452326" y="1017151"/>
                  <a:pt x="164164" y="1004475"/>
                  <a:pt x="0" y="1015663"/>
                </a:cubicBezTo>
                <a:cubicBezTo>
                  <a:pt x="-32220" y="911076"/>
                  <a:pt x="21217" y="659128"/>
                  <a:pt x="0" y="517988"/>
                </a:cubicBezTo>
                <a:cubicBezTo>
                  <a:pt x="-21217" y="376849"/>
                  <a:pt x="26043" y="111404"/>
                  <a:pt x="0" y="0"/>
                </a:cubicBezTo>
                <a:close/>
              </a:path>
            </a:pathLst>
          </a:custGeom>
          <a:noFill/>
          <a:ln>
            <a:solidFill>
              <a:srgbClr val="E5004B"/>
            </a:solidFill>
            <a:extLst>
              <a:ext uri="{C807C97D-BFC1-408E-A445-0C87EB9F89A2}">
                <ask:lineSketchStyleProps xmlns:ask="http://schemas.microsoft.com/office/drawing/2018/sketchyshapes" sd="73389432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E5004B"/>
                </a:solidFill>
              </a:rPr>
              <a:t>119</a:t>
            </a:r>
          </a:p>
          <a:p>
            <a:pPr algn="ctr"/>
            <a:r>
              <a:rPr lang="pt-BR" sz="2000" dirty="0">
                <a:solidFill>
                  <a:srgbClr val="E5004B"/>
                </a:solidFill>
              </a:rPr>
              <a:t>Atendimentos</a:t>
            </a:r>
          </a:p>
          <a:p>
            <a:pPr algn="ctr"/>
            <a:r>
              <a:rPr lang="pt-BR" sz="2000" dirty="0">
                <a:solidFill>
                  <a:srgbClr val="E5004B"/>
                </a:solidFill>
              </a:rPr>
              <a:t>Ângela</a:t>
            </a:r>
            <a:endParaRPr lang="en-US" sz="2000" dirty="0">
              <a:solidFill>
                <a:srgbClr val="E500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12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08D4097-75BE-458E-B372-25C9F38B1CD8}"/>
              </a:ext>
            </a:extLst>
          </p:cNvPr>
          <p:cNvSpPr/>
          <p:nvPr/>
        </p:nvSpPr>
        <p:spPr>
          <a:xfrm>
            <a:off x="403258" y="200601"/>
            <a:ext cx="7140542" cy="49088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bg1"/>
                </a:solidFill>
              </a:rPr>
              <a:t>Indicadores VCMM (Consultoras de Beleza) – Resultados parciais 2024</a:t>
            </a:r>
          </a:p>
        </p:txBody>
      </p:sp>
      <p:graphicFrame>
        <p:nvGraphicFramePr>
          <p:cNvPr id="5" name="Tabela 8">
            <a:extLst>
              <a:ext uri="{FF2B5EF4-FFF2-40B4-BE49-F238E27FC236}">
                <a16:creationId xmlns:a16="http://schemas.microsoft.com/office/drawing/2014/main" id="{32AA2448-659C-92C5-B3E0-948A8546E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963916"/>
              </p:ext>
            </p:extLst>
          </p:nvPr>
        </p:nvGraphicFramePr>
        <p:xfrm>
          <a:off x="326305" y="818458"/>
          <a:ext cx="11684720" cy="3692437"/>
        </p:xfrm>
        <a:graphic>
          <a:graphicData uri="http://schemas.openxmlformats.org/drawingml/2006/table">
            <a:tbl>
              <a:tblPr/>
              <a:tblGrid>
                <a:gridCol w="720800">
                  <a:extLst>
                    <a:ext uri="{9D8B030D-6E8A-4147-A177-3AD203B41FA5}">
                      <a16:colId xmlns:a16="http://schemas.microsoft.com/office/drawing/2014/main" val="3292804765"/>
                    </a:ext>
                  </a:extLst>
                </a:gridCol>
                <a:gridCol w="42493">
                  <a:extLst>
                    <a:ext uri="{9D8B030D-6E8A-4147-A177-3AD203B41FA5}">
                      <a16:colId xmlns:a16="http://schemas.microsoft.com/office/drawing/2014/main" val="1515168574"/>
                    </a:ext>
                  </a:extLst>
                </a:gridCol>
                <a:gridCol w="1406670">
                  <a:extLst>
                    <a:ext uri="{9D8B030D-6E8A-4147-A177-3AD203B41FA5}">
                      <a16:colId xmlns:a16="http://schemas.microsoft.com/office/drawing/2014/main" val="1970827891"/>
                    </a:ext>
                  </a:extLst>
                </a:gridCol>
                <a:gridCol w="1380407">
                  <a:extLst>
                    <a:ext uri="{9D8B030D-6E8A-4147-A177-3AD203B41FA5}">
                      <a16:colId xmlns:a16="http://schemas.microsoft.com/office/drawing/2014/main" val="1451239772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3346266478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3119294697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3379853926"/>
                    </a:ext>
                  </a:extLst>
                </a:gridCol>
                <a:gridCol w="866775">
                  <a:extLst>
                    <a:ext uri="{9D8B030D-6E8A-4147-A177-3AD203B41FA5}">
                      <a16:colId xmlns:a16="http://schemas.microsoft.com/office/drawing/2014/main" val="277438735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3268294373"/>
                    </a:ext>
                  </a:extLst>
                </a:gridCol>
              </a:tblGrid>
              <a:tr h="3894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Compromisso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Frente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Alcance / Transformação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 224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Resultado parcial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80565"/>
                  </a:ext>
                </a:extLst>
              </a:tr>
              <a:tr h="1844977">
                <a:tc gridSpan="2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Preencher com o objetivo principal: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Sociedade, </a:t>
                      </a:r>
                    </a:p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Consultoras ou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Conexão com a causa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Frente do planejamento estratégico: 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Conscientização, notificação ou emancipação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Descrição do Indicador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Indicar se é um indicador de 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Alcance ou transformação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Colocar a meta, quando houver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Colocar o resultado parcial, quando houver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Indicar qualitativamente se o farol é verde, amarelo ou vermelho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335693"/>
                  </a:ext>
                </a:extLst>
              </a:tr>
              <a:tr h="3399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VCMM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Número de consultoras engajadas nas iniciativas de conscientização da causa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Alcance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199 mil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025049"/>
                  </a:ext>
                </a:extLst>
              </a:tr>
              <a:tr h="3399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Display"/>
                          <a:ea typeface="+mn-ea"/>
                          <a:cs typeface="+mn-cs"/>
                          <a:sym typeface="Arial"/>
                        </a:rPr>
                        <a:t>VCMM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Display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Número de </a:t>
                      </a: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CB's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 atendidas/acompanhadas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Alcance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138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18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389374"/>
                  </a:ext>
                </a:extLst>
              </a:tr>
              <a:tr h="3399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  <a:endParaRPr kumimoji="0" lang="pt-B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Display"/>
                          <a:ea typeface="+mn-ea"/>
                          <a:cs typeface="+mn-cs"/>
                          <a:sym typeface="Arial"/>
                        </a:rPr>
                        <a:t>VCMM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Display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IDH - Saúde e Bem Estar - VCMM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Transformação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291844"/>
                  </a:ext>
                </a:extLst>
              </a:tr>
              <a:tr h="43817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VCMM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 + CM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Índice Natura Avon de Engajamento com as causas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Transformação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8315931"/>
                  </a:ext>
                </a:extLst>
              </a:tr>
            </a:tbl>
          </a:graphicData>
        </a:graphic>
      </p:graphicFrame>
      <p:sp>
        <p:nvSpPr>
          <p:cNvPr id="6" name="Retângulo 9">
            <a:extLst>
              <a:ext uri="{FF2B5EF4-FFF2-40B4-BE49-F238E27FC236}">
                <a16:creationId xmlns:a16="http://schemas.microsoft.com/office/drawing/2014/main" id="{13BFA06D-9508-446E-EC7F-95F5A9498E58}"/>
              </a:ext>
            </a:extLst>
          </p:cNvPr>
          <p:cNvSpPr/>
          <p:nvPr/>
        </p:nvSpPr>
        <p:spPr>
          <a:xfrm>
            <a:off x="403258" y="6175344"/>
            <a:ext cx="10887377" cy="594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100" b="1" dirty="0">
                <a:solidFill>
                  <a:schemeClr val="tx1">
                    <a:lumMod val="50000"/>
                  </a:schemeClr>
                </a:solidFill>
              </a:rPr>
              <a:t>*</a:t>
            </a:r>
            <a:r>
              <a:rPr lang="pt-BR" sz="1100" dirty="0">
                <a:solidFill>
                  <a:schemeClr val="tx1">
                    <a:lumMod val="50000"/>
                  </a:schemeClr>
                </a:solidFill>
              </a:rPr>
              <a:t>Os projetos do Instituto Avon incidem de forma diversa sobre os públicos atendidos. Exemplos: em # de mulheres atendidas pela causa VCMM, somamos beneficiárias Ângela e Acolhe, bem como atendidas pela Casa BQM, projetos que tem níveis de intervenção significativamente distintos. Por esse motivo, metas são definidas por projeto, e não de maneira geral. 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6F54E75-D0F5-6398-E424-6BEFD608B4A2}"/>
              </a:ext>
            </a:extLst>
          </p:cNvPr>
          <p:cNvSpPr/>
          <p:nvPr/>
        </p:nvSpPr>
        <p:spPr>
          <a:xfrm>
            <a:off x="11471935" y="3090022"/>
            <a:ext cx="257175" cy="27230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E96AA9-E293-E07F-BFD2-7EB6C9CA9AE6}"/>
              </a:ext>
            </a:extLst>
          </p:cNvPr>
          <p:cNvSpPr/>
          <p:nvPr/>
        </p:nvSpPr>
        <p:spPr>
          <a:xfrm>
            <a:off x="11471935" y="3429000"/>
            <a:ext cx="257175" cy="27230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8">
            <a:extLst>
              <a:ext uri="{FF2B5EF4-FFF2-40B4-BE49-F238E27FC236}">
                <a16:creationId xmlns:a16="http://schemas.microsoft.com/office/drawing/2014/main" id="{C960463F-CEAE-ABD8-4D54-DB3A68527577}"/>
              </a:ext>
            </a:extLst>
          </p:cNvPr>
          <p:cNvSpPr/>
          <p:nvPr/>
        </p:nvSpPr>
        <p:spPr>
          <a:xfrm>
            <a:off x="11471935" y="3784210"/>
            <a:ext cx="257175" cy="2723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8">
            <a:extLst>
              <a:ext uri="{FF2B5EF4-FFF2-40B4-BE49-F238E27FC236}">
                <a16:creationId xmlns:a16="http://schemas.microsoft.com/office/drawing/2014/main" id="{1E9E4BD5-9B4F-046D-B4CA-16644166248C}"/>
              </a:ext>
            </a:extLst>
          </p:cNvPr>
          <p:cNvSpPr/>
          <p:nvPr/>
        </p:nvSpPr>
        <p:spPr>
          <a:xfrm>
            <a:off x="11471935" y="4138885"/>
            <a:ext cx="257175" cy="2723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3814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08D4097-75BE-458E-B372-25C9F38B1CD8}"/>
              </a:ext>
            </a:extLst>
          </p:cNvPr>
          <p:cNvSpPr/>
          <p:nvPr/>
        </p:nvSpPr>
        <p:spPr>
          <a:xfrm>
            <a:off x="266098" y="84382"/>
            <a:ext cx="4687503" cy="490889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bg1"/>
                </a:solidFill>
              </a:rPr>
              <a:t> Entregas VCMM (Consultoras) - 2024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B87D5EA7-22CB-4B02-B83A-1C9B45256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491182"/>
              </p:ext>
            </p:extLst>
          </p:nvPr>
        </p:nvGraphicFramePr>
        <p:xfrm>
          <a:off x="266098" y="667957"/>
          <a:ext cx="7457397" cy="6131921"/>
        </p:xfrm>
        <a:graphic>
          <a:graphicData uri="http://schemas.openxmlformats.org/drawingml/2006/table">
            <a:tbl>
              <a:tblPr/>
              <a:tblGrid>
                <a:gridCol w="666609">
                  <a:extLst>
                    <a:ext uri="{9D8B030D-6E8A-4147-A177-3AD203B41FA5}">
                      <a16:colId xmlns:a16="http://schemas.microsoft.com/office/drawing/2014/main" val="3292804765"/>
                    </a:ext>
                  </a:extLst>
                </a:gridCol>
                <a:gridCol w="1540009">
                  <a:extLst>
                    <a:ext uri="{9D8B030D-6E8A-4147-A177-3AD203B41FA5}">
                      <a16:colId xmlns:a16="http://schemas.microsoft.com/office/drawing/2014/main" val="1970827891"/>
                    </a:ext>
                  </a:extLst>
                </a:gridCol>
                <a:gridCol w="1431477">
                  <a:extLst>
                    <a:ext uri="{9D8B030D-6E8A-4147-A177-3AD203B41FA5}">
                      <a16:colId xmlns:a16="http://schemas.microsoft.com/office/drawing/2014/main" val="1640467501"/>
                    </a:ext>
                  </a:extLst>
                </a:gridCol>
                <a:gridCol w="2808526">
                  <a:extLst>
                    <a:ext uri="{9D8B030D-6E8A-4147-A177-3AD203B41FA5}">
                      <a16:colId xmlns:a16="http://schemas.microsoft.com/office/drawing/2014/main" val="1444959213"/>
                    </a:ext>
                  </a:extLst>
                </a:gridCol>
                <a:gridCol w="1010776">
                  <a:extLst>
                    <a:ext uri="{9D8B030D-6E8A-4147-A177-3AD203B41FA5}">
                      <a16:colId xmlns:a16="http://schemas.microsoft.com/office/drawing/2014/main" val="1703430876"/>
                    </a:ext>
                  </a:extLst>
                </a:gridCol>
              </a:tblGrid>
              <a:tr h="1716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Compromisso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Frente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Entrega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80565"/>
                  </a:ext>
                </a:extLst>
              </a:tr>
              <a:tr h="833151">
                <a:tc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Preencher com o objetivo principal: </a:t>
                      </a:r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Sociedade, </a:t>
                      </a:r>
                    </a:p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Consultoras ou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Conexão com a causa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Indicar se 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Conscientização, Atendimento ou Mobilização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Descrever qual é a entrega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Indicar qualitativamente se o farol é verde, amarelo ou vermelho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335693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Mobilização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Realizar a fusão dos programas Acolher e Juntas Transformamos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025049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Mobilização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Índice Natura e Avon de Engajamento com as causas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291844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Distribuir Guias de Relacionamentos Saudáveis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064443"/>
                  </a:ext>
                </a:extLst>
              </a:tr>
              <a:tr h="52793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Ativar podcasts e conteúdos de violência contra a mulher na plataforma de treinamento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586361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Estruturar grade integrada de comunicação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467883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Avaliação de Impacto da Estratégia de Conscientização da CB para VCM - Campanha 2024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3372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Mobilização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Ampliar ações de rodas de conversa em todos os territórios usando o conceito Entrelaçadas junto a FV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447160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  <a:endParaRPr kumimoji="0" lang="pt-BR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Atendimento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Avaliação de Impacto Ângela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936404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Cons/Atendimento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Criação do Índice Saúde - Violência Contra a Mulher - IDH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137883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Planejamento estratégico (longo prazo) com foco em </a:t>
                      </a: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CBs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27853"/>
                  </a:ext>
                </a:extLst>
              </a:tr>
              <a:tr h="45729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Campanha Agosto Lilás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1170925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2E19A84A-7F16-3435-ADF4-AC50FE330189}"/>
              </a:ext>
            </a:extLst>
          </p:cNvPr>
          <p:cNvGrpSpPr/>
          <p:nvPr/>
        </p:nvGrpSpPr>
        <p:grpSpPr>
          <a:xfrm>
            <a:off x="5076824" y="124367"/>
            <a:ext cx="6853473" cy="469847"/>
            <a:chOff x="5076824" y="124367"/>
            <a:chExt cx="6853473" cy="46984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E772DB4-9751-3FA7-C1D1-098BABA1BA6E}"/>
                </a:ext>
              </a:extLst>
            </p:cNvPr>
            <p:cNvSpPr/>
            <p:nvPr/>
          </p:nvSpPr>
          <p:spPr>
            <a:xfrm>
              <a:off x="5076824" y="213157"/>
              <a:ext cx="257175" cy="272303"/>
            </a:xfrm>
            <a:prstGeom prst="ellipse">
              <a:avLst/>
            </a:prstGeom>
            <a:solidFill>
              <a:srgbClr val="77933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C2DF86D3-CA47-FB97-5CFD-9E34313A8860}"/>
                </a:ext>
              </a:extLst>
            </p:cNvPr>
            <p:cNvSpPr/>
            <p:nvPr/>
          </p:nvSpPr>
          <p:spPr>
            <a:xfrm>
              <a:off x="6652611" y="231810"/>
              <a:ext cx="257175" cy="27230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8FA65E0-6B6B-8C60-86B3-F1B0A34C335A}"/>
                </a:ext>
              </a:extLst>
            </p:cNvPr>
            <p:cNvSpPr/>
            <p:nvPr/>
          </p:nvSpPr>
          <p:spPr>
            <a:xfrm>
              <a:off x="8372506" y="213157"/>
              <a:ext cx="257175" cy="27230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37EA80-F13A-85EA-E517-A057A096485C}"/>
                </a:ext>
              </a:extLst>
            </p:cNvPr>
            <p:cNvSpPr txBox="1"/>
            <p:nvPr/>
          </p:nvSpPr>
          <p:spPr>
            <a:xfrm>
              <a:off x="5317347" y="163327"/>
              <a:ext cx="122809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/>
                <a:t>Iniciado e dentro do prazo</a:t>
              </a:r>
              <a:endParaRPr lang="en-US" sz="110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8508A74-2CB5-BB17-C8A3-996CBCA22A60}"/>
                </a:ext>
              </a:extLst>
            </p:cNvPr>
            <p:cNvSpPr txBox="1"/>
            <p:nvPr/>
          </p:nvSpPr>
          <p:spPr>
            <a:xfrm>
              <a:off x="6909786" y="124367"/>
              <a:ext cx="135791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/>
                <a:t>Iniciado mas com alguma pendência</a:t>
              </a:r>
              <a:endParaRPr lang="en-US" sz="1100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6098603-3D97-8783-963D-40D9AFEB16EF}"/>
                </a:ext>
              </a:extLst>
            </p:cNvPr>
            <p:cNvSpPr txBox="1"/>
            <p:nvPr/>
          </p:nvSpPr>
          <p:spPr>
            <a:xfrm>
              <a:off x="8629681" y="124367"/>
              <a:ext cx="14883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/>
                <a:t>Não iniciado e fora do prazo</a:t>
              </a:r>
              <a:endParaRPr lang="en-US" sz="11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FB5AAB13-5885-DC29-8989-339FED62A7C6}"/>
                </a:ext>
              </a:extLst>
            </p:cNvPr>
            <p:cNvSpPr/>
            <p:nvPr/>
          </p:nvSpPr>
          <p:spPr>
            <a:xfrm>
              <a:off x="10118080" y="213157"/>
              <a:ext cx="257175" cy="27230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B507D6-8FCD-3B2F-96D3-D44CA4BC9267}"/>
                </a:ext>
              </a:extLst>
            </p:cNvPr>
            <p:cNvSpPr txBox="1"/>
            <p:nvPr/>
          </p:nvSpPr>
          <p:spPr>
            <a:xfrm>
              <a:off x="10441929" y="124367"/>
              <a:ext cx="14883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/>
                <a:t>Não iniciado mas dentro do prazo</a:t>
              </a:r>
              <a:endParaRPr lang="en-US" sz="1100" dirty="0"/>
            </a:p>
          </p:txBody>
        </p: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9CE2BD14-F27C-3873-2864-CFC584F0EFF5}"/>
              </a:ext>
            </a:extLst>
          </p:cNvPr>
          <p:cNvSpPr/>
          <p:nvPr/>
        </p:nvSpPr>
        <p:spPr>
          <a:xfrm>
            <a:off x="7125427" y="2231336"/>
            <a:ext cx="257175" cy="2723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9828A48-C9E2-67A3-4A76-DDD2AF3C8C66}"/>
              </a:ext>
            </a:extLst>
          </p:cNvPr>
          <p:cNvSpPr/>
          <p:nvPr/>
        </p:nvSpPr>
        <p:spPr>
          <a:xfrm>
            <a:off x="7125427" y="4118405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2B90D8E-B23F-6151-5B3C-378883072815}"/>
              </a:ext>
            </a:extLst>
          </p:cNvPr>
          <p:cNvSpPr/>
          <p:nvPr/>
        </p:nvSpPr>
        <p:spPr>
          <a:xfrm>
            <a:off x="7125427" y="4597459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1629A8F-24E5-908D-1A70-0CED53B07B35}"/>
              </a:ext>
            </a:extLst>
          </p:cNvPr>
          <p:cNvSpPr/>
          <p:nvPr/>
        </p:nvSpPr>
        <p:spPr>
          <a:xfrm>
            <a:off x="7125427" y="2710386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7A4D125-08EF-8FCD-2676-A132EE13FDBE}"/>
              </a:ext>
            </a:extLst>
          </p:cNvPr>
          <p:cNvSpPr/>
          <p:nvPr/>
        </p:nvSpPr>
        <p:spPr>
          <a:xfrm>
            <a:off x="7125427" y="3685297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AC7C039-EEB1-E85D-6E1C-76778A7D9D1E}"/>
              </a:ext>
            </a:extLst>
          </p:cNvPr>
          <p:cNvSpPr/>
          <p:nvPr/>
        </p:nvSpPr>
        <p:spPr>
          <a:xfrm>
            <a:off x="7125427" y="1792732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B4EE55C-FE6C-8273-F0E6-F34B4A7687CF}"/>
              </a:ext>
            </a:extLst>
          </p:cNvPr>
          <p:cNvSpPr/>
          <p:nvPr/>
        </p:nvSpPr>
        <p:spPr>
          <a:xfrm>
            <a:off x="7125427" y="3207195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9709730-5336-1870-E3AB-B0285835850B}"/>
              </a:ext>
            </a:extLst>
          </p:cNvPr>
          <p:cNvSpPr/>
          <p:nvPr/>
        </p:nvSpPr>
        <p:spPr>
          <a:xfrm>
            <a:off x="7125427" y="5042332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EAEAEC3-7B7D-32B0-A05A-1344F91F035A}"/>
              </a:ext>
            </a:extLst>
          </p:cNvPr>
          <p:cNvSpPr/>
          <p:nvPr/>
        </p:nvSpPr>
        <p:spPr>
          <a:xfrm>
            <a:off x="7125427" y="5521462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218;p9">
            <a:extLst>
              <a:ext uri="{FF2B5EF4-FFF2-40B4-BE49-F238E27FC236}">
                <a16:creationId xmlns:a16="http://schemas.microsoft.com/office/drawing/2014/main" id="{DC93E5F2-DC84-7331-933C-6192899B11A7}"/>
              </a:ext>
            </a:extLst>
          </p:cNvPr>
          <p:cNvSpPr txBox="1"/>
          <p:nvPr/>
        </p:nvSpPr>
        <p:spPr>
          <a:xfrm>
            <a:off x="8031479" y="1098041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Destaques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16" name="Google Shape;219;p9">
            <a:extLst>
              <a:ext uri="{FF2B5EF4-FFF2-40B4-BE49-F238E27FC236}">
                <a16:creationId xmlns:a16="http://schemas.microsoft.com/office/drawing/2014/main" id="{56C06EF7-E876-278F-C479-103ABDF8C6E8}"/>
              </a:ext>
            </a:extLst>
          </p:cNvPr>
          <p:cNvSpPr txBox="1"/>
          <p:nvPr/>
        </p:nvSpPr>
        <p:spPr>
          <a:xfrm>
            <a:off x="7704302" y="3106955"/>
            <a:ext cx="4221600" cy="6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2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A trilha formativa por meio dos podcasts disponível na plataforma de benefício teve um crescimento de aproximadamente 85%. </a:t>
            </a:r>
            <a:endParaRPr lang="pt-BR" sz="1200" dirty="0">
              <a:solidFill>
                <a:srgbClr val="2A4951"/>
              </a:solidFill>
              <a:latin typeface="Helvetica Neue" panose="020B0604020202020204" charset="0"/>
              <a:sym typeface="Play"/>
            </a:endParaRPr>
          </a:p>
        </p:txBody>
      </p:sp>
      <p:sp>
        <p:nvSpPr>
          <p:cNvPr id="29" name="Google Shape;219;p9">
            <a:extLst>
              <a:ext uri="{FF2B5EF4-FFF2-40B4-BE49-F238E27FC236}">
                <a16:creationId xmlns:a16="http://schemas.microsoft.com/office/drawing/2014/main" id="{508491E3-DFB2-AC8E-29D5-881CF685C7FA}"/>
              </a:ext>
            </a:extLst>
          </p:cNvPr>
          <p:cNvSpPr txBox="1"/>
          <p:nvPr/>
        </p:nvSpPr>
        <p:spPr>
          <a:xfrm>
            <a:off x="7704302" y="5006309"/>
            <a:ext cx="4221600" cy="856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2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Entre Janeiro e Fevereiro 268 Consultoras e 29 Líderes navegaram pelo </a:t>
            </a:r>
            <a:r>
              <a:rPr lang="pt-BR" sz="1200" dirty="0" err="1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Bot</a:t>
            </a:r>
            <a:r>
              <a:rPr lang="pt-BR" sz="12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 Ângela, 23 delas pediram atendimento profissional e 18 delas tinham demanda de violência a serem acompanhadas. </a:t>
            </a:r>
            <a:endParaRPr lang="pt-BR" sz="1200" dirty="0">
              <a:solidFill>
                <a:srgbClr val="2A4951"/>
              </a:solidFill>
              <a:latin typeface="Helvetica Neue" panose="020B0604020202020204" charset="0"/>
              <a:sym typeface="Play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6E43853-D314-3532-BBB7-B1AEBC0C9B16}"/>
              </a:ext>
            </a:extLst>
          </p:cNvPr>
          <p:cNvSpPr/>
          <p:nvPr/>
        </p:nvSpPr>
        <p:spPr>
          <a:xfrm>
            <a:off x="7125427" y="6000458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24FCB8-2F81-39B3-282D-AFD1BCB1E727}"/>
              </a:ext>
            </a:extLst>
          </p:cNvPr>
          <p:cNvSpPr/>
          <p:nvPr/>
        </p:nvSpPr>
        <p:spPr>
          <a:xfrm>
            <a:off x="7125427" y="6430765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Google Shape;219;p9">
            <a:extLst>
              <a:ext uri="{FF2B5EF4-FFF2-40B4-BE49-F238E27FC236}">
                <a16:creationId xmlns:a16="http://schemas.microsoft.com/office/drawing/2014/main" id="{ADE514FE-F873-E260-E19D-3128AB65F286}"/>
              </a:ext>
            </a:extLst>
          </p:cNvPr>
          <p:cNvSpPr txBox="1"/>
          <p:nvPr/>
        </p:nvSpPr>
        <p:spPr>
          <a:xfrm>
            <a:off x="7723495" y="4118405"/>
            <a:ext cx="4221600" cy="6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20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Avaliar resposta da pesquisa do Pós Encontro Nacional - Reação das GN à pauta de Enfrentamento à Violência</a:t>
            </a:r>
          </a:p>
        </p:txBody>
      </p:sp>
      <p:sp>
        <p:nvSpPr>
          <p:cNvPr id="33" name="Google Shape;219;p9">
            <a:extLst>
              <a:ext uri="{FF2B5EF4-FFF2-40B4-BE49-F238E27FC236}">
                <a16:creationId xmlns:a16="http://schemas.microsoft.com/office/drawing/2014/main" id="{268E3BA9-BC19-8FBC-9A87-A314D57FFDAD}"/>
              </a:ext>
            </a:extLst>
          </p:cNvPr>
          <p:cNvSpPr txBox="1"/>
          <p:nvPr/>
        </p:nvSpPr>
        <p:spPr>
          <a:xfrm>
            <a:off x="7723495" y="6061603"/>
            <a:ext cx="4221600" cy="219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20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Plano plurianual</a:t>
            </a:r>
          </a:p>
        </p:txBody>
      </p:sp>
      <p:sp>
        <p:nvSpPr>
          <p:cNvPr id="34" name="Google Shape;219;p9">
            <a:extLst>
              <a:ext uri="{FF2B5EF4-FFF2-40B4-BE49-F238E27FC236}">
                <a16:creationId xmlns:a16="http://schemas.microsoft.com/office/drawing/2014/main" id="{6E912D66-D0DD-9F08-B6EB-7FC37E10EEE4}"/>
              </a:ext>
            </a:extLst>
          </p:cNvPr>
          <p:cNvSpPr txBox="1"/>
          <p:nvPr/>
        </p:nvSpPr>
        <p:spPr>
          <a:xfrm>
            <a:off x="7723495" y="1777777"/>
            <a:ext cx="4221600" cy="43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20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Caminhos propostos para o projeto já definidos, construção do projeto final</a:t>
            </a:r>
          </a:p>
        </p:txBody>
      </p:sp>
    </p:spTree>
    <p:extLst>
      <p:ext uri="{BB962C8B-B14F-4D97-AF65-F5344CB8AC3E}">
        <p14:creationId xmlns:p14="http://schemas.microsoft.com/office/powerpoint/2010/main" val="2439549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9">
            <a:extLst>
              <a:ext uri="{FF2B5EF4-FFF2-40B4-BE49-F238E27FC236}">
                <a16:creationId xmlns:a16="http://schemas.microsoft.com/office/drawing/2014/main" id="{EE40E8AF-8BA5-F1D3-7550-B39882B3CECA}"/>
              </a:ext>
            </a:extLst>
          </p:cNvPr>
          <p:cNvSpPr/>
          <p:nvPr/>
        </p:nvSpPr>
        <p:spPr>
          <a:xfrm>
            <a:off x="403258" y="200601"/>
            <a:ext cx="7169117" cy="490889"/>
          </a:xfrm>
          <a:prstGeom prst="rect">
            <a:avLst/>
          </a:prstGeom>
          <a:solidFill>
            <a:srgbClr val="E87C87"/>
          </a:solid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Indicadores CM (Consultoras de Beleza) – Resultados parciais 2024</a:t>
            </a:r>
            <a:endParaRPr lang="pt-BR" dirty="0">
              <a:solidFill>
                <a:schemeClr val="bg1"/>
              </a:solidFill>
            </a:endParaRPr>
          </a:p>
        </p:txBody>
      </p:sp>
      <p:graphicFrame>
        <p:nvGraphicFramePr>
          <p:cNvPr id="2" name="Tabela 8">
            <a:extLst>
              <a:ext uri="{FF2B5EF4-FFF2-40B4-BE49-F238E27FC236}">
                <a16:creationId xmlns:a16="http://schemas.microsoft.com/office/drawing/2014/main" id="{B6BCE4BA-77A5-A1AA-B323-067CC0BE2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959296"/>
              </p:ext>
            </p:extLst>
          </p:nvPr>
        </p:nvGraphicFramePr>
        <p:xfrm>
          <a:off x="326305" y="818458"/>
          <a:ext cx="11684720" cy="3467793"/>
        </p:xfrm>
        <a:graphic>
          <a:graphicData uri="http://schemas.openxmlformats.org/drawingml/2006/table">
            <a:tbl>
              <a:tblPr/>
              <a:tblGrid>
                <a:gridCol w="720800">
                  <a:extLst>
                    <a:ext uri="{9D8B030D-6E8A-4147-A177-3AD203B41FA5}">
                      <a16:colId xmlns:a16="http://schemas.microsoft.com/office/drawing/2014/main" val="3292804765"/>
                    </a:ext>
                  </a:extLst>
                </a:gridCol>
                <a:gridCol w="42493">
                  <a:extLst>
                    <a:ext uri="{9D8B030D-6E8A-4147-A177-3AD203B41FA5}">
                      <a16:colId xmlns:a16="http://schemas.microsoft.com/office/drawing/2014/main" val="1515168574"/>
                    </a:ext>
                  </a:extLst>
                </a:gridCol>
                <a:gridCol w="1406670">
                  <a:extLst>
                    <a:ext uri="{9D8B030D-6E8A-4147-A177-3AD203B41FA5}">
                      <a16:colId xmlns:a16="http://schemas.microsoft.com/office/drawing/2014/main" val="1970827891"/>
                    </a:ext>
                  </a:extLst>
                </a:gridCol>
                <a:gridCol w="1380407">
                  <a:extLst>
                    <a:ext uri="{9D8B030D-6E8A-4147-A177-3AD203B41FA5}">
                      <a16:colId xmlns:a16="http://schemas.microsoft.com/office/drawing/2014/main" val="1451239772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3346266478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3119294697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3379853926"/>
                    </a:ext>
                  </a:extLst>
                </a:gridCol>
                <a:gridCol w="866775">
                  <a:extLst>
                    <a:ext uri="{9D8B030D-6E8A-4147-A177-3AD203B41FA5}">
                      <a16:colId xmlns:a16="http://schemas.microsoft.com/office/drawing/2014/main" val="2774387353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3268294373"/>
                    </a:ext>
                  </a:extLst>
                </a:gridCol>
              </a:tblGrid>
              <a:tr h="46011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Compromisso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Frente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Alcance / Transformação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 2024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Resultado parcial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80565"/>
                  </a:ext>
                </a:extLst>
              </a:tr>
              <a:tr h="1285030">
                <a:tc gridSpan="2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Preencher com o objetivo principal: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Sociedade, </a:t>
                      </a:r>
                    </a:p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Consultoras ou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Conexão com a causa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Frente do acordo com o planejamento estratégico: 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Prevenção Primária, Detecção ou Resolução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Descrição do Indicador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Indicar se é um indicador de </a:t>
                      </a: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Alcance ou transformação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Colocar a meta, quando houver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Colocar o resultado parcial, quando houver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Indicar qualitativamente se o farol é verde, amarelo ou vermelho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335693"/>
                  </a:ext>
                </a:extLst>
              </a:tr>
              <a:tr h="40165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Número de consultoras engajadas nas iniciativas de conscientização da causa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Alcance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212 mil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025049"/>
                  </a:ext>
                </a:extLst>
              </a:tr>
              <a:tr h="40165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Display"/>
                          <a:ea typeface="+mn-ea"/>
                          <a:cs typeface="+mn-cs"/>
                          <a:sym typeface="Arial"/>
                        </a:rPr>
                        <a:t>CM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Display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Número de </a:t>
                      </a:r>
                      <a:r>
                        <a:rPr lang="pt-B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CB's</a:t>
                      </a: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 atendidas/acompanhadas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Alcance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800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25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2389374"/>
                  </a:ext>
                </a:extLst>
              </a:tr>
              <a:tr h="40165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  <a:endParaRPr kumimoji="0" lang="pt-BR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elvetica Now Display"/>
                          <a:ea typeface="+mn-ea"/>
                          <a:cs typeface="+mn-cs"/>
                          <a:sym typeface="Arial"/>
                        </a:rPr>
                        <a:t>CM</a:t>
                      </a:r>
                      <a:endParaRPr kumimoji="0" lang="en-US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ow Display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IDH - Saúde Câncer de mama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Transformação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291844"/>
                  </a:ext>
                </a:extLst>
              </a:tr>
              <a:tr h="51769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1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VCMM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 + CM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Índice Natura Avon de Engajamento com as causas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Transformação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N/A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8315931"/>
                  </a:ext>
                </a:extLst>
              </a:tr>
            </a:tbl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4E7BA071-B582-85B3-9377-D767FFD305B9}"/>
              </a:ext>
            </a:extLst>
          </p:cNvPr>
          <p:cNvSpPr/>
          <p:nvPr/>
        </p:nvSpPr>
        <p:spPr>
          <a:xfrm>
            <a:off x="11444286" y="2631522"/>
            <a:ext cx="257175" cy="27230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D33A6AF-F25E-FF1A-86B4-BBFE4A3C927F}"/>
              </a:ext>
            </a:extLst>
          </p:cNvPr>
          <p:cNvSpPr/>
          <p:nvPr/>
        </p:nvSpPr>
        <p:spPr>
          <a:xfrm>
            <a:off x="11444286" y="3053570"/>
            <a:ext cx="257175" cy="27230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tângulo 9">
            <a:extLst>
              <a:ext uri="{FF2B5EF4-FFF2-40B4-BE49-F238E27FC236}">
                <a16:creationId xmlns:a16="http://schemas.microsoft.com/office/drawing/2014/main" id="{2B6E2598-564E-1CF2-75BF-2E91323A01B6}"/>
              </a:ext>
            </a:extLst>
          </p:cNvPr>
          <p:cNvSpPr/>
          <p:nvPr/>
        </p:nvSpPr>
        <p:spPr>
          <a:xfrm>
            <a:off x="403258" y="6175344"/>
            <a:ext cx="10887377" cy="5940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100" b="1" dirty="0">
                <a:solidFill>
                  <a:schemeClr val="tx1">
                    <a:lumMod val="50000"/>
                  </a:schemeClr>
                </a:solidFill>
              </a:rPr>
              <a:t>*</a:t>
            </a:r>
            <a:r>
              <a:rPr lang="pt-BR" sz="1100" dirty="0">
                <a:solidFill>
                  <a:schemeClr val="tx1">
                    <a:lumMod val="50000"/>
                  </a:schemeClr>
                </a:solidFill>
              </a:rPr>
              <a:t>Os projetos do Instituto Avon incidem de forma diversa sobre os públicos atendidos. Exemplos: em # de mulheres atendidas pela causa VCMM, somamos beneficiárias Ângela e Acolhe, bem como atendidas pela Casa BQM, projetos que tem níveis de intervenção significativamente distintos. Por esse motivo, metas são definidas por projeto, e não de maneira geral.  </a:t>
            </a:r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62CB2434-2BE0-9400-2824-9568081F2053}"/>
              </a:ext>
            </a:extLst>
          </p:cNvPr>
          <p:cNvSpPr/>
          <p:nvPr/>
        </p:nvSpPr>
        <p:spPr>
          <a:xfrm>
            <a:off x="11444286" y="3040318"/>
            <a:ext cx="257175" cy="27230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8">
            <a:extLst>
              <a:ext uri="{FF2B5EF4-FFF2-40B4-BE49-F238E27FC236}">
                <a16:creationId xmlns:a16="http://schemas.microsoft.com/office/drawing/2014/main" id="{208FC0EB-B6CB-A63E-C758-D68F45B4941F}"/>
              </a:ext>
            </a:extLst>
          </p:cNvPr>
          <p:cNvSpPr/>
          <p:nvPr/>
        </p:nvSpPr>
        <p:spPr>
          <a:xfrm>
            <a:off x="11444286" y="3449114"/>
            <a:ext cx="257175" cy="2723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0CD84BA0-97F7-C85C-EC6C-C8FCA7A500A9}"/>
              </a:ext>
            </a:extLst>
          </p:cNvPr>
          <p:cNvSpPr/>
          <p:nvPr/>
        </p:nvSpPr>
        <p:spPr>
          <a:xfrm>
            <a:off x="11444286" y="3892526"/>
            <a:ext cx="257175" cy="27230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C6C61B-5752-AA45-2853-C93CDCFAD735}"/>
              </a:ext>
            </a:extLst>
          </p:cNvPr>
          <p:cNvSpPr/>
          <p:nvPr/>
        </p:nvSpPr>
        <p:spPr>
          <a:xfrm>
            <a:off x="1183341" y="4688541"/>
            <a:ext cx="5441577" cy="10757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Explicar como vamos alcançar a meta de engajamento e em que meses as ações vão se concentrar (janelas de oportunidade)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228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A08D4097-75BE-458E-B372-25C9F38B1CD8}"/>
              </a:ext>
            </a:extLst>
          </p:cNvPr>
          <p:cNvSpPr/>
          <p:nvPr/>
        </p:nvSpPr>
        <p:spPr>
          <a:xfrm>
            <a:off x="266098" y="84382"/>
            <a:ext cx="4687503" cy="490889"/>
          </a:xfrm>
          <a:prstGeom prst="rect">
            <a:avLst/>
          </a:prstGeom>
          <a:solidFill>
            <a:srgbClr val="E87C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bg1"/>
                </a:solidFill>
              </a:rPr>
              <a:t>Entregas CM (Consultoras) - 2024</a:t>
            </a:r>
          </a:p>
        </p:txBody>
      </p:sp>
      <p:graphicFrame>
        <p:nvGraphicFramePr>
          <p:cNvPr id="4" name="Tabela 8">
            <a:extLst>
              <a:ext uri="{FF2B5EF4-FFF2-40B4-BE49-F238E27FC236}">
                <a16:creationId xmlns:a16="http://schemas.microsoft.com/office/drawing/2014/main" id="{D1704A47-EC2F-D988-3C78-20D5CB851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1733221"/>
              </p:ext>
            </p:extLst>
          </p:nvPr>
        </p:nvGraphicFramePr>
        <p:xfrm>
          <a:off x="266098" y="667956"/>
          <a:ext cx="7457397" cy="5958233"/>
        </p:xfrm>
        <a:graphic>
          <a:graphicData uri="http://schemas.openxmlformats.org/drawingml/2006/table">
            <a:tbl>
              <a:tblPr/>
              <a:tblGrid>
                <a:gridCol w="666609">
                  <a:extLst>
                    <a:ext uri="{9D8B030D-6E8A-4147-A177-3AD203B41FA5}">
                      <a16:colId xmlns:a16="http://schemas.microsoft.com/office/drawing/2014/main" val="3292804765"/>
                    </a:ext>
                  </a:extLst>
                </a:gridCol>
                <a:gridCol w="1540009">
                  <a:extLst>
                    <a:ext uri="{9D8B030D-6E8A-4147-A177-3AD203B41FA5}">
                      <a16:colId xmlns:a16="http://schemas.microsoft.com/office/drawing/2014/main" val="1970827891"/>
                    </a:ext>
                  </a:extLst>
                </a:gridCol>
                <a:gridCol w="1431477">
                  <a:extLst>
                    <a:ext uri="{9D8B030D-6E8A-4147-A177-3AD203B41FA5}">
                      <a16:colId xmlns:a16="http://schemas.microsoft.com/office/drawing/2014/main" val="1640467501"/>
                    </a:ext>
                  </a:extLst>
                </a:gridCol>
                <a:gridCol w="2808526">
                  <a:extLst>
                    <a:ext uri="{9D8B030D-6E8A-4147-A177-3AD203B41FA5}">
                      <a16:colId xmlns:a16="http://schemas.microsoft.com/office/drawing/2014/main" val="1444959213"/>
                    </a:ext>
                  </a:extLst>
                </a:gridCol>
                <a:gridCol w="1010776">
                  <a:extLst>
                    <a:ext uri="{9D8B030D-6E8A-4147-A177-3AD203B41FA5}">
                      <a16:colId xmlns:a16="http://schemas.microsoft.com/office/drawing/2014/main" val="1703430876"/>
                    </a:ext>
                  </a:extLst>
                </a:gridCol>
              </a:tblGrid>
              <a:tr h="1813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Compromisso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Frente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Entrega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Farol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580565"/>
                  </a:ext>
                </a:extLst>
              </a:tr>
              <a:tr h="880494">
                <a:tc>
                  <a:txBody>
                    <a:bodyPr/>
                    <a:lstStyle/>
                    <a:p>
                      <a:pPr algn="ctr" fontAlgn="ctr"/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Preencher com o objetivo principal: Sociedade, </a:t>
                      </a:r>
                    </a:p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Consultoras ou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Conexão com a causa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Indicar se Conscientização, Atendimento ou Mobilização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Descrever qual é a entrega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Indicar qualitativamente se o farol é verde, amarelo ou vermelho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335693"/>
                  </a:ext>
                </a:extLst>
              </a:tr>
              <a:tr h="4594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  <a:ea typeface="+mn-ea"/>
                          <a:cs typeface="+mn-cs"/>
                          <a:sym typeface="Arial"/>
                        </a:rPr>
                        <a:t>Distribuir Material Impresso pra Conscientização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6025049"/>
                  </a:ext>
                </a:extLst>
              </a:tr>
              <a:tr h="76133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Ativar podcasts e conteúdos de câncer de mama na plataforma de treinamento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7291844"/>
                  </a:ext>
                </a:extLst>
              </a:tr>
              <a:tr h="4594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5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Evento</a:t>
                      </a:r>
                      <a:r>
                        <a:rPr lang="en-US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 Giro pela Vida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0064443"/>
                  </a:ext>
                </a:extLst>
              </a:tr>
              <a:tr h="4594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5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  <a:ea typeface="+mn-ea"/>
                          <a:cs typeface="+mn-cs"/>
                          <a:sym typeface="Arial"/>
                        </a:rPr>
                        <a:t>Campanha Outubro Rosa de comunicação sobre os cuidados com a saúde e riscos da doença.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586361"/>
                  </a:ext>
                </a:extLst>
              </a:tr>
              <a:tr h="4594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Criação do Índice Saúde - Câncer de Mama - IDH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467883"/>
                  </a:ext>
                </a:extLst>
              </a:tr>
              <a:tr h="4594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Conscientização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Avaliação de Impacto da Estratégia de Conscientização da CB para Câncer de Mama - Campanha 2024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3372"/>
                  </a:ext>
                </a:extLst>
              </a:tr>
              <a:tr h="4594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Atendimento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Avaliação de Impacto do Ligue Câncer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447160"/>
                  </a:ext>
                </a:extLst>
              </a:tr>
              <a:tr h="4594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  <a:endParaRPr kumimoji="0" lang="pt-BR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Atendimento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Desenvolver protocolo de atendimento em parceria com a área de Sustentabilidade para a rede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8936404"/>
                  </a:ext>
                </a:extLst>
              </a:tr>
              <a:tr h="4594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Mobilização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 Now Display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5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Realizar a fusão dos programas Acolher e Juntas Transformamos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5137883"/>
                  </a:ext>
                </a:extLst>
              </a:tr>
              <a:tr h="45944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Consultoras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Mobilização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50" b="0" i="0" u="none" strike="noStrike">
                          <a:solidFill>
                            <a:srgbClr val="000000"/>
                          </a:solidFill>
                          <a:effectLst/>
                          <a:latin typeface="Helvetica Now Display"/>
                        </a:rPr>
                        <a:t>Índice Natura e Avon de Engajamento com as causas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806451"/>
                  </a:ext>
                </a:extLst>
              </a:tr>
            </a:tbl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7085C5BF-BF72-8624-830B-C18829393DDA}"/>
              </a:ext>
            </a:extLst>
          </p:cNvPr>
          <p:cNvGrpSpPr/>
          <p:nvPr/>
        </p:nvGrpSpPr>
        <p:grpSpPr>
          <a:xfrm>
            <a:off x="5076824" y="124367"/>
            <a:ext cx="6853473" cy="469847"/>
            <a:chOff x="5076824" y="124367"/>
            <a:chExt cx="6853473" cy="469847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B5B936F-27FE-C1F2-38FE-1A1EEDEBBE6A}"/>
                </a:ext>
              </a:extLst>
            </p:cNvPr>
            <p:cNvSpPr/>
            <p:nvPr/>
          </p:nvSpPr>
          <p:spPr>
            <a:xfrm>
              <a:off x="5076824" y="213157"/>
              <a:ext cx="257175" cy="272303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C640A195-4CA2-C72F-FF3F-1C42F5F0CF1A}"/>
                </a:ext>
              </a:extLst>
            </p:cNvPr>
            <p:cNvSpPr/>
            <p:nvPr/>
          </p:nvSpPr>
          <p:spPr>
            <a:xfrm>
              <a:off x="6652611" y="231810"/>
              <a:ext cx="257175" cy="27230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5B96335-DF32-AD3E-B6A0-8B2FEF669DAE}"/>
                </a:ext>
              </a:extLst>
            </p:cNvPr>
            <p:cNvSpPr/>
            <p:nvPr/>
          </p:nvSpPr>
          <p:spPr>
            <a:xfrm>
              <a:off x="8372506" y="213157"/>
              <a:ext cx="257175" cy="27230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664DEB-5E49-5088-AFCE-2A1186BEDD33}"/>
                </a:ext>
              </a:extLst>
            </p:cNvPr>
            <p:cNvSpPr txBox="1"/>
            <p:nvPr/>
          </p:nvSpPr>
          <p:spPr>
            <a:xfrm>
              <a:off x="5317347" y="163327"/>
              <a:ext cx="122809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/>
                <a:t>Iniciado e dentro do prazo</a:t>
              </a:r>
              <a:endParaRPr lang="en-US" sz="11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11A3672-9DE0-1A4F-20B9-278AC83100EB}"/>
                </a:ext>
              </a:extLst>
            </p:cNvPr>
            <p:cNvSpPr txBox="1"/>
            <p:nvPr/>
          </p:nvSpPr>
          <p:spPr>
            <a:xfrm>
              <a:off x="6909786" y="124367"/>
              <a:ext cx="135791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/>
                <a:t>Iniciado mas com alguma pendência</a:t>
              </a:r>
              <a:endParaRPr lang="en-US" sz="11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1907310-A45B-A1C4-99BE-D9C830065B02}"/>
                </a:ext>
              </a:extLst>
            </p:cNvPr>
            <p:cNvSpPr txBox="1"/>
            <p:nvPr/>
          </p:nvSpPr>
          <p:spPr>
            <a:xfrm>
              <a:off x="8629681" y="124367"/>
              <a:ext cx="14883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/>
                <a:t>Não iniciado e fora do prazo</a:t>
              </a:r>
              <a:endParaRPr lang="en-US" sz="110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9178666-DDC0-7FCC-B2EA-591CCD1BAF53}"/>
                </a:ext>
              </a:extLst>
            </p:cNvPr>
            <p:cNvSpPr/>
            <p:nvPr/>
          </p:nvSpPr>
          <p:spPr>
            <a:xfrm>
              <a:off x="10118080" y="213157"/>
              <a:ext cx="257175" cy="272303"/>
            </a:xfrm>
            <a:prstGeom prst="ellipse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C013023-BF56-1A5C-1883-CBB62EDF3A16}"/>
                </a:ext>
              </a:extLst>
            </p:cNvPr>
            <p:cNvSpPr txBox="1"/>
            <p:nvPr/>
          </p:nvSpPr>
          <p:spPr>
            <a:xfrm>
              <a:off x="10441929" y="124367"/>
              <a:ext cx="148836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100" dirty="0"/>
                <a:t>Não iniciado mas dentro do prazo</a:t>
              </a:r>
              <a:endParaRPr lang="en-US" sz="1100" dirty="0"/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020F01AF-CE8A-697D-2BBE-53B74F7D654E}"/>
              </a:ext>
            </a:extLst>
          </p:cNvPr>
          <p:cNvSpPr/>
          <p:nvPr/>
        </p:nvSpPr>
        <p:spPr>
          <a:xfrm>
            <a:off x="7103464" y="3042082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B58B9C2-B1D4-8EF6-59E9-B6FA2FE5623E}"/>
              </a:ext>
            </a:extLst>
          </p:cNvPr>
          <p:cNvSpPr/>
          <p:nvPr/>
        </p:nvSpPr>
        <p:spPr>
          <a:xfrm>
            <a:off x="7103464" y="3966007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2960CC1-3731-DA58-B175-5809EA51C913}"/>
              </a:ext>
            </a:extLst>
          </p:cNvPr>
          <p:cNvSpPr/>
          <p:nvPr/>
        </p:nvSpPr>
        <p:spPr>
          <a:xfrm>
            <a:off x="7103464" y="4420807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1F97940-272D-2C7D-132E-3C0E34E64810}"/>
              </a:ext>
            </a:extLst>
          </p:cNvPr>
          <p:cNvSpPr/>
          <p:nvPr/>
        </p:nvSpPr>
        <p:spPr>
          <a:xfrm>
            <a:off x="7103464" y="4866479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4FEB85B-F3DF-3100-B758-815996681BAE}"/>
              </a:ext>
            </a:extLst>
          </p:cNvPr>
          <p:cNvSpPr/>
          <p:nvPr/>
        </p:nvSpPr>
        <p:spPr>
          <a:xfrm>
            <a:off x="7103464" y="1829675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73B3E08-7FC1-133E-E4D6-3460ED726898}"/>
              </a:ext>
            </a:extLst>
          </p:cNvPr>
          <p:cNvSpPr/>
          <p:nvPr/>
        </p:nvSpPr>
        <p:spPr>
          <a:xfrm>
            <a:off x="7103464" y="2408696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667C750-F726-DA84-7625-D3B0DA6E828C}"/>
              </a:ext>
            </a:extLst>
          </p:cNvPr>
          <p:cNvSpPr/>
          <p:nvPr/>
        </p:nvSpPr>
        <p:spPr>
          <a:xfrm>
            <a:off x="7103464" y="3501727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C78BBBA-65F1-5F61-7699-E20EA866129A}"/>
              </a:ext>
            </a:extLst>
          </p:cNvPr>
          <p:cNvSpPr/>
          <p:nvPr/>
        </p:nvSpPr>
        <p:spPr>
          <a:xfrm>
            <a:off x="7103464" y="5339541"/>
            <a:ext cx="257175" cy="27230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9992E78-6B6E-064F-57E6-6B6A19ED3C6A}"/>
              </a:ext>
            </a:extLst>
          </p:cNvPr>
          <p:cNvSpPr/>
          <p:nvPr/>
        </p:nvSpPr>
        <p:spPr>
          <a:xfrm>
            <a:off x="7103464" y="5804263"/>
            <a:ext cx="257175" cy="272303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B41F9C2-C589-040A-0BFC-6211C21B9300}"/>
              </a:ext>
            </a:extLst>
          </p:cNvPr>
          <p:cNvSpPr/>
          <p:nvPr/>
        </p:nvSpPr>
        <p:spPr>
          <a:xfrm>
            <a:off x="7103464" y="6278182"/>
            <a:ext cx="257175" cy="272303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oogle Shape;218;p9">
            <a:extLst>
              <a:ext uri="{FF2B5EF4-FFF2-40B4-BE49-F238E27FC236}">
                <a16:creationId xmlns:a16="http://schemas.microsoft.com/office/drawing/2014/main" id="{01115413-2E26-842A-9BD4-E9DA66B6D5E6}"/>
              </a:ext>
            </a:extLst>
          </p:cNvPr>
          <p:cNvSpPr txBox="1"/>
          <p:nvPr/>
        </p:nvSpPr>
        <p:spPr>
          <a:xfrm>
            <a:off x="8031479" y="1098041"/>
            <a:ext cx="34110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1225" rIns="0" bIns="0" anchor="t" anchorCtr="0">
            <a:spAutoFit/>
          </a:bodyPr>
          <a:lstStyle/>
          <a:p>
            <a:pPr marL="7701" marR="12014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dirty="0">
                <a:solidFill>
                  <a:srgbClr val="2A4A52"/>
                </a:solidFill>
                <a:latin typeface="Helvetica Now Display XBold" panose="020B0904030202020204" pitchFamily="34" charset="0"/>
                <a:ea typeface="Play"/>
                <a:cs typeface="Play"/>
                <a:sym typeface="Pl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Destaques</a:t>
            </a:r>
            <a:endParaRPr dirty="0">
              <a:latin typeface="Helvetica Now Display XBold" panose="020B0904030202020204" pitchFamily="34" charset="0"/>
            </a:endParaRPr>
          </a:p>
        </p:txBody>
      </p:sp>
      <p:sp>
        <p:nvSpPr>
          <p:cNvPr id="12" name="Google Shape;219;p9">
            <a:extLst>
              <a:ext uri="{FF2B5EF4-FFF2-40B4-BE49-F238E27FC236}">
                <a16:creationId xmlns:a16="http://schemas.microsoft.com/office/drawing/2014/main" id="{DF09D5B8-D971-6F88-B167-08973572745E}"/>
              </a:ext>
            </a:extLst>
          </p:cNvPr>
          <p:cNvSpPr txBox="1"/>
          <p:nvPr/>
        </p:nvSpPr>
        <p:spPr>
          <a:xfrm>
            <a:off x="7588743" y="5515370"/>
            <a:ext cx="4361812" cy="803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10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Protocolo de atendimento das Líderes e Consultoras – Previsão de lançamento em 20 de março. </a:t>
            </a:r>
            <a:r>
              <a:rPr lang="pt-BR" sz="110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Treinamentos equipe Ligue Câncer e Canal de Apoio Social (Protocolo);</a:t>
            </a:r>
          </a:p>
          <a:p>
            <a:pPr marL="139700">
              <a:lnSpc>
                <a:spcPct val="115000"/>
              </a:lnSpc>
              <a:buClr>
                <a:srgbClr val="2A4951"/>
              </a:buClr>
              <a:buSzPts val="1400"/>
            </a:pPr>
            <a:endParaRPr lang="pt-BR" sz="1200" dirty="0">
              <a:solidFill>
                <a:srgbClr val="2A4951"/>
              </a:solidFill>
              <a:latin typeface="Helvetica Neue" panose="020B0604020202020204" charset="0"/>
              <a:sym typeface="Play"/>
            </a:endParaRPr>
          </a:p>
        </p:txBody>
      </p:sp>
      <p:sp>
        <p:nvSpPr>
          <p:cNvPr id="11" name="Google Shape;219;p9">
            <a:extLst>
              <a:ext uri="{FF2B5EF4-FFF2-40B4-BE49-F238E27FC236}">
                <a16:creationId xmlns:a16="http://schemas.microsoft.com/office/drawing/2014/main" id="{2892C7CD-2BA9-0F5C-DEBF-3C128CB085F4}"/>
              </a:ext>
            </a:extLst>
          </p:cNvPr>
          <p:cNvSpPr txBox="1"/>
          <p:nvPr/>
        </p:nvSpPr>
        <p:spPr>
          <a:xfrm>
            <a:off x="7564090" y="4820635"/>
            <a:ext cx="4361812" cy="56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05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Por enquanto os contatos do canal ligue câncer são exclusivamente receptivos. Até o momento Ligue Câncer atendeu 23% do total em comparação ao atendimentos de 2023.</a:t>
            </a:r>
          </a:p>
        </p:txBody>
      </p:sp>
      <p:sp>
        <p:nvSpPr>
          <p:cNvPr id="17" name="Google Shape;231;p10">
            <a:extLst>
              <a:ext uri="{FF2B5EF4-FFF2-40B4-BE49-F238E27FC236}">
                <a16:creationId xmlns:a16="http://schemas.microsoft.com/office/drawing/2014/main" id="{D0357642-27AE-8271-A764-88C7F4688592}"/>
              </a:ext>
            </a:extLst>
          </p:cNvPr>
          <p:cNvSpPr txBox="1"/>
          <p:nvPr/>
        </p:nvSpPr>
        <p:spPr>
          <a:xfrm>
            <a:off x="7591833" y="1829675"/>
            <a:ext cx="4361812" cy="564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05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Consultoras iniciaram os pedidos dos guias de bolso depois do Encontro Nacional mas eles estão em impressão. </a:t>
            </a:r>
            <a:r>
              <a:rPr lang="pt-BR" sz="1050" dirty="0">
                <a:solidFill>
                  <a:srgbClr val="2A4951"/>
                </a:solidFill>
                <a:latin typeface="Helvetica Neue" panose="020B0604020202020204" charset="0"/>
                <a:ea typeface="Play"/>
                <a:cs typeface="Play"/>
                <a:sym typeface="Play"/>
              </a:rPr>
              <a:t>Divulgação do Protocolo e do Link de solicitação de Guias</a:t>
            </a:r>
            <a:endParaRPr lang="pt-BR" sz="1050" dirty="0">
              <a:solidFill>
                <a:srgbClr val="2A4951"/>
              </a:solidFill>
              <a:latin typeface="Helvetica Neue" panose="020B0604020202020204" charset="0"/>
              <a:sym typeface="Play"/>
            </a:endParaRP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C70681D4-3508-768A-1952-A53367CD9501}"/>
              </a:ext>
            </a:extLst>
          </p:cNvPr>
          <p:cNvCxnSpPr/>
          <p:nvPr/>
        </p:nvCxnSpPr>
        <p:spPr>
          <a:xfrm>
            <a:off x="7723495" y="6006352"/>
            <a:ext cx="201305" cy="396000"/>
          </a:xfrm>
          <a:prstGeom prst="bentConnector3">
            <a:avLst/>
          </a:prstGeom>
          <a:ln>
            <a:solidFill>
              <a:srgbClr val="2A495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Google Shape;219;p9">
            <a:extLst>
              <a:ext uri="{FF2B5EF4-FFF2-40B4-BE49-F238E27FC236}">
                <a16:creationId xmlns:a16="http://schemas.microsoft.com/office/drawing/2014/main" id="{B1F8EB53-3A4B-43A1-7005-1915CF71FA12}"/>
              </a:ext>
            </a:extLst>
          </p:cNvPr>
          <p:cNvSpPr txBox="1"/>
          <p:nvPr/>
        </p:nvSpPr>
        <p:spPr>
          <a:xfrm>
            <a:off x="7824147" y="6298409"/>
            <a:ext cx="4221600" cy="43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6925" rIns="0" bIns="0" anchor="t" anchorCtr="0">
            <a:spAutoFit/>
          </a:bodyPr>
          <a:lstStyle/>
          <a:p>
            <a:pPr marL="457200" indent="-317500">
              <a:lnSpc>
                <a:spcPct val="115000"/>
              </a:lnSpc>
              <a:buClr>
                <a:srgbClr val="2A4951"/>
              </a:buClr>
              <a:buSzPts val="1400"/>
              <a:buFont typeface="Play"/>
              <a:buChar char="➔"/>
            </a:pPr>
            <a:r>
              <a:rPr lang="pt-BR" sz="1200" dirty="0">
                <a:solidFill>
                  <a:srgbClr val="2A4951"/>
                </a:solidFill>
                <a:latin typeface="Helvetica Neue" panose="020B0604020202020204" charset="0"/>
                <a:sym typeface="Play"/>
              </a:rPr>
              <a:t>Caminhos propostos para o projeto já definidos, construção do projeto final</a:t>
            </a:r>
          </a:p>
        </p:txBody>
      </p:sp>
    </p:spTree>
    <p:extLst>
      <p:ext uri="{BB962C8B-B14F-4D97-AF65-F5344CB8AC3E}">
        <p14:creationId xmlns:p14="http://schemas.microsoft.com/office/powerpoint/2010/main" val="28633747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ook iN 2021">
      <a:dk1>
        <a:srgbClr val="2A4A52"/>
      </a:dk1>
      <a:lt1>
        <a:srgbClr val="FFFFFF"/>
      </a:lt1>
      <a:dk2>
        <a:srgbClr val="EB6619"/>
      </a:dk2>
      <a:lt2>
        <a:srgbClr val="F5EA63"/>
      </a:lt2>
      <a:accent1>
        <a:srgbClr val="C02021"/>
      </a:accent1>
      <a:accent2>
        <a:srgbClr val="213BC9"/>
      </a:accent2>
      <a:accent3>
        <a:srgbClr val="C7DD8B"/>
      </a:accent3>
      <a:accent4>
        <a:srgbClr val="2A4A52"/>
      </a:accent4>
      <a:accent5>
        <a:srgbClr val="EB6619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e694f2-704f-40da-80f2-aa3f4bf583c2" xsi:nil="true"/>
    <lcf76f155ced4ddcb4097134ff3c332f xmlns="7af4851b-9e11-4969-bbf6-3deb8a5e299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3EEF142661EA942B39E3E0BEFB05F41" ma:contentTypeVersion="12" ma:contentTypeDescription="Crie um novo documento." ma:contentTypeScope="" ma:versionID="33f86684ef805c92f3efc486a070f1d5">
  <xsd:schema xmlns:xsd="http://www.w3.org/2001/XMLSchema" xmlns:xs="http://www.w3.org/2001/XMLSchema" xmlns:p="http://schemas.microsoft.com/office/2006/metadata/properties" xmlns:ns2="7af4851b-9e11-4969-bbf6-3deb8a5e299f" xmlns:ns3="a0e694f2-704f-40da-80f2-aa3f4bf583c2" targetNamespace="http://schemas.microsoft.com/office/2006/metadata/properties" ma:root="true" ma:fieldsID="b27ec79cb815d85f1a2d08334832565a" ns2:_="" ns3:_="">
    <xsd:import namespace="7af4851b-9e11-4969-bbf6-3deb8a5e299f"/>
    <xsd:import namespace="a0e694f2-704f-40da-80f2-aa3f4bf583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f4851b-9e11-4969-bbf6-3deb8a5e29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16918c8c-82d9-473d-b32a-7907bf7138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694f2-704f-40da-80f2-aa3f4bf583c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9447a6a-d2c4-4cac-b7f6-5ca596b16d37}" ma:internalName="TaxCatchAll" ma:showField="CatchAllData" ma:web="a0e694f2-704f-40da-80f2-aa3f4bf583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FDC6E37-42D8-4596-ABB2-53402AF64DAD}">
  <ds:schemaRefs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7af4851b-9e11-4969-bbf6-3deb8a5e299f"/>
    <ds:schemaRef ds:uri="http://purl.org/dc/elements/1.1/"/>
    <ds:schemaRef ds:uri="http://schemas.microsoft.com/office/2006/documentManagement/types"/>
    <ds:schemaRef ds:uri="http://purl.org/dc/dcmitype/"/>
    <ds:schemaRef ds:uri="a0e694f2-704f-40da-80f2-aa3f4bf583c2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C6419E0-89BC-456A-87E6-8EFC28617F7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0047CB-60CA-48A8-8117-C978447A18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f4851b-9e11-4969-bbf6-3deb8a5e299f"/>
    <ds:schemaRef ds:uri="a0e694f2-704f-40da-80f2-aa3f4bf583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4101</Words>
  <Application>Microsoft Office PowerPoint</Application>
  <PresentationFormat>Widescreen</PresentationFormat>
  <Paragraphs>792</Paragraphs>
  <Slides>30</Slides>
  <Notes>22</Notes>
  <HiddenSlides>1</HiddenSlides>
  <MMClips>0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54" baseType="lpstr">
      <vt:lpstr>Helvetica Now Text</vt:lpstr>
      <vt:lpstr>HelveticaNowText-ExtraBold</vt:lpstr>
      <vt:lpstr>Wingdings</vt:lpstr>
      <vt:lpstr>Helvetica Now Text Medium</vt:lpstr>
      <vt:lpstr>Helvetica Now Display Bold</vt:lpstr>
      <vt:lpstr>Lato</vt:lpstr>
      <vt:lpstr>Helvetica Now Text ExtraBold</vt:lpstr>
      <vt:lpstr>Zona Pro Black</vt:lpstr>
      <vt:lpstr>Calibri</vt:lpstr>
      <vt:lpstr>Arial</vt:lpstr>
      <vt:lpstr>Calibri Light</vt:lpstr>
      <vt:lpstr>Helvetica Now Display</vt:lpstr>
      <vt:lpstr>Helvetica Neue</vt:lpstr>
      <vt:lpstr>HelveticaNowDisplay Bold</vt:lpstr>
      <vt:lpstr>HelveticaNowDisplay-XBd</vt:lpstr>
      <vt:lpstr>Helvetica Now Display XBold</vt:lpstr>
      <vt:lpstr>Play</vt:lpstr>
      <vt:lpstr>1_Office Theme</vt:lpstr>
      <vt:lpstr>Office Theme</vt:lpstr>
      <vt:lpstr>1_Custom Design</vt:lpstr>
      <vt:lpstr>Custom Design</vt:lpstr>
      <vt:lpstr>1_Tema do Office</vt:lpstr>
      <vt:lpstr>21_BasicWhite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1054 </vt:lpstr>
      <vt:lpstr>Reunião de  Governança Q4/2023 e planejamento 2024 CONSULTORAS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Educação Pública Brasil 2023</dc:title>
  <dc:creator>Fabiana Shiroma</dc:creator>
  <cp:lastModifiedBy>JAQUELINE MARCONI DIAS DOS SANTOS</cp:lastModifiedBy>
  <cp:revision>27</cp:revision>
  <dcterms:created xsi:type="dcterms:W3CDTF">2022-03-07T20:30:16Z</dcterms:created>
  <dcterms:modified xsi:type="dcterms:W3CDTF">2024-03-04T20:50:03Z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0x01010053EEF142661EA942B39E3E0BEFB05F41</vt:lpwstr>
  </property>
  <property fmtid="{D5CDD505-2E9C-101B-9397-08002B2CF9AE}" pid="3" name="MediaServiceImageTags">
    <vt:lpwstr/>
  </property>
</Properties>
</file>