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15:guide id="1" orient="horz" pos="4343"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6418"/>
    <a:srgbClr val="F7EA63"/>
    <a:srgbClr val="2A4851"/>
    <a:srgbClr val="FFCC35"/>
    <a:srgbClr val="E39F61"/>
    <a:srgbClr val="E7CEB1"/>
    <a:srgbClr val="FF4997"/>
    <a:srgbClr val="7E9550"/>
    <a:srgbClr val="FFC0DA"/>
    <a:srgbClr val="7D94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showGuides="1">
      <p:cViewPr varScale="1">
        <p:scale>
          <a:sx n="60" d="100"/>
          <a:sy n="60" d="100"/>
        </p:scale>
        <p:origin x="800" y="208"/>
      </p:cViewPr>
      <p:guideLst>
        <p:guide orient="horz" pos="4343"/>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Planilha_do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Planilha_do_Microsoft_Excel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0"/>
  <c:style val="2"/>
  <c:chart>
    <c:autoTitleDeleted val="1"/>
    <c:plotArea>
      <c:layout>
        <c:manualLayout>
          <c:layoutTarget val="inner"/>
          <c:xMode val="edge"/>
          <c:yMode val="edge"/>
          <c:x val="0.247474"/>
          <c:y val="0.247474"/>
          <c:w val="0.50505299999999997"/>
          <c:h val="0.49255300000000002"/>
        </c:manualLayout>
      </c:layout>
      <c:pieChart>
        <c:varyColors val="0"/>
        <c:ser>
          <c:idx val="0"/>
          <c:order val="0"/>
          <c:tx>
            <c:strRef>
              <c:f>Sheet1!$A$2</c:f>
              <c:strCache>
                <c:ptCount val="1"/>
                <c:pt idx="0">
                  <c:v>Region 1</c:v>
                </c:pt>
              </c:strCache>
            </c:strRef>
          </c:tx>
          <c:spPr>
            <a:solidFill>
              <a:srgbClr val="F7CF56"/>
            </a:solidFill>
            <a:ln w="12700" cap="flat">
              <a:noFill/>
              <a:miter lim="400000"/>
            </a:ln>
            <a:effectLst/>
          </c:spPr>
          <c:dPt>
            <c:idx val="0"/>
            <c:bubble3D val="0"/>
            <c:spPr>
              <a:solidFill>
                <a:srgbClr val="F7EA63"/>
              </a:solidFill>
              <a:ln w="12700" cap="flat">
                <a:noFill/>
                <a:miter lim="400000"/>
              </a:ln>
              <a:effectLst/>
            </c:spPr>
            <c:extLst>
              <c:ext xmlns:c16="http://schemas.microsoft.com/office/drawing/2014/chart" uri="{C3380CC4-5D6E-409C-BE32-E72D297353CC}">
                <c16:uniqueId val="{00000001-3665-024C-941D-F42C3352BCDF}"/>
              </c:ext>
            </c:extLst>
          </c:dPt>
          <c:dPt>
            <c:idx val="1"/>
            <c:bubble3D val="0"/>
            <c:spPr>
              <a:solidFill>
                <a:srgbClr val="FF4997"/>
              </a:solidFill>
              <a:ln w="12700" cap="flat">
                <a:noFill/>
                <a:miter lim="400000"/>
              </a:ln>
              <a:effectLst/>
            </c:spPr>
            <c:extLst>
              <c:ext xmlns:c16="http://schemas.microsoft.com/office/drawing/2014/chart" uri="{C3380CC4-5D6E-409C-BE32-E72D297353CC}">
                <c16:uniqueId val="{00000003-3665-024C-941D-F42C3352BCDF}"/>
              </c:ext>
            </c:extLst>
          </c:dPt>
          <c:dLbls>
            <c:dLbl>
              <c:idx val="0"/>
              <c:numFmt formatCode="#,##0%" sourceLinked="0"/>
              <c:spPr/>
              <c:txPr>
                <a:bodyPr/>
                <a:lstStyle/>
                <a:p>
                  <a:pPr>
                    <a:defRPr sz="3000" b="0" i="0" u="none" strike="noStrike">
                      <a:solidFill>
                        <a:srgbClr val="FFFFFF"/>
                      </a:solidFill>
                      <a:latin typeface="Helvetica Now Display"/>
                    </a:defRPr>
                  </a:pPr>
                  <a:endParaRPr lang="pt-BR"/>
                </a:p>
              </c:txPr>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665-024C-941D-F42C3352BCDF}"/>
                </c:ext>
              </c:extLst>
            </c:dLbl>
            <c:dLbl>
              <c:idx val="1"/>
              <c:layout>
                <c:manualLayout>
                  <c:x val="-6.0995930454549249E-2"/>
                  <c:y val="-3.2291925789594798E-2"/>
                </c:manualLayout>
              </c:layout>
              <c:numFmt formatCode="#,##0%" sourceLinked="0"/>
              <c:spPr/>
              <c:txPr>
                <a:bodyPr/>
                <a:lstStyle/>
                <a:p>
                  <a:pPr>
                    <a:defRPr sz="5000" b="0" i="0" u="none" strike="noStrike">
                      <a:solidFill>
                        <a:srgbClr val="FFFFFF"/>
                      </a:solidFill>
                      <a:latin typeface="Helvetica Neue"/>
                    </a:defRPr>
                  </a:pPr>
                  <a:endParaRPr lang="pt-BR"/>
                </a:p>
              </c:txPr>
              <c:dLblPos val="bestFit"/>
              <c:showLegendKey val="0"/>
              <c:showVal val="0"/>
              <c:showCatName val="0"/>
              <c:showSerName val="0"/>
              <c:showPercent val="1"/>
              <c:showBubbleSize val="0"/>
              <c:separator> </c:separator>
              <c:extLst>
                <c:ext xmlns:c15="http://schemas.microsoft.com/office/drawing/2012/chart" uri="{CE6537A1-D6FC-4f65-9D91-7224C49458BB}">
                  <c15:layout>
                    <c:manualLayout>
                      <c:w val="0.27914575849227496"/>
                      <c:h val="0.17096780709713244"/>
                    </c:manualLayout>
                  </c15:layout>
                </c:ext>
                <c:ext xmlns:c16="http://schemas.microsoft.com/office/drawing/2014/chart" uri="{C3380CC4-5D6E-409C-BE32-E72D297353CC}">
                  <c16:uniqueId val="{00000003-3665-024C-941D-F42C3352BCDF}"/>
                </c:ext>
              </c:extLst>
            </c:dLbl>
            <c:numFmt formatCode="#,##0%" sourceLinked="0"/>
            <c:spPr>
              <a:noFill/>
              <a:ln>
                <a:noFill/>
              </a:ln>
              <a:effectLst/>
            </c:spPr>
            <c:txPr>
              <a:bodyPr/>
              <a:lstStyle/>
              <a:p>
                <a:pPr>
                  <a:defRPr sz="3000" b="0" i="0" u="none" strike="noStrike">
                    <a:solidFill>
                      <a:srgbClr val="FFFFFF"/>
                    </a:solidFill>
                    <a:latin typeface="Helvetica Now Display"/>
                  </a:defRPr>
                </a:pPr>
                <a:endParaRPr lang="pt-BR"/>
              </a:p>
            </c:txPr>
            <c:dLblPos val="outEnd"/>
            <c:showLegendKey val="0"/>
            <c:showVal val="0"/>
            <c:showCatName val="0"/>
            <c:showSerName val="0"/>
            <c:showPercent val="1"/>
            <c:showBubbleSize val="0"/>
            <c:separator> </c:separator>
            <c:showLeaderLines val="1"/>
            <c:leaderLines>
              <c:spPr>
                <a:ln w="6350" cap="flat">
                  <a:solidFill>
                    <a:srgbClr val="FFFFFF"/>
                  </a:solidFill>
                  <a:prstDash val="solid"/>
                  <a:miter lim="400000"/>
                </a:ln>
                <a:effectLst/>
              </c:spPr>
            </c:leaderLines>
            <c:extLst>
              <c:ext xmlns:c15="http://schemas.microsoft.com/office/drawing/2012/chart" uri="{CE6537A1-D6FC-4f65-9D91-7224C49458BB}"/>
            </c:extLst>
          </c:dLbls>
          <c:cat>
            <c:strRef>
              <c:f>Sheet1!$B$1:$C$1</c:f>
              <c:strCache>
                <c:ptCount val="2"/>
                <c:pt idx="0">
                  <c:v>April</c:v>
                </c:pt>
                <c:pt idx="1">
                  <c:v>May</c:v>
                </c:pt>
              </c:strCache>
            </c:strRef>
          </c:cat>
          <c:val>
            <c:numRef>
              <c:f>Sheet1!$B$2:$C$2</c:f>
              <c:numCache>
                <c:formatCode>General</c:formatCode>
                <c:ptCount val="2"/>
                <c:pt idx="0">
                  <c:v>18</c:v>
                </c:pt>
                <c:pt idx="1">
                  <c:v>82</c:v>
                </c:pt>
              </c:numCache>
            </c:numRef>
          </c:val>
          <c:extLst>
            <c:ext xmlns:c16="http://schemas.microsoft.com/office/drawing/2014/chart" uri="{C3380CC4-5D6E-409C-BE32-E72D297353CC}">
              <c16:uniqueId val="{00000004-3665-024C-941D-F42C3352BCDF}"/>
            </c:ext>
          </c:extLst>
        </c:ser>
        <c:dLbls>
          <c:showLegendKey val="0"/>
          <c:showVal val="0"/>
          <c:showCatName val="0"/>
          <c:showSerName val="0"/>
          <c:showPercent val="0"/>
          <c:showBubbleSize val="0"/>
          <c:showLeaderLines val="1"/>
        </c:dLbls>
        <c:firstSliceAng val="27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0"/>
  <c:style val="2"/>
  <c:chart>
    <c:autoTitleDeleted val="1"/>
    <c:plotArea>
      <c:layout>
        <c:manualLayout>
          <c:layoutTarget val="inner"/>
          <c:xMode val="edge"/>
          <c:yMode val="edge"/>
          <c:x val="0.24951000000000001"/>
          <c:y val="0.24951000000000001"/>
          <c:w val="0.50097999999999998"/>
          <c:h val="0.48848000000000003"/>
        </c:manualLayout>
      </c:layout>
      <c:pieChart>
        <c:varyColors val="0"/>
        <c:ser>
          <c:idx val="0"/>
          <c:order val="0"/>
          <c:tx>
            <c:strRef>
              <c:f>Sheet1!$A$2</c:f>
              <c:strCache>
                <c:ptCount val="1"/>
                <c:pt idx="0">
                  <c:v>Region 1</c:v>
                </c:pt>
              </c:strCache>
            </c:strRef>
          </c:tx>
          <c:spPr>
            <a:solidFill>
              <a:srgbClr val="F7CF56"/>
            </a:solidFill>
            <a:ln w="12700" cap="flat">
              <a:noFill/>
              <a:miter lim="400000"/>
            </a:ln>
            <a:effectLst/>
          </c:spPr>
          <c:dPt>
            <c:idx val="0"/>
            <c:bubble3D val="0"/>
            <c:spPr>
              <a:solidFill>
                <a:srgbClr val="F7EA63"/>
              </a:solidFill>
              <a:ln w="12700" cap="flat">
                <a:noFill/>
                <a:miter lim="400000"/>
              </a:ln>
              <a:effectLst/>
            </c:spPr>
            <c:extLst>
              <c:ext xmlns:c16="http://schemas.microsoft.com/office/drawing/2014/chart" uri="{C3380CC4-5D6E-409C-BE32-E72D297353CC}">
                <c16:uniqueId val="{00000001-807C-784D-AF24-18757E569B79}"/>
              </c:ext>
            </c:extLst>
          </c:dPt>
          <c:dPt>
            <c:idx val="1"/>
            <c:bubble3D val="0"/>
            <c:spPr>
              <a:solidFill>
                <a:srgbClr val="FF4997"/>
              </a:solidFill>
              <a:ln w="12700" cap="flat">
                <a:noFill/>
                <a:miter lim="400000"/>
              </a:ln>
              <a:effectLst/>
            </c:spPr>
            <c:extLst>
              <c:ext xmlns:c16="http://schemas.microsoft.com/office/drawing/2014/chart" uri="{C3380CC4-5D6E-409C-BE32-E72D297353CC}">
                <c16:uniqueId val="{00000003-807C-784D-AF24-18757E569B79}"/>
              </c:ext>
            </c:extLst>
          </c:dPt>
          <c:dLbls>
            <c:dLbl>
              <c:idx val="0"/>
              <c:numFmt formatCode="#,##0%" sourceLinked="0"/>
              <c:spPr/>
              <c:txPr>
                <a:bodyPr/>
                <a:lstStyle/>
                <a:p>
                  <a:pPr>
                    <a:defRPr sz="3000" b="0" i="0" u="none" strike="noStrike">
                      <a:solidFill>
                        <a:srgbClr val="FFFFFF"/>
                      </a:solidFill>
                      <a:latin typeface="Helvetica Now Display"/>
                    </a:defRPr>
                  </a:pPr>
                  <a:endParaRPr lang="pt-BR"/>
                </a:p>
              </c:txPr>
              <c:dLblPos val="outEnd"/>
              <c:showLegendKey val="0"/>
              <c:showVal val="0"/>
              <c:showCatName val="0"/>
              <c:showSerName val="0"/>
              <c:showPercent val="1"/>
              <c:showBubbleSize val="0"/>
              <c:extLst>
                <c:ext xmlns:c16="http://schemas.microsoft.com/office/drawing/2014/chart" uri="{C3380CC4-5D6E-409C-BE32-E72D297353CC}">
                  <c16:uniqueId val="{00000001-807C-784D-AF24-18757E569B79}"/>
                </c:ext>
              </c:extLst>
            </c:dLbl>
            <c:dLbl>
              <c:idx val="1"/>
              <c:numFmt formatCode="#,##0%" sourceLinked="0"/>
              <c:spPr/>
              <c:txPr>
                <a:bodyPr/>
                <a:lstStyle/>
                <a:p>
                  <a:pPr>
                    <a:defRPr sz="5000" b="0" i="0" u="none" strike="noStrike">
                      <a:solidFill>
                        <a:srgbClr val="FFFFFF"/>
                      </a:solidFill>
                      <a:latin typeface="Helvetica Neue"/>
                    </a:defRPr>
                  </a:pPr>
                  <a:endParaRPr lang="pt-BR"/>
                </a:p>
              </c:txPr>
              <c:dLblPos val="outEnd"/>
              <c:showLegendKey val="0"/>
              <c:showVal val="0"/>
              <c:showCatName val="0"/>
              <c:showSerName val="0"/>
              <c:showPercent val="1"/>
              <c:showBubbleSize val="0"/>
              <c:extLst>
                <c:ext xmlns:c16="http://schemas.microsoft.com/office/drawing/2014/chart" uri="{C3380CC4-5D6E-409C-BE32-E72D297353CC}">
                  <c16:uniqueId val="{00000003-807C-784D-AF24-18757E569B79}"/>
                </c:ext>
              </c:extLst>
            </c:dLbl>
            <c:numFmt formatCode="#,##0%" sourceLinked="0"/>
            <c:spPr>
              <a:noFill/>
              <a:ln>
                <a:noFill/>
              </a:ln>
              <a:effectLst/>
            </c:spPr>
            <c:txPr>
              <a:bodyPr/>
              <a:lstStyle/>
              <a:p>
                <a:pPr>
                  <a:defRPr sz="3000" b="0" i="0" u="none" strike="noStrike">
                    <a:solidFill>
                      <a:srgbClr val="FFFFFF"/>
                    </a:solidFill>
                    <a:latin typeface="Helvetica Now Display"/>
                  </a:defRPr>
                </a:pPr>
                <a:endParaRPr lang="pt-BR"/>
              </a:p>
            </c:txPr>
            <c:dLblPos val="outEnd"/>
            <c:showLegendKey val="0"/>
            <c:showVal val="0"/>
            <c:showCatName val="0"/>
            <c:showSerName val="0"/>
            <c:showPercent val="1"/>
            <c:showBubbleSize val="0"/>
            <c:showLeaderLines val="1"/>
            <c:leaderLines>
              <c:spPr>
                <a:ln w="6350" cap="flat">
                  <a:solidFill>
                    <a:srgbClr val="FFFFFF"/>
                  </a:solidFill>
                  <a:prstDash val="solid"/>
                  <a:miter lim="400000"/>
                </a:ln>
                <a:effectLst/>
              </c:spPr>
            </c:leaderLines>
            <c:extLst>
              <c:ext xmlns:c15="http://schemas.microsoft.com/office/drawing/2012/chart" uri="{CE6537A1-D6FC-4f65-9D91-7224C49458BB}"/>
            </c:extLst>
          </c:dLbls>
          <c:cat>
            <c:strRef>
              <c:f>Sheet1!$B$1:$C$1</c:f>
              <c:strCache>
                <c:ptCount val="2"/>
                <c:pt idx="0">
                  <c:v>April</c:v>
                </c:pt>
                <c:pt idx="1">
                  <c:v>May</c:v>
                </c:pt>
              </c:strCache>
            </c:strRef>
          </c:cat>
          <c:val>
            <c:numRef>
              <c:f>Sheet1!$B$2:$C$2</c:f>
              <c:numCache>
                <c:formatCode>General</c:formatCode>
                <c:ptCount val="2"/>
                <c:pt idx="0">
                  <c:v>36</c:v>
                </c:pt>
                <c:pt idx="1">
                  <c:v>64</c:v>
                </c:pt>
              </c:numCache>
            </c:numRef>
          </c:val>
          <c:extLst>
            <c:ext xmlns:c16="http://schemas.microsoft.com/office/drawing/2014/chart" uri="{C3380CC4-5D6E-409C-BE32-E72D297353CC}">
              <c16:uniqueId val="{00000004-807C-784D-AF24-18757E569B79}"/>
            </c:ext>
          </c:extLst>
        </c:ser>
        <c:dLbls>
          <c:showLegendKey val="0"/>
          <c:showVal val="0"/>
          <c:showCatName val="0"/>
          <c:showSerName val="0"/>
          <c:showPercent val="0"/>
          <c:showBubbleSize val="0"/>
          <c:showLeaderLines val="1"/>
        </c:dLbls>
        <c:firstSliceAng val="183"/>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endParaRPr/>
          </a:p>
        </p:txBody>
      </p:sp>
      <p:sp>
        <p:nvSpPr>
          <p:cNvPr id="158" name="Shape 15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45432880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g"/>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Imag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Imag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ítulo e Conteúdo">
    <p:spTree>
      <p:nvGrpSpPr>
        <p:cNvPr id="1" name=""/>
        <p:cNvGrpSpPr/>
        <p:nvPr/>
      </p:nvGrpSpPr>
      <p:grpSpPr>
        <a:xfrm>
          <a:off x="0" y="0"/>
          <a:ext cx="0" cy="0"/>
          <a:chOff x="0" y="0"/>
          <a:chExt cx="0" cy="0"/>
        </a:xfrm>
      </p:grpSpPr>
      <p:sp>
        <p:nvSpPr>
          <p:cNvPr id="149" name="Title Text"/>
          <p:cNvSpPr txBox="1">
            <a:spLocks noGrp="1"/>
          </p:cNvSpPr>
          <p:nvPr>
            <p:ph type="title"/>
          </p:nvPr>
        </p:nvSpPr>
        <p:spPr>
          <a:xfrm>
            <a:off x="1676400" y="730250"/>
            <a:ext cx="21031200" cy="2651126"/>
          </a:xfrm>
          <a:prstGeom prst="rect">
            <a:avLst/>
          </a:prstGeom>
        </p:spPr>
        <p:txBody>
          <a:bodyPr lIns="91439" tIns="91439" rIns="91439" bIns="91439" anchor="ctr"/>
          <a:lstStyle>
            <a:lvl1pPr defTabSz="1828800">
              <a:lnSpc>
                <a:spcPct val="90000"/>
              </a:lnSpc>
              <a:defRPr sz="8800" b="0" spc="0">
                <a:latin typeface="Calibri Light"/>
                <a:ea typeface="Calibri Light"/>
                <a:cs typeface="Calibri Light"/>
                <a:sym typeface="Calibri Light"/>
              </a:defRPr>
            </a:lvl1pPr>
          </a:lstStyle>
          <a:p>
            <a:r>
              <a:t>Title Text</a:t>
            </a:r>
          </a:p>
        </p:txBody>
      </p:sp>
      <p:sp>
        <p:nvSpPr>
          <p:cNvPr id="150" name="Body Level One…"/>
          <p:cNvSpPr txBox="1">
            <a:spLocks noGrp="1"/>
          </p:cNvSpPr>
          <p:nvPr>
            <p:ph type="body" idx="1"/>
          </p:nvPr>
        </p:nvSpPr>
        <p:spPr>
          <a:xfrm>
            <a:off x="1676400" y="3651250"/>
            <a:ext cx="21031200" cy="8702676"/>
          </a:xfrm>
          <a:prstGeom prst="rect">
            <a:avLst/>
          </a:prstGeom>
        </p:spPr>
        <p:txBody>
          <a:bodyPr lIns="91439" tIns="91439" rIns="91439" bIns="91439"/>
          <a:lstStyle>
            <a:lvl1pPr marL="457200" indent="-457200" defTabSz="1828800">
              <a:spcBef>
                <a:spcPts val="2000"/>
              </a:spcBef>
              <a:buSzPct val="100000"/>
              <a:buFont typeface="Arial"/>
              <a:defRPr sz="5600">
                <a:latin typeface="Calibri"/>
                <a:ea typeface="Calibri"/>
                <a:cs typeface="Calibri"/>
                <a:sym typeface="Calibri"/>
              </a:defRPr>
            </a:lvl1pPr>
            <a:lvl2pPr marL="990600" indent="-533400" defTabSz="1828800">
              <a:spcBef>
                <a:spcPts val="2000"/>
              </a:spcBef>
              <a:buSzPct val="100000"/>
              <a:buFont typeface="Arial"/>
              <a:defRPr sz="5600">
                <a:latin typeface="Calibri"/>
                <a:ea typeface="Calibri"/>
                <a:cs typeface="Calibri"/>
                <a:sym typeface="Calibri"/>
              </a:defRPr>
            </a:lvl2pPr>
            <a:lvl3pPr marL="1554479" indent="-640079" defTabSz="1828800">
              <a:spcBef>
                <a:spcPts val="2000"/>
              </a:spcBef>
              <a:buSzPct val="100000"/>
              <a:buFont typeface="Arial"/>
              <a:defRPr sz="5600">
                <a:latin typeface="Calibri"/>
                <a:ea typeface="Calibri"/>
                <a:cs typeface="Calibri"/>
                <a:sym typeface="Calibri"/>
              </a:defRPr>
            </a:lvl3pPr>
            <a:lvl4pPr marL="2082800" indent="-711200" defTabSz="1828800">
              <a:spcBef>
                <a:spcPts val="2000"/>
              </a:spcBef>
              <a:buSzPct val="100000"/>
              <a:buFont typeface="Arial"/>
              <a:defRPr sz="5600">
                <a:latin typeface="Calibri"/>
                <a:ea typeface="Calibri"/>
                <a:cs typeface="Calibri"/>
                <a:sym typeface="Calibri"/>
              </a:defRPr>
            </a:lvl4pPr>
            <a:lvl5pPr marL="2540000" indent="-711200" defTabSz="1828800">
              <a:spcBef>
                <a:spcPts val="2000"/>
              </a:spcBef>
              <a:buSzPct val="100000"/>
              <a:buFont typeface="Arial"/>
              <a:defRPr sz="56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51" name="Slide Number"/>
          <p:cNvSpPr txBox="1">
            <a:spLocks noGrp="1"/>
          </p:cNvSpPr>
          <p:nvPr>
            <p:ph type="sldNum" sz="quarter" idx="2"/>
          </p:nvPr>
        </p:nvSpPr>
        <p:spPr>
          <a:xfrm>
            <a:off x="22192337" y="12808585"/>
            <a:ext cx="515264" cy="538480"/>
          </a:xfrm>
          <a:prstGeom prst="rect">
            <a:avLst/>
          </a:prstGeom>
        </p:spPr>
        <p:txBody>
          <a:bodyPr lIns="91439" tIns="91439" rIns="91439" bIns="91439" anchor="ctr"/>
          <a:lstStyle>
            <a:lvl1pPr algn="r" defTabSz="1828800">
              <a:defRPr sz="2400">
                <a:solidFill>
                  <a:srgbClr val="888888"/>
                </a:solidFill>
                <a:latin typeface="Calibri"/>
                <a:ea typeface="Calibri"/>
                <a:cs typeface="Calibri"/>
                <a:sym typeface="Calibri"/>
              </a:defRPr>
            </a:lvl1p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hyperlink" Target="https://www.linkedin.com/in/ana-carolina-fonsecasf/" TargetMode="External"/><Relationship Id="rId7" Type="http://schemas.openxmlformats.org/officeDocument/2006/relationships/hyperlink" Target="https://www.linkedin.com/in/carolina-almeida-2957a185/" TargetMode="External"/><Relationship Id="rId2" Type="http://schemas.openxmlformats.org/officeDocument/2006/relationships/image" Target="../media/image2.png"/><Relationship Id="rId1" Type="http://schemas.openxmlformats.org/officeDocument/2006/relationships/slideLayout" Target="../slideLayouts/slideLayout16.xml"/><Relationship Id="rId6" Type="http://schemas.openxmlformats.org/officeDocument/2006/relationships/hyperlink" Target="https://www.linkedin.com/in/ana-julia-novaes/" TargetMode="External"/><Relationship Id="rId5" Type="http://schemas.openxmlformats.org/officeDocument/2006/relationships/hyperlink" Target="https://www.linkedin.com/in/cathypinheiro0/" TargetMode="External"/><Relationship Id="rId4" Type="http://schemas.openxmlformats.org/officeDocument/2006/relationships/hyperlink" Target="https://www.linkedin.com/in/elizabeth-c-barbosa-247193b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16.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EA63"/>
        </a:solidFill>
        <a:effectLst/>
      </p:bgPr>
    </p:bg>
    <p:spTree>
      <p:nvGrpSpPr>
        <p:cNvPr id="1" name=""/>
        <p:cNvGrpSpPr/>
        <p:nvPr/>
      </p:nvGrpSpPr>
      <p:grpSpPr>
        <a:xfrm>
          <a:off x="0" y="0"/>
          <a:ext cx="0" cy="0"/>
          <a:chOff x="0" y="0"/>
          <a:chExt cx="0" cy="0"/>
        </a:xfrm>
      </p:grpSpPr>
      <p:sp>
        <p:nvSpPr>
          <p:cNvPr id="160" name="Rounded Rectangle"/>
          <p:cNvSpPr/>
          <p:nvPr/>
        </p:nvSpPr>
        <p:spPr>
          <a:xfrm>
            <a:off x="6725287" y="9008272"/>
            <a:ext cx="5362205" cy="3462923"/>
          </a:xfrm>
          <a:prstGeom prst="roundRect">
            <a:avLst>
              <a:gd name="adj" fmla="val 9958"/>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1" name="Rounded Rectangle"/>
          <p:cNvSpPr/>
          <p:nvPr/>
        </p:nvSpPr>
        <p:spPr>
          <a:xfrm>
            <a:off x="1751851" y="1733925"/>
            <a:ext cx="8688693" cy="6446393"/>
          </a:xfrm>
          <a:prstGeom prst="roundRect">
            <a:avLst>
              <a:gd name="adj" fmla="val 3111"/>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2" name="Rounded Rectangle"/>
          <p:cNvSpPr/>
          <p:nvPr/>
        </p:nvSpPr>
        <p:spPr>
          <a:xfrm>
            <a:off x="9761626" y="2620096"/>
            <a:ext cx="12517398" cy="9018548"/>
          </a:xfrm>
          <a:prstGeom prst="roundRect">
            <a:avLst>
              <a:gd name="adj" fmla="val 3826"/>
            </a:avLst>
          </a:prstGeom>
          <a:solidFill>
            <a:srgbClr val="EA6418"/>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3" name="Shape 121"/>
          <p:cNvSpPr txBox="1"/>
          <p:nvPr/>
        </p:nvSpPr>
        <p:spPr>
          <a:xfrm>
            <a:off x="13150812" y="3987858"/>
            <a:ext cx="1790488" cy="1164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lvl1pPr algn="l" defTabSz="609600">
              <a:lnSpc>
                <a:spcPct val="200000"/>
              </a:lnSpc>
              <a:spcBef>
                <a:spcPts val="2400"/>
              </a:spcBef>
              <a:defRPr sz="5500">
                <a:solidFill>
                  <a:srgbClr val="FFFFFF"/>
                </a:solidFill>
                <a:latin typeface="Helvetica Now Display Light"/>
                <a:ea typeface="Helvetica Now Display Light"/>
                <a:cs typeface="Helvetica Now Display Light"/>
                <a:sym typeface="Helvetica Now Display Light"/>
              </a:defRPr>
            </a:lvl1pPr>
          </a:lstStyle>
          <a:p>
            <a:r>
              <a:rPr dirty="0" err="1"/>
              <a:t>guia</a:t>
            </a:r>
            <a:endParaRPr dirty="0"/>
          </a:p>
        </p:txBody>
      </p:sp>
      <p:pic>
        <p:nvPicPr>
          <p:cNvPr id="164" name="Image" descr="Image"/>
          <p:cNvPicPr>
            <a:picLocks noChangeAspect="1"/>
          </p:cNvPicPr>
          <p:nvPr/>
        </p:nvPicPr>
        <p:blipFill>
          <a:blip r:embed="rId2"/>
          <a:stretch>
            <a:fillRect/>
          </a:stretch>
        </p:blipFill>
        <p:spPr>
          <a:xfrm>
            <a:off x="1963939" y="2719410"/>
            <a:ext cx="9919302" cy="8277180"/>
          </a:xfrm>
          <a:prstGeom prst="rect">
            <a:avLst/>
          </a:prstGeom>
          <a:ln w="12700">
            <a:miter lim="400000"/>
          </a:ln>
        </p:spPr>
      </p:pic>
      <p:sp>
        <p:nvSpPr>
          <p:cNvPr id="165" name="Shape 121"/>
          <p:cNvSpPr txBox="1"/>
          <p:nvPr/>
        </p:nvSpPr>
        <p:spPr>
          <a:xfrm>
            <a:off x="13075273" y="5598907"/>
            <a:ext cx="7523011" cy="26681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nchor="t">
            <a:spAutoFit/>
          </a:bodyPr>
          <a:lstStyle/>
          <a:p>
            <a:pPr algn="l" defTabSz="609600">
              <a:lnSpc>
                <a:spcPct val="80000"/>
              </a:lnSpc>
              <a:defRPr sz="10000" b="1" cap="all">
                <a:solidFill>
                  <a:srgbClr val="FFFFFF"/>
                </a:solidFill>
                <a:latin typeface="Helvetica Now Display"/>
                <a:ea typeface="Helvetica Now Display"/>
                <a:cs typeface="Helvetica Now Display"/>
                <a:sym typeface="Helvetica Now Display"/>
              </a:defRPr>
            </a:pPr>
            <a:r>
              <a:rPr dirty="0"/>
              <a:t>Anti</a:t>
            </a:r>
            <a:br>
              <a:rPr dirty="0"/>
            </a:br>
            <a:r>
              <a:rPr dirty="0"/>
              <a:t>machismo</a:t>
            </a:r>
          </a:p>
        </p:txBody>
      </p:sp>
      <p:sp>
        <p:nvSpPr>
          <p:cNvPr id="166" name="no trabalho"/>
          <p:cNvSpPr txBox="1"/>
          <p:nvPr/>
        </p:nvSpPr>
        <p:spPr>
          <a:xfrm>
            <a:off x="13142977" y="7915660"/>
            <a:ext cx="3325687" cy="1028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nchor="ctr">
            <a:spAutoFit/>
          </a:bodyPr>
          <a:lstStyle>
            <a:lvl1pPr algn="l" defTabSz="609600">
              <a:defRPr sz="5500">
                <a:solidFill>
                  <a:srgbClr val="FFFFFF"/>
                </a:solidFill>
                <a:latin typeface="Helvetica Now Display Light"/>
                <a:ea typeface="Helvetica Now Display Light"/>
                <a:cs typeface="Helvetica Now Display Light"/>
                <a:sym typeface="Helvetica Now Display Light"/>
              </a:defRPr>
            </a:lvl1pPr>
          </a:lstStyle>
          <a:p>
            <a:r>
              <a:rPr dirty="0"/>
              <a:t>no </a:t>
            </a:r>
            <a:r>
              <a:rPr dirty="0" err="1"/>
              <a:t>trabalho</a:t>
            </a:r>
            <a:endParaRPr dirty="0"/>
          </a:p>
        </p:txBody>
      </p:sp>
      <p:pic>
        <p:nvPicPr>
          <p:cNvPr id="167" name="Picture 27" descr="Picture 27"/>
          <p:cNvPicPr>
            <a:picLocks noChangeAspect="1"/>
          </p:cNvPicPr>
          <p:nvPr/>
        </p:nvPicPr>
        <p:blipFill>
          <a:blip r:embed="rId3"/>
          <a:stretch>
            <a:fillRect/>
          </a:stretch>
        </p:blipFill>
        <p:spPr>
          <a:xfrm>
            <a:off x="13220313" y="9374338"/>
            <a:ext cx="1056149" cy="794725"/>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A4851"/>
        </a:solidFill>
        <a:effectLst/>
      </p:bgPr>
    </p:bg>
    <p:spTree>
      <p:nvGrpSpPr>
        <p:cNvPr id="1" name=""/>
        <p:cNvGrpSpPr/>
        <p:nvPr/>
      </p:nvGrpSpPr>
      <p:grpSpPr>
        <a:xfrm>
          <a:off x="0" y="0"/>
          <a:ext cx="0" cy="0"/>
          <a:chOff x="0" y="0"/>
          <a:chExt cx="0" cy="0"/>
        </a:xfrm>
      </p:grpSpPr>
      <p:sp>
        <p:nvSpPr>
          <p:cNvPr id="170"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71" name="Slide Numbe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2</a:t>
            </a:fld>
            <a:endParaRPr dirty="0"/>
          </a:p>
        </p:txBody>
      </p:sp>
      <p:pic>
        <p:nvPicPr>
          <p:cNvPr id="172"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173" name="Sumário"/>
          <p:cNvSpPr txBox="1"/>
          <p:nvPr/>
        </p:nvSpPr>
        <p:spPr>
          <a:xfrm>
            <a:off x="3470906" y="3035069"/>
            <a:ext cx="6118435" cy="20023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67731" tIns="67731" rIns="67731" bIns="67731">
            <a:spAutoFit/>
          </a:bodyPr>
          <a:lstStyle>
            <a:lvl1pPr algn="l" defTabSz="609600">
              <a:lnSpc>
                <a:spcPct val="70000"/>
              </a:lnSpc>
              <a:defRPr sz="10000" b="1" cap="all">
                <a:solidFill>
                  <a:srgbClr val="FFFFFF"/>
                </a:solidFill>
                <a:latin typeface="Helvetica Now Display"/>
                <a:ea typeface="Helvetica Now Display"/>
                <a:cs typeface="Helvetica Now Display"/>
                <a:sym typeface="Helvetica Now Display"/>
              </a:defRPr>
            </a:lvl1pPr>
          </a:lstStyle>
          <a:p>
            <a:r>
              <a:t>Sumário</a:t>
            </a:r>
          </a:p>
        </p:txBody>
      </p:sp>
      <p:sp>
        <p:nvSpPr>
          <p:cNvPr id="174" name="Apresentação do Pilar…"/>
          <p:cNvSpPr txBox="1"/>
          <p:nvPr/>
        </p:nvSpPr>
        <p:spPr>
          <a:xfrm>
            <a:off x="11642092" y="4806115"/>
            <a:ext cx="7780587" cy="6845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lnSpc>
                <a:spcPts val="4400"/>
              </a:lnSpc>
              <a:defRPr sz="3000">
                <a:solidFill>
                  <a:srgbClr val="FFFFFF"/>
                </a:solidFill>
                <a:latin typeface="Helvetica Now Text"/>
                <a:ea typeface="Helvetica Now Text"/>
                <a:cs typeface="Helvetica Now Text"/>
                <a:sym typeface="Helvetica Now Text"/>
              </a:defRPr>
            </a:pPr>
            <a:r>
              <a:rPr dirty="0" err="1"/>
              <a:t>Apresentação</a:t>
            </a:r>
            <a:r>
              <a:rPr dirty="0"/>
              <a:t> do Pilar</a:t>
            </a:r>
          </a:p>
          <a:p>
            <a:pPr algn="l" defTabSz="457200">
              <a:lnSpc>
                <a:spcPts val="4400"/>
              </a:lnSpc>
              <a:defRPr sz="3000">
                <a:solidFill>
                  <a:srgbClr val="FFFFFF"/>
                </a:solidFill>
                <a:latin typeface="Helvetica Now Text"/>
                <a:ea typeface="Helvetica Now Text"/>
                <a:cs typeface="Helvetica Now Text"/>
                <a:sym typeface="Helvetica Now Text"/>
              </a:defRPr>
            </a:pPr>
            <a:r>
              <a:rPr dirty="0"/>
              <a:t>Co-</a:t>
            </a:r>
            <a:r>
              <a:rPr dirty="0" err="1"/>
              <a:t>criação</a:t>
            </a:r>
            <a:endParaRPr dirty="0"/>
          </a:p>
          <a:p>
            <a:pPr algn="l" defTabSz="457200">
              <a:lnSpc>
                <a:spcPts val="4400"/>
              </a:lnSpc>
              <a:defRPr sz="3000">
                <a:solidFill>
                  <a:srgbClr val="FFFFFF"/>
                </a:solidFill>
                <a:latin typeface="Helvetica Now Text"/>
                <a:ea typeface="Helvetica Now Text"/>
                <a:cs typeface="Helvetica Now Text"/>
                <a:sym typeface="Helvetica Now Text"/>
              </a:defRPr>
            </a:pPr>
            <a:r>
              <a:rPr dirty="0"/>
              <a:t>“Eu </a:t>
            </a:r>
            <a:r>
              <a:rPr dirty="0" err="1"/>
              <a:t>já</a:t>
            </a:r>
            <a:r>
              <a:rPr dirty="0"/>
              <a:t> </a:t>
            </a:r>
            <a:r>
              <a:rPr dirty="0" err="1"/>
              <a:t>fui</a:t>
            </a:r>
            <a:r>
              <a:rPr dirty="0"/>
              <a:t> </a:t>
            </a:r>
            <a:r>
              <a:rPr dirty="0" err="1"/>
              <a:t>machista</a:t>
            </a:r>
            <a:r>
              <a:rPr dirty="0"/>
              <a:t>?”</a:t>
            </a:r>
          </a:p>
          <a:p>
            <a:pPr algn="l" defTabSz="457200">
              <a:lnSpc>
                <a:spcPts val="4400"/>
              </a:lnSpc>
              <a:defRPr sz="3000">
                <a:solidFill>
                  <a:srgbClr val="FFFFFF"/>
                </a:solidFill>
                <a:latin typeface="Helvetica Now Text"/>
                <a:ea typeface="Helvetica Now Text"/>
                <a:cs typeface="Helvetica Now Text"/>
                <a:sym typeface="Helvetica Now Text"/>
              </a:defRPr>
            </a:pPr>
            <a:r>
              <a:rPr dirty="0" err="1"/>
              <a:t>Feminismo</a:t>
            </a:r>
            <a:r>
              <a:rPr dirty="0"/>
              <a:t>: </a:t>
            </a:r>
            <a:r>
              <a:rPr lang="pt-BR" dirty="0"/>
              <a:t>p</a:t>
            </a:r>
            <a:r>
              <a:rPr dirty="0"/>
              <a:t>or </a:t>
            </a:r>
            <a:r>
              <a:rPr dirty="0" err="1"/>
              <a:t>onde</a:t>
            </a:r>
            <a:r>
              <a:rPr dirty="0"/>
              <a:t> </a:t>
            </a:r>
            <a:r>
              <a:rPr dirty="0" err="1"/>
              <a:t>começar</a:t>
            </a:r>
            <a:r>
              <a:rPr lang="pt-BR" dirty="0"/>
              <a:t>?</a:t>
            </a:r>
            <a:endParaRPr dirty="0"/>
          </a:p>
          <a:p>
            <a:pPr algn="l" defTabSz="457200">
              <a:lnSpc>
                <a:spcPts val="4400"/>
              </a:lnSpc>
              <a:defRPr sz="3000">
                <a:solidFill>
                  <a:srgbClr val="FFFFFF"/>
                </a:solidFill>
                <a:latin typeface="Helvetica Now Text"/>
                <a:ea typeface="Helvetica Now Text"/>
                <a:cs typeface="Helvetica Now Text"/>
                <a:sym typeface="Helvetica Now Text"/>
              </a:defRPr>
            </a:pPr>
            <a:r>
              <a:rPr dirty="0"/>
              <a:t>O que </a:t>
            </a:r>
            <a:r>
              <a:rPr dirty="0" err="1"/>
              <a:t>é</a:t>
            </a:r>
            <a:r>
              <a:rPr dirty="0"/>
              <a:t> ser </a:t>
            </a:r>
            <a:r>
              <a:rPr dirty="0" err="1"/>
              <a:t>feminista</a:t>
            </a:r>
            <a:r>
              <a:rPr dirty="0"/>
              <a:t>?	</a:t>
            </a:r>
          </a:p>
          <a:p>
            <a:pPr algn="l" defTabSz="457200">
              <a:lnSpc>
                <a:spcPts val="4400"/>
              </a:lnSpc>
              <a:defRPr sz="3000">
                <a:solidFill>
                  <a:srgbClr val="FFFFFF"/>
                </a:solidFill>
                <a:latin typeface="Helvetica Now Text"/>
                <a:ea typeface="Helvetica Now Text"/>
                <a:cs typeface="Helvetica Now Text"/>
                <a:sym typeface="Helvetica Now Text"/>
              </a:defRPr>
            </a:pPr>
            <a:r>
              <a:rPr dirty="0" err="1"/>
              <a:t>Linha</a:t>
            </a:r>
            <a:r>
              <a:rPr dirty="0"/>
              <a:t> do Tempo</a:t>
            </a:r>
          </a:p>
          <a:p>
            <a:pPr algn="l" defTabSz="457200">
              <a:lnSpc>
                <a:spcPts val="4400"/>
              </a:lnSpc>
              <a:defRPr sz="3000">
                <a:solidFill>
                  <a:srgbClr val="FFFFFF"/>
                </a:solidFill>
                <a:latin typeface="Helvetica Now Text"/>
                <a:ea typeface="Helvetica Now Text"/>
                <a:cs typeface="Helvetica Now Text"/>
                <a:sym typeface="Helvetica Now Text"/>
              </a:defRPr>
            </a:pPr>
            <a:r>
              <a:rPr dirty="0"/>
              <a:t>No </a:t>
            </a:r>
            <a:r>
              <a:rPr dirty="0" err="1"/>
              <a:t>trabalho</a:t>
            </a:r>
            <a:endParaRPr dirty="0"/>
          </a:p>
          <a:p>
            <a:pPr algn="l" defTabSz="457200">
              <a:lnSpc>
                <a:spcPts val="4400"/>
              </a:lnSpc>
              <a:defRPr sz="3000">
                <a:solidFill>
                  <a:srgbClr val="FFFFFF"/>
                </a:solidFill>
                <a:latin typeface="Helvetica Now Text"/>
                <a:ea typeface="Helvetica Now Text"/>
                <a:cs typeface="Helvetica Now Text"/>
                <a:sym typeface="Helvetica Now Text"/>
              </a:defRPr>
            </a:pPr>
            <a:r>
              <a:rPr dirty="0"/>
              <a:t>Machismo dentro da Natura </a:t>
            </a:r>
          </a:p>
          <a:p>
            <a:pPr algn="l" defTabSz="457200">
              <a:lnSpc>
                <a:spcPts val="4400"/>
              </a:lnSpc>
              <a:defRPr sz="3000">
                <a:solidFill>
                  <a:srgbClr val="FFFFFF"/>
                </a:solidFill>
                <a:latin typeface="Helvetica Now Text"/>
                <a:ea typeface="Helvetica Now Text"/>
                <a:cs typeface="Helvetica Now Text"/>
                <a:sym typeface="Helvetica Now Text"/>
              </a:defRPr>
            </a:pPr>
            <a:r>
              <a:rPr dirty="0" err="1"/>
              <a:t>Situações</a:t>
            </a:r>
            <a:r>
              <a:rPr dirty="0"/>
              <a:t> e </a:t>
            </a:r>
            <a:r>
              <a:rPr dirty="0" err="1"/>
              <a:t>falas</a:t>
            </a:r>
            <a:r>
              <a:rPr dirty="0"/>
              <a:t> que </a:t>
            </a:r>
            <a:r>
              <a:rPr dirty="0" err="1"/>
              <a:t>não</a:t>
            </a:r>
            <a:r>
              <a:rPr dirty="0"/>
              <a:t> </a:t>
            </a:r>
            <a:r>
              <a:rPr dirty="0" err="1"/>
              <a:t>devem</a:t>
            </a:r>
            <a:r>
              <a:rPr dirty="0"/>
              <a:t> </a:t>
            </a:r>
            <a:r>
              <a:rPr dirty="0" err="1"/>
              <a:t>ocorrer</a:t>
            </a:r>
            <a:endParaRPr dirty="0"/>
          </a:p>
          <a:p>
            <a:pPr algn="l" defTabSz="457200">
              <a:lnSpc>
                <a:spcPts val="4400"/>
              </a:lnSpc>
              <a:defRPr sz="3000">
                <a:solidFill>
                  <a:srgbClr val="FFFFFF"/>
                </a:solidFill>
                <a:latin typeface="Helvetica Now Text"/>
                <a:ea typeface="Helvetica Now Text"/>
                <a:cs typeface="Helvetica Now Text"/>
                <a:sym typeface="Helvetica Now Text"/>
              </a:defRPr>
            </a:pPr>
            <a:r>
              <a:rPr dirty="0" err="1"/>
              <a:t>Expressões</a:t>
            </a:r>
            <a:r>
              <a:rPr dirty="0"/>
              <a:t> que </a:t>
            </a:r>
            <a:r>
              <a:rPr dirty="0" err="1"/>
              <a:t>devem</a:t>
            </a:r>
            <a:r>
              <a:rPr dirty="0"/>
              <a:t> ser </a:t>
            </a:r>
            <a:r>
              <a:rPr dirty="0" err="1"/>
              <a:t>evitadas</a:t>
            </a:r>
            <a:endParaRPr dirty="0"/>
          </a:p>
          <a:p>
            <a:pPr algn="l" defTabSz="457200">
              <a:lnSpc>
                <a:spcPts val="4400"/>
              </a:lnSpc>
              <a:defRPr sz="3000">
                <a:solidFill>
                  <a:srgbClr val="FFFFFF"/>
                </a:solidFill>
                <a:latin typeface="Helvetica Now Text"/>
                <a:ea typeface="Helvetica Now Text"/>
                <a:cs typeface="Helvetica Now Text"/>
                <a:sym typeface="Helvetica Now Text"/>
              </a:defRPr>
            </a:pPr>
            <a:r>
              <a:rPr dirty="0" err="1"/>
              <a:t>Glossário</a:t>
            </a:r>
            <a:endParaRPr dirty="0"/>
          </a:p>
          <a:p>
            <a:pPr algn="l" defTabSz="457200">
              <a:lnSpc>
                <a:spcPts val="4400"/>
              </a:lnSpc>
              <a:defRPr sz="3000">
                <a:solidFill>
                  <a:srgbClr val="FFFFFF"/>
                </a:solidFill>
                <a:latin typeface="Helvetica Now Text"/>
                <a:ea typeface="Helvetica Now Text"/>
                <a:cs typeface="Helvetica Now Text"/>
                <a:sym typeface="Helvetica Now Text"/>
              </a:defRPr>
            </a:pPr>
            <a:r>
              <a:rPr dirty="0"/>
              <a:t>“Estamos </a:t>
            </a:r>
            <a:r>
              <a:rPr dirty="0" err="1"/>
              <a:t>aqui</a:t>
            </a:r>
            <a:r>
              <a:rPr dirty="0"/>
              <a:t>”	</a:t>
            </a:r>
          </a:p>
        </p:txBody>
      </p:sp>
      <p:sp>
        <p:nvSpPr>
          <p:cNvPr id="175" name="03…"/>
          <p:cNvSpPr txBox="1"/>
          <p:nvPr/>
        </p:nvSpPr>
        <p:spPr>
          <a:xfrm>
            <a:off x="19956358" y="4796387"/>
            <a:ext cx="829784" cy="6814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03</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04</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05</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06</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07</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08</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09</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10</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11</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18</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19</a:t>
            </a:r>
          </a:p>
          <a:p>
            <a:pPr defTabSz="457200">
              <a:lnSpc>
                <a:spcPts val="4400"/>
              </a:lnSpc>
              <a:defRPr sz="2600">
                <a:solidFill>
                  <a:srgbClr val="FFFFFF"/>
                </a:solidFill>
                <a:latin typeface="Helvetica Now Text Light"/>
                <a:ea typeface="Helvetica Now Text Light"/>
                <a:cs typeface="Helvetica Now Text Light"/>
                <a:sym typeface="Helvetica Now Text Light"/>
              </a:defRPr>
            </a:pPr>
            <a:r>
              <a:rPr dirty="0"/>
              <a:t>26</a:t>
            </a:r>
          </a:p>
        </p:txBody>
      </p:sp>
      <p:sp>
        <p:nvSpPr>
          <p:cNvPr id="188" name="Rounded Rectangle"/>
          <p:cNvSpPr/>
          <p:nvPr/>
        </p:nvSpPr>
        <p:spPr>
          <a:xfrm>
            <a:off x="3838219" y="7476025"/>
            <a:ext cx="6199022" cy="4152901"/>
          </a:xfrm>
          <a:prstGeom prst="roundRect">
            <a:avLst>
              <a:gd name="adj" fmla="val 9823"/>
            </a:avLst>
          </a:prstGeom>
          <a:solidFill>
            <a:srgbClr val="7D945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89" name="Rounded Rectangle"/>
          <p:cNvSpPr/>
          <p:nvPr/>
        </p:nvSpPr>
        <p:spPr>
          <a:xfrm>
            <a:off x="3324923" y="9467313"/>
            <a:ext cx="5312446" cy="6130443"/>
          </a:xfrm>
          <a:prstGeom prst="roundRect">
            <a:avLst>
              <a:gd name="adj" fmla="val 7481"/>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 name="Line">
            <a:extLst>
              <a:ext uri="{FF2B5EF4-FFF2-40B4-BE49-F238E27FC236}">
                <a16:creationId xmlns:a16="http://schemas.microsoft.com/office/drawing/2014/main" id="{1F083B59-4421-834B-9C9B-EDDEC31C4F0E}"/>
              </a:ext>
            </a:extLst>
          </p:cNvPr>
          <p:cNvSpPr/>
          <p:nvPr/>
        </p:nvSpPr>
        <p:spPr>
          <a:xfrm flipV="1">
            <a:off x="15703617" y="5406503"/>
            <a:ext cx="4872399" cy="0"/>
          </a:xfrm>
          <a:prstGeom prst="line">
            <a:avLst/>
          </a:prstGeom>
          <a:ln w="12700">
            <a:solidFill>
              <a:srgbClr val="F8F4F4"/>
            </a:solidFill>
            <a:miter lim="400000"/>
          </a:ln>
        </p:spPr>
        <p:txBody>
          <a:bodyPr lIns="50800" tIns="50800" rIns="50800" bIns="50800" anchor="ctr"/>
          <a:lstStyle/>
          <a:p>
            <a:endParaRPr/>
          </a:p>
        </p:txBody>
      </p:sp>
      <p:sp>
        <p:nvSpPr>
          <p:cNvPr id="24" name="Line">
            <a:extLst>
              <a:ext uri="{FF2B5EF4-FFF2-40B4-BE49-F238E27FC236}">
                <a16:creationId xmlns:a16="http://schemas.microsoft.com/office/drawing/2014/main" id="{7DAA2C1B-B301-B245-821B-15C6672191A9}"/>
              </a:ext>
            </a:extLst>
          </p:cNvPr>
          <p:cNvSpPr/>
          <p:nvPr/>
        </p:nvSpPr>
        <p:spPr>
          <a:xfrm flipV="1">
            <a:off x="13768939" y="5964331"/>
            <a:ext cx="6807077" cy="0"/>
          </a:xfrm>
          <a:prstGeom prst="line">
            <a:avLst/>
          </a:prstGeom>
          <a:ln w="12700">
            <a:solidFill>
              <a:srgbClr val="F8F4F4"/>
            </a:solidFill>
            <a:miter lim="400000"/>
          </a:ln>
        </p:spPr>
        <p:txBody>
          <a:bodyPr lIns="50800" tIns="50800" rIns="50800" bIns="50800" anchor="ctr"/>
          <a:lstStyle/>
          <a:p>
            <a:endParaRPr/>
          </a:p>
        </p:txBody>
      </p:sp>
      <p:sp>
        <p:nvSpPr>
          <p:cNvPr id="25" name="Line">
            <a:extLst>
              <a:ext uri="{FF2B5EF4-FFF2-40B4-BE49-F238E27FC236}">
                <a16:creationId xmlns:a16="http://schemas.microsoft.com/office/drawing/2014/main" id="{49802F80-69EA-5945-97B5-9BD97003B11C}"/>
              </a:ext>
            </a:extLst>
          </p:cNvPr>
          <p:cNvSpPr/>
          <p:nvPr/>
        </p:nvSpPr>
        <p:spPr>
          <a:xfrm flipV="1">
            <a:off x="15284919" y="6522159"/>
            <a:ext cx="5291098" cy="0"/>
          </a:xfrm>
          <a:prstGeom prst="line">
            <a:avLst/>
          </a:prstGeom>
          <a:ln w="12700">
            <a:solidFill>
              <a:srgbClr val="F8F4F4"/>
            </a:solidFill>
            <a:miter lim="400000"/>
          </a:ln>
        </p:spPr>
        <p:txBody>
          <a:bodyPr lIns="50800" tIns="50800" rIns="50800" bIns="50800" anchor="ctr"/>
          <a:lstStyle/>
          <a:p>
            <a:endParaRPr/>
          </a:p>
        </p:txBody>
      </p:sp>
      <p:sp>
        <p:nvSpPr>
          <p:cNvPr id="26" name="Line">
            <a:extLst>
              <a:ext uri="{FF2B5EF4-FFF2-40B4-BE49-F238E27FC236}">
                <a16:creationId xmlns:a16="http://schemas.microsoft.com/office/drawing/2014/main" id="{EC887E7E-B879-0D42-8A3D-84A74AEFF124}"/>
              </a:ext>
            </a:extLst>
          </p:cNvPr>
          <p:cNvSpPr/>
          <p:nvPr/>
        </p:nvSpPr>
        <p:spPr>
          <a:xfrm flipV="1">
            <a:off x="17325475" y="7079987"/>
            <a:ext cx="3250542" cy="0"/>
          </a:xfrm>
          <a:prstGeom prst="line">
            <a:avLst/>
          </a:prstGeom>
          <a:ln w="12700">
            <a:solidFill>
              <a:srgbClr val="F8F4F4"/>
            </a:solidFill>
            <a:miter lim="400000"/>
          </a:ln>
        </p:spPr>
        <p:txBody>
          <a:bodyPr lIns="50800" tIns="50800" rIns="50800" bIns="50800" anchor="ctr"/>
          <a:lstStyle/>
          <a:p>
            <a:endParaRPr/>
          </a:p>
        </p:txBody>
      </p:sp>
      <p:sp>
        <p:nvSpPr>
          <p:cNvPr id="27" name="Line">
            <a:extLst>
              <a:ext uri="{FF2B5EF4-FFF2-40B4-BE49-F238E27FC236}">
                <a16:creationId xmlns:a16="http://schemas.microsoft.com/office/drawing/2014/main" id="{C045A0B0-3B6D-6D44-9FCF-27752D6B5A63}"/>
              </a:ext>
            </a:extLst>
          </p:cNvPr>
          <p:cNvSpPr/>
          <p:nvPr/>
        </p:nvSpPr>
        <p:spPr>
          <a:xfrm flipV="1">
            <a:off x="15703617" y="7637815"/>
            <a:ext cx="4872399" cy="0"/>
          </a:xfrm>
          <a:prstGeom prst="line">
            <a:avLst/>
          </a:prstGeom>
          <a:ln w="12700">
            <a:solidFill>
              <a:srgbClr val="F8F4F4"/>
            </a:solidFill>
            <a:miter lim="400000"/>
          </a:ln>
        </p:spPr>
        <p:txBody>
          <a:bodyPr lIns="50800" tIns="50800" rIns="50800" bIns="50800" anchor="ctr"/>
          <a:lstStyle/>
          <a:p>
            <a:endParaRPr/>
          </a:p>
        </p:txBody>
      </p:sp>
      <p:sp>
        <p:nvSpPr>
          <p:cNvPr id="28" name="Line">
            <a:extLst>
              <a:ext uri="{FF2B5EF4-FFF2-40B4-BE49-F238E27FC236}">
                <a16:creationId xmlns:a16="http://schemas.microsoft.com/office/drawing/2014/main" id="{DC322794-F3D2-CD44-ABE0-85EDC9D42ED7}"/>
              </a:ext>
            </a:extLst>
          </p:cNvPr>
          <p:cNvSpPr/>
          <p:nvPr/>
        </p:nvSpPr>
        <p:spPr>
          <a:xfrm flipV="1">
            <a:off x="14630401" y="8195643"/>
            <a:ext cx="5945616" cy="0"/>
          </a:xfrm>
          <a:prstGeom prst="line">
            <a:avLst/>
          </a:prstGeom>
          <a:ln w="12700">
            <a:solidFill>
              <a:srgbClr val="F8F4F4"/>
            </a:solidFill>
            <a:miter lim="400000"/>
          </a:ln>
        </p:spPr>
        <p:txBody>
          <a:bodyPr lIns="50800" tIns="50800" rIns="50800" bIns="50800" anchor="ctr"/>
          <a:lstStyle/>
          <a:p>
            <a:endParaRPr/>
          </a:p>
        </p:txBody>
      </p:sp>
      <p:sp>
        <p:nvSpPr>
          <p:cNvPr id="33" name="Line">
            <a:extLst>
              <a:ext uri="{FF2B5EF4-FFF2-40B4-BE49-F238E27FC236}">
                <a16:creationId xmlns:a16="http://schemas.microsoft.com/office/drawing/2014/main" id="{FD61568A-2811-454B-A24D-CFE4D8025343}"/>
              </a:ext>
            </a:extLst>
          </p:cNvPr>
          <p:cNvSpPr/>
          <p:nvPr/>
        </p:nvSpPr>
        <p:spPr>
          <a:xfrm flipV="1">
            <a:off x="13446493" y="10984783"/>
            <a:ext cx="7129523" cy="0"/>
          </a:xfrm>
          <a:prstGeom prst="line">
            <a:avLst/>
          </a:prstGeom>
          <a:ln w="12700">
            <a:solidFill>
              <a:srgbClr val="F8F4F4"/>
            </a:solidFill>
            <a:miter lim="400000"/>
          </a:ln>
        </p:spPr>
        <p:txBody>
          <a:bodyPr lIns="50800" tIns="50800" rIns="50800" bIns="50800" anchor="ctr"/>
          <a:lstStyle/>
          <a:p>
            <a:endParaRPr/>
          </a:p>
        </p:txBody>
      </p:sp>
      <p:sp>
        <p:nvSpPr>
          <p:cNvPr id="34" name="Line">
            <a:extLst>
              <a:ext uri="{FF2B5EF4-FFF2-40B4-BE49-F238E27FC236}">
                <a16:creationId xmlns:a16="http://schemas.microsoft.com/office/drawing/2014/main" id="{823D07CF-07E0-CD43-A7BA-DB78319A6CB1}"/>
              </a:ext>
            </a:extLst>
          </p:cNvPr>
          <p:cNvSpPr/>
          <p:nvPr/>
        </p:nvSpPr>
        <p:spPr>
          <a:xfrm flipV="1">
            <a:off x="14336829" y="11542609"/>
            <a:ext cx="6239187" cy="0"/>
          </a:xfrm>
          <a:prstGeom prst="line">
            <a:avLst/>
          </a:prstGeom>
          <a:ln w="12700">
            <a:solidFill>
              <a:srgbClr val="F8F4F4"/>
            </a:solidFill>
            <a:miter lim="400000"/>
          </a:ln>
        </p:spPr>
        <p:txBody>
          <a:bodyPr lIns="50800" tIns="50800" rIns="50800" bIns="50800" anchor="ctr"/>
          <a:lstStyle/>
          <a:p>
            <a:endParaRPr/>
          </a:p>
        </p:txBody>
      </p:sp>
      <p:sp>
        <p:nvSpPr>
          <p:cNvPr id="35" name="Line">
            <a:extLst>
              <a:ext uri="{FF2B5EF4-FFF2-40B4-BE49-F238E27FC236}">
                <a16:creationId xmlns:a16="http://schemas.microsoft.com/office/drawing/2014/main" id="{90BAA862-1E86-A04C-A9DD-21FECEF48B98}"/>
              </a:ext>
            </a:extLst>
          </p:cNvPr>
          <p:cNvSpPr/>
          <p:nvPr/>
        </p:nvSpPr>
        <p:spPr>
          <a:xfrm flipV="1">
            <a:off x="18206185" y="10426955"/>
            <a:ext cx="2369831" cy="0"/>
          </a:xfrm>
          <a:prstGeom prst="line">
            <a:avLst/>
          </a:prstGeom>
          <a:ln w="12700">
            <a:solidFill>
              <a:srgbClr val="F8F4F4"/>
            </a:solidFill>
            <a:miter lim="400000"/>
          </a:ln>
        </p:spPr>
        <p:txBody>
          <a:bodyPr lIns="50800" tIns="50800" rIns="50800" bIns="50800" anchor="ctr"/>
          <a:lstStyle/>
          <a:p>
            <a:endParaRPr/>
          </a:p>
        </p:txBody>
      </p:sp>
      <p:sp>
        <p:nvSpPr>
          <p:cNvPr id="36" name="Line">
            <a:extLst>
              <a:ext uri="{FF2B5EF4-FFF2-40B4-BE49-F238E27FC236}">
                <a16:creationId xmlns:a16="http://schemas.microsoft.com/office/drawing/2014/main" id="{2E35537F-BA90-6541-A376-ACE7DDB7EA7C}"/>
              </a:ext>
            </a:extLst>
          </p:cNvPr>
          <p:cNvSpPr/>
          <p:nvPr/>
        </p:nvSpPr>
        <p:spPr>
          <a:xfrm flipV="1">
            <a:off x="19067646" y="9869127"/>
            <a:ext cx="1508370" cy="0"/>
          </a:xfrm>
          <a:prstGeom prst="line">
            <a:avLst/>
          </a:prstGeom>
          <a:ln w="12700">
            <a:solidFill>
              <a:srgbClr val="F8F4F4"/>
            </a:solidFill>
            <a:miter lim="400000"/>
          </a:ln>
        </p:spPr>
        <p:txBody>
          <a:bodyPr lIns="50800" tIns="50800" rIns="50800" bIns="50800" anchor="ctr"/>
          <a:lstStyle/>
          <a:p>
            <a:endParaRPr/>
          </a:p>
        </p:txBody>
      </p:sp>
      <p:sp>
        <p:nvSpPr>
          <p:cNvPr id="37" name="Line">
            <a:extLst>
              <a:ext uri="{FF2B5EF4-FFF2-40B4-BE49-F238E27FC236}">
                <a16:creationId xmlns:a16="http://schemas.microsoft.com/office/drawing/2014/main" id="{5F335035-0AEB-1C45-9139-9096E7EDA0F7}"/>
              </a:ext>
            </a:extLst>
          </p:cNvPr>
          <p:cNvSpPr/>
          <p:nvPr/>
        </p:nvSpPr>
        <p:spPr>
          <a:xfrm flipV="1">
            <a:off x="16757583" y="9311299"/>
            <a:ext cx="3818433" cy="0"/>
          </a:xfrm>
          <a:prstGeom prst="line">
            <a:avLst/>
          </a:prstGeom>
          <a:ln w="12700">
            <a:solidFill>
              <a:srgbClr val="F8F4F4"/>
            </a:solidFill>
            <a:miter lim="400000"/>
          </a:ln>
        </p:spPr>
        <p:txBody>
          <a:bodyPr lIns="50800" tIns="50800" rIns="50800" bIns="50800" anchor="ctr"/>
          <a:lstStyle/>
          <a:p>
            <a:endParaRPr/>
          </a:p>
        </p:txBody>
      </p:sp>
      <p:sp>
        <p:nvSpPr>
          <p:cNvPr id="38" name="Line">
            <a:extLst>
              <a:ext uri="{FF2B5EF4-FFF2-40B4-BE49-F238E27FC236}">
                <a16:creationId xmlns:a16="http://schemas.microsoft.com/office/drawing/2014/main" id="{D0AF837C-0521-AF45-A900-0F6B14C7E23D}"/>
              </a:ext>
            </a:extLst>
          </p:cNvPr>
          <p:cNvSpPr/>
          <p:nvPr/>
        </p:nvSpPr>
        <p:spPr>
          <a:xfrm flipV="1">
            <a:off x="13865193" y="8753471"/>
            <a:ext cx="6710824" cy="0"/>
          </a:xfrm>
          <a:prstGeom prst="line">
            <a:avLst/>
          </a:prstGeom>
          <a:ln w="12700">
            <a:solidFill>
              <a:srgbClr val="F8F4F4"/>
            </a:solidFill>
            <a:miter lim="400000"/>
          </a:ln>
        </p:spPr>
        <p:txBody>
          <a:bodyPr lIns="50800" tIns="50800" rIns="50800" bIns="50800" anchor="ctr"/>
          <a:lstStyle/>
          <a:p>
            <a:endParaRPr/>
          </a:p>
        </p:txBody>
      </p:sp>
      <p:sp>
        <p:nvSpPr>
          <p:cNvPr id="2" name="Shape 121">
            <a:extLst>
              <a:ext uri="{FF2B5EF4-FFF2-40B4-BE49-F238E27FC236}">
                <a16:creationId xmlns:a16="http://schemas.microsoft.com/office/drawing/2014/main" id="{50C574BA-8C29-9558-61FC-F7C3A40F785B}"/>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6418"/>
        </a:solidFill>
        <a:effectLst/>
      </p:bgPr>
    </p:bg>
    <p:spTree>
      <p:nvGrpSpPr>
        <p:cNvPr id="1" name=""/>
        <p:cNvGrpSpPr/>
        <p:nvPr/>
      </p:nvGrpSpPr>
      <p:grpSpPr>
        <a:xfrm>
          <a:off x="0" y="0"/>
          <a:ext cx="0" cy="0"/>
          <a:chOff x="0" y="0"/>
          <a:chExt cx="0" cy="0"/>
        </a:xfrm>
      </p:grpSpPr>
      <p:pic>
        <p:nvPicPr>
          <p:cNvPr id="191"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192" name="Nós:…"/>
          <p:cNvSpPr txBox="1"/>
          <p:nvPr/>
        </p:nvSpPr>
        <p:spPr>
          <a:xfrm>
            <a:off x="4317572" y="3035069"/>
            <a:ext cx="7529834" cy="63614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67731" tIns="67731" rIns="67731" bIns="67731">
            <a:spAutoFit/>
          </a:bodyPr>
          <a:lstStyle/>
          <a:p>
            <a:pPr algn="l" defTabSz="609600">
              <a:lnSpc>
                <a:spcPct val="80000"/>
              </a:lnSpc>
              <a:defRPr sz="10000" b="1" cap="all">
                <a:solidFill>
                  <a:srgbClr val="FFFFFF"/>
                </a:solidFill>
                <a:latin typeface="Helvetica Now Display"/>
                <a:ea typeface="Helvetica Now Display"/>
                <a:cs typeface="Helvetica Now Display"/>
                <a:sym typeface="Helvetica Now Display"/>
              </a:defRPr>
            </a:pPr>
            <a:r>
              <a:rPr dirty="0" err="1"/>
              <a:t>Nós</a:t>
            </a:r>
            <a:r>
              <a:rPr dirty="0"/>
              <a:t>: </a:t>
            </a:r>
          </a:p>
          <a:p>
            <a:pPr algn="l" defTabSz="609600">
              <a:lnSpc>
                <a:spcPct val="80000"/>
              </a:lnSpc>
              <a:defRPr sz="10000" cap="all">
                <a:solidFill>
                  <a:srgbClr val="FFFFFF"/>
                </a:solidFill>
                <a:latin typeface="Helvetica Now Display Medium"/>
                <a:ea typeface="Helvetica Now Display Medium"/>
                <a:cs typeface="Helvetica Now Display Medium"/>
                <a:sym typeface="Helvetica Now Display Medium"/>
              </a:defRPr>
            </a:pPr>
            <a:r>
              <a:rPr dirty="0" err="1"/>
              <a:t>pilar</a:t>
            </a:r>
            <a:r>
              <a:rPr dirty="0"/>
              <a:t> de </a:t>
            </a:r>
          </a:p>
          <a:p>
            <a:pPr algn="l" defTabSz="609600">
              <a:lnSpc>
                <a:spcPct val="80000"/>
              </a:lnSpc>
              <a:defRPr sz="10000" cap="all">
                <a:solidFill>
                  <a:srgbClr val="FFFFFF"/>
                </a:solidFill>
                <a:latin typeface="Helvetica Now Display Medium"/>
                <a:ea typeface="Helvetica Now Display Medium"/>
                <a:cs typeface="Helvetica Now Display Medium"/>
                <a:sym typeface="Helvetica Now Display Medium"/>
              </a:defRPr>
            </a:pPr>
            <a:r>
              <a:rPr dirty="0" err="1"/>
              <a:t>equidade</a:t>
            </a:r>
            <a:r>
              <a:rPr dirty="0"/>
              <a:t> </a:t>
            </a:r>
          </a:p>
          <a:p>
            <a:pPr algn="l" defTabSz="609600">
              <a:lnSpc>
                <a:spcPct val="80000"/>
              </a:lnSpc>
              <a:defRPr sz="10000" cap="all">
                <a:solidFill>
                  <a:srgbClr val="FFFFFF"/>
                </a:solidFill>
                <a:latin typeface="Helvetica Now Display Medium"/>
                <a:ea typeface="Helvetica Now Display Medium"/>
                <a:cs typeface="Helvetica Now Display Medium"/>
                <a:sym typeface="Helvetica Now Display Medium"/>
              </a:defRPr>
            </a:pPr>
            <a:r>
              <a:rPr dirty="0"/>
              <a:t>de </a:t>
            </a:r>
            <a:r>
              <a:rPr dirty="0" err="1"/>
              <a:t>gênero</a:t>
            </a:r>
            <a:r>
              <a:rPr dirty="0"/>
              <a:t> </a:t>
            </a:r>
          </a:p>
          <a:p>
            <a:pPr algn="l" defTabSz="609600">
              <a:lnSpc>
                <a:spcPct val="80000"/>
              </a:lnSpc>
              <a:defRPr sz="10000" cap="all">
                <a:solidFill>
                  <a:srgbClr val="FFFFFF"/>
                </a:solidFill>
                <a:latin typeface="Helvetica Now Display Medium"/>
                <a:ea typeface="Helvetica Now Display Medium"/>
                <a:cs typeface="Helvetica Now Display Medium"/>
                <a:sym typeface="Helvetica Now Display Medium"/>
              </a:defRPr>
            </a:pPr>
            <a:r>
              <a:rPr dirty="0"/>
              <a:t>da Natura</a:t>
            </a:r>
          </a:p>
        </p:txBody>
      </p:sp>
      <p:sp>
        <p:nvSpPr>
          <p:cNvPr id="193" name="O que é ser mulher?…"/>
          <p:cNvSpPr txBox="1"/>
          <p:nvPr/>
        </p:nvSpPr>
        <p:spPr>
          <a:xfrm>
            <a:off x="13788714" y="2766116"/>
            <a:ext cx="8817286" cy="92127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t">
            <a:spAutoFit/>
          </a:bodyPr>
          <a:lstStyle/>
          <a:p>
            <a:pPr algn="l" defTabSz="457200">
              <a:lnSpc>
                <a:spcPts val="9600"/>
              </a:lnSpc>
              <a:defRPr sz="6000">
                <a:solidFill>
                  <a:srgbClr val="FFFFFF"/>
                </a:solidFill>
                <a:latin typeface="Helvetica Now Display Light"/>
                <a:ea typeface="Helvetica Now Display Light"/>
                <a:cs typeface="Helvetica Now Display Light"/>
                <a:sym typeface="Helvetica Now Display Light"/>
              </a:defRPr>
            </a:pPr>
            <a:r>
              <a:rPr dirty="0"/>
              <a:t>O que </a:t>
            </a:r>
            <a:r>
              <a:rPr dirty="0" err="1"/>
              <a:t>é</a:t>
            </a:r>
            <a:r>
              <a:rPr dirty="0"/>
              <a:t> ser </a:t>
            </a:r>
            <a:r>
              <a:rPr dirty="0" err="1"/>
              <a:t>mulher</a:t>
            </a:r>
            <a:r>
              <a:rPr dirty="0"/>
              <a:t>?</a:t>
            </a:r>
          </a:p>
          <a:p>
            <a:pPr algn="l" defTabSz="457200">
              <a:lnSpc>
                <a:spcPts val="5000"/>
              </a:lnSpc>
              <a:defRPr sz="2200">
                <a:solidFill>
                  <a:srgbClr val="FFFFFF"/>
                </a:solidFill>
                <a:latin typeface="Helvetica Now Text Light"/>
                <a:ea typeface="Helvetica Now Text Light"/>
                <a:cs typeface="Helvetica Now Text Light"/>
                <a:sym typeface="Helvetica Now Text Light"/>
              </a:defRPr>
            </a:pPr>
            <a:r>
              <a:rPr dirty="0"/>
              <a:t> </a:t>
            </a:r>
          </a:p>
          <a:p>
            <a:pPr algn="l" defTabSz="457200">
              <a:defRPr sz="3000">
                <a:solidFill>
                  <a:srgbClr val="FFFFFF"/>
                </a:solidFill>
                <a:latin typeface="Helvetica Now Text ExtraBold"/>
                <a:ea typeface="Helvetica Now Text ExtraBold"/>
                <a:cs typeface="Helvetica Now Text ExtraBold"/>
                <a:sym typeface="Helvetica Now Text ExtraBold"/>
              </a:defRPr>
            </a:pPr>
            <a:r>
              <a:rPr dirty="0"/>
              <a:t>“</a:t>
            </a:r>
            <a:r>
              <a:rPr dirty="0" err="1"/>
              <a:t>Ninguém</a:t>
            </a:r>
            <a:r>
              <a:rPr dirty="0"/>
              <a:t> </a:t>
            </a:r>
            <a:r>
              <a:rPr dirty="0" err="1"/>
              <a:t>nasce</a:t>
            </a:r>
            <a:r>
              <a:rPr dirty="0"/>
              <a:t> </a:t>
            </a:r>
            <a:r>
              <a:rPr dirty="0" err="1"/>
              <a:t>mulher</a:t>
            </a:r>
            <a:r>
              <a:rPr dirty="0"/>
              <a:t>, </a:t>
            </a:r>
            <a:r>
              <a:rPr dirty="0" err="1"/>
              <a:t>torna</a:t>
            </a:r>
            <a:r>
              <a:rPr dirty="0"/>
              <a:t>-se </a:t>
            </a:r>
            <a:r>
              <a:rPr dirty="0" err="1"/>
              <a:t>mulher</a:t>
            </a:r>
            <a:r>
              <a:rPr dirty="0"/>
              <a:t>”.</a:t>
            </a:r>
          </a:p>
          <a:p>
            <a:pPr algn="l" defTabSz="457200">
              <a:defRPr>
                <a:solidFill>
                  <a:srgbClr val="FFFFFF"/>
                </a:solidFill>
                <a:latin typeface="Helvetica Now Text Light"/>
                <a:ea typeface="Helvetica Now Text Light"/>
                <a:cs typeface="Helvetica Now Text Light"/>
                <a:sym typeface="Helvetica Now Text Light"/>
              </a:defRPr>
            </a:pPr>
            <a:r>
              <a:rPr dirty="0"/>
              <a:t> </a:t>
            </a:r>
          </a:p>
          <a:p>
            <a:pPr algn="l" defTabSz="457200">
              <a:defRPr>
                <a:solidFill>
                  <a:srgbClr val="FFFFFF"/>
                </a:solidFill>
                <a:latin typeface="Helvetica Now Text Light"/>
                <a:ea typeface="Helvetica Now Text Light"/>
                <a:cs typeface="Helvetica Now Text Light"/>
                <a:sym typeface="Helvetica Now Text Light"/>
              </a:defRPr>
            </a:pPr>
            <a:r>
              <a:rPr b="1" dirty="0" err="1">
                <a:latin typeface="Helvetica Now Text"/>
                <a:ea typeface="Helvetica Now Text"/>
                <a:cs typeface="Helvetica Now Text"/>
                <a:sym typeface="Helvetica Now Text"/>
              </a:rPr>
              <a:t>Nós</a:t>
            </a:r>
            <a:r>
              <a:rPr dirty="0"/>
              <a:t>. </a:t>
            </a:r>
            <a:r>
              <a:rPr b="1" dirty="0" err="1">
                <a:latin typeface="Helvetica Now Text"/>
                <a:ea typeface="Helvetica Now Text"/>
                <a:cs typeface="Helvetica Now Text"/>
                <a:sym typeface="Helvetica Now Text"/>
              </a:rPr>
              <a:t>Nós</a:t>
            </a:r>
            <a:r>
              <a:rPr dirty="0"/>
              <a:t> </a:t>
            </a:r>
            <a:r>
              <a:rPr dirty="0" err="1"/>
              <a:t>somos</a:t>
            </a:r>
            <a:r>
              <a:rPr dirty="0"/>
              <a:t>: </a:t>
            </a:r>
            <a:r>
              <a:rPr dirty="0" err="1"/>
              <a:t>hétero</a:t>
            </a:r>
            <a:r>
              <a:rPr dirty="0"/>
              <a:t>, </a:t>
            </a:r>
            <a:r>
              <a:rPr dirty="0" err="1"/>
              <a:t>lésbica</a:t>
            </a:r>
            <a:r>
              <a:rPr dirty="0"/>
              <a:t>, </a:t>
            </a:r>
            <a:r>
              <a:rPr dirty="0" err="1"/>
              <a:t>bissexual</a:t>
            </a:r>
            <a:r>
              <a:rPr dirty="0"/>
              <a:t>, </a:t>
            </a:r>
            <a:r>
              <a:rPr dirty="0" err="1"/>
              <a:t>assexual</a:t>
            </a:r>
            <a:r>
              <a:rPr dirty="0"/>
              <a:t>, </a:t>
            </a:r>
            <a:r>
              <a:rPr dirty="0" err="1"/>
              <a:t>cisgênero</a:t>
            </a:r>
            <a:r>
              <a:rPr dirty="0"/>
              <a:t>, </a:t>
            </a:r>
            <a:r>
              <a:rPr dirty="0" err="1"/>
              <a:t>transgênero</a:t>
            </a:r>
            <a:r>
              <a:rPr dirty="0"/>
              <a:t>, Pessoa Com </a:t>
            </a:r>
            <a:r>
              <a:rPr dirty="0" err="1"/>
              <a:t>Deficiência</a:t>
            </a:r>
            <a:r>
              <a:rPr dirty="0"/>
              <a:t>, </a:t>
            </a:r>
            <a:r>
              <a:rPr dirty="0" err="1"/>
              <a:t>negra</a:t>
            </a:r>
            <a:r>
              <a:rPr dirty="0"/>
              <a:t>, </a:t>
            </a:r>
            <a:r>
              <a:rPr dirty="0" err="1"/>
              <a:t>branca</a:t>
            </a:r>
            <a:r>
              <a:rPr dirty="0"/>
              <a:t>, </a:t>
            </a:r>
            <a:r>
              <a:rPr dirty="0" err="1"/>
              <a:t>asiática</a:t>
            </a:r>
            <a:r>
              <a:rPr dirty="0"/>
              <a:t>, </a:t>
            </a:r>
            <a:r>
              <a:rPr dirty="0" err="1"/>
              <a:t>indígena</a:t>
            </a:r>
            <a:r>
              <a:rPr dirty="0"/>
              <a:t>, </a:t>
            </a:r>
            <a:r>
              <a:rPr dirty="0" err="1"/>
              <a:t>gorda</a:t>
            </a:r>
            <a:r>
              <a:rPr dirty="0"/>
              <a:t>, </a:t>
            </a:r>
            <a:r>
              <a:rPr dirty="0" err="1"/>
              <a:t>magra</a:t>
            </a:r>
            <a:r>
              <a:rPr dirty="0"/>
              <a:t>, </a:t>
            </a:r>
            <a:r>
              <a:rPr dirty="0" err="1"/>
              <a:t>alta</a:t>
            </a:r>
            <a:r>
              <a:rPr dirty="0"/>
              <a:t>, </a:t>
            </a:r>
            <a:r>
              <a:rPr dirty="0" err="1"/>
              <a:t>baixa</a:t>
            </a:r>
            <a:r>
              <a:rPr dirty="0"/>
              <a:t>, </a:t>
            </a:r>
            <a:r>
              <a:rPr dirty="0" err="1"/>
              <a:t>mãe</a:t>
            </a:r>
            <a:r>
              <a:rPr dirty="0"/>
              <a:t>, </a:t>
            </a:r>
            <a:r>
              <a:rPr dirty="0" err="1"/>
              <a:t>filha</a:t>
            </a:r>
            <a:r>
              <a:rPr dirty="0"/>
              <a:t>, </a:t>
            </a:r>
            <a:r>
              <a:rPr dirty="0" err="1"/>
              <a:t>tia</a:t>
            </a:r>
            <a:r>
              <a:rPr dirty="0"/>
              <a:t>, </a:t>
            </a:r>
            <a:r>
              <a:rPr dirty="0" err="1"/>
              <a:t>sobrinha</a:t>
            </a:r>
            <a:r>
              <a:rPr dirty="0"/>
              <a:t>, </a:t>
            </a:r>
            <a:r>
              <a:rPr dirty="0" err="1"/>
              <a:t>avó</a:t>
            </a:r>
            <a:r>
              <a:rPr dirty="0"/>
              <a:t>, prima, </a:t>
            </a:r>
            <a:r>
              <a:rPr dirty="0" err="1"/>
              <a:t>esposa</a:t>
            </a:r>
            <a:r>
              <a:rPr dirty="0"/>
              <a:t>, </a:t>
            </a:r>
            <a:r>
              <a:rPr dirty="0" err="1"/>
              <a:t>parceira</a:t>
            </a:r>
            <a:r>
              <a:rPr dirty="0"/>
              <a:t>, </a:t>
            </a:r>
            <a:r>
              <a:rPr dirty="0" err="1"/>
              <a:t>namorada</a:t>
            </a:r>
            <a:r>
              <a:rPr dirty="0"/>
              <a:t>, </a:t>
            </a:r>
            <a:r>
              <a:rPr dirty="0" err="1"/>
              <a:t>companheira</a:t>
            </a:r>
            <a:r>
              <a:rPr dirty="0"/>
              <a:t>, </a:t>
            </a:r>
            <a:r>
              <a:rPr dirty="0" err="1"/>
              <a:t>sogra</a:t>
            </a:r>
            <a:r>
              <a:rPr dirty="0"/>
              <a:t>, </a:t>
            </a:r>
            <a:r>
              <a:rPr dirty="0" err="1"/>
              <a:t>nora</a:t>
            </a:r>
            <a:r>
              <a:rPr dirty="0"/>
              <a:t>, </a:t>
            </a:r>
            <a:r>
              <a:rPr dirty="0" err="1"/>
              <a:t>cunhada</a:t>
            </a:r>
            <a:r>
              <a:rPr dirty="0"/>
              <a:t>, </a:t>
            </a:r>
            <a:r>
              <a:rPr dirty="0" err="1"/>
              <a:t>madrinha</a:t>
            </a:r>
            <a:r>
              <a:rPr dirty="0"/>
              <a:t>, </a:t>
            </a:r>
            <a:r>
              <a:rPr dirty="0" err="1"/>
              <a:t>casada</a:t>
            </a:r>
            <a:r>
              <a:rPr dirty="0"/>
              <a:t>, </a:t>
            </a:r>
            <a:r>
              <a:rPr dirty="0" err="1"/>
              <a:t>solteira</a:t>
            </a:r>
            <a:r>
              <a:rPr dirty="0"/>
              <a:t>, </a:t>
            </a:r>
            <a:r>
              <a:rPr dirty="0" err="1"/>
              <a:t>divorciada</a:t>
            </a:r>
            <a:r>
              <a:rPr dirty="0"/>
              <a:t>, </a:t>
            </a:r>
            <a:r>
              <a:rPr dirty="0" err="1"/>
              <a:t>viúva</a:t>
            </a:r>
            <a:r>
              <a:rPr dirty="0"/>
              <a:t>, forte, </a:t>
            </a:r>
            <a:r>
              <a:rPr dirty="0" err="1"/>
              <a:t>sensível</a:t>
            </a:r>
            <a:r>
              <a:rPr dirty="0"/>
              <a:t>, </a:t>
            </a:r>
            <a:r>
              <a:rPr dirty="0" err="1"/>
              <a:t>assertiva</a:t>
            </a:r>
            <a:r>
              <a:rPr dirty="0"/>
              <a:t>, </a:t>
            </a:r>
            <a:r>
              <a:rPr dirty="0" err="1"/>
              <a:t>vulnerável</a:t>
            </a:r>
            <a:r>
              <a:rPr dirty="0"/>
              <a:t>, </a:t>
            </a:r>
            <a:r>
              <a:rPr dirty="0" err="1"/>
              <a:t>corajosa</a:t>
            </a:r>
            <a:r>
              <a:rPr dirty="0"/>
              <a:t>, </a:t>
            </a:r>
            <a:r>
              <a:rPr dirty="0" err="1"/>
              <a:t>trabalhadora</a:t>
            </a:r>
            <a:r>
              <a:rPr dirty="0"/>
              <a:t>, </a:t>
            </a:r>
            <a:r>
              <a:rPr dirty="0" err="1"/>
              <a:t>empoderada</a:t>
            </a:r>
            <a:r>
              <a:rPr dirty="0"/>
              <a:t>, </a:t>
            </a:r>
            <a:r>
              <a:rPr dirty="0" err="1"/>
              <a:t>brasileira</a:t>
            </a:r>
            <a:r>
              <a:rPr dirty="0"/>
              <a:t>, </a:t>
            </a:r>
            <a:r>
              <a:rPr dirty="0" err="1"/>
              <a:t>latino-americana</a:t>
            </a:r>
            <a:r>
              <a:rPr dirty="0"/>
              <a:t>.</a:t>
            </a:r>
          </a:p>
          <a:p>
            <a:pPr algn="l" defTabSz="457200">
              <a:defRPr>
                <a:solidFill>
                  <a:srgbClr val="FFFFFF"/>
                </a:solidFill>
                <a:latin typeface="Helvetica Now Text Light"/>
                <a:ea typeface="Helvetica Now Text Light"/>
                <a:cs typeface="Helvetica Now Text Light"/>
                <a:sym typeface="Helvetica Now Text Light"/>
              </a:defRPr>
            </a:pPr>
            <a:r>
              <a:rPr dirty="0"/>
              <a:t> </a:t>
            </a:r>
          </a:p>
          <a:p>
            <a:pPr algn="l" defTabSz="457200">
              <a:defRPr>
                <a:solidFill>
                  <a:srgbClr val="FFFFFF"/>
                </a:solidFill>
                <a:latin typeface="Helvetica Now Text Light"/>
                <a:ea typeface="Helvetica Now Text Light"/>
                <a:cs typeface="Helvetica Now Text Light"/>
                <a:sym typeface="Helvetica Now Text Light"/>
              </a:defRPr>
            </a:pPr>
            <a:r>
              <a:rPr b="1" dirty="0" err="1">
                <a:latin typeface="Helvetica Now Text"/>
                <a:ea typeface="Helvetica Now Text"/>
                <a:cs typeface="Helvetica Now Text"/>
                <a:sym typeface="Helvetica Now Text"/>
              </a:rPr>
              <a:t>Nós</a:t>
            </a:r>
            <a:r>
              <a:rPr dirty="0"/>
              <a:t> </a:t>
            </a:r>
            <a:r>
              <a:rPr dirty="0" err="1"/>
              <a:t>somos</a:t>
            </a:r>
            <a:r>
              <a:rPr dirty="0"/>
              <a:t>. Por </a:t>
            </a:r>
            <a:r>
              <a:rPr dirty="0" err="1"/>
              <a:t>nós</a:t>
            </a:r>
            <a:r>
              <a:rPr dirty="0"/>
              <a:t> e para </a:t>
            </a:r>
            <a:r>
              <a:rPr dirty="0" err="1"/>
              <a:t>nós</a:t>
            </a:r>
            <a:r>
              <a:rPr dirty="0"/>
              <a:t>. Estamos </a:t>
            </a:r>
            <a:r>
              <a:rPr dirty="0" err="1"/>
              <a:t>aqui</a:t>
            </a:r>
            <a:r>
              <a:rPr dirty="0"/>
              <a:t> para </a:t>
            </a:r>
            <a:r>
              <a:rPr dirty="0" err="1"/>
              <a:t>acolher</a:t>
            </a:r>
            <a:r>
              <a:rPr dirty="0"/>
              <a:t>, </a:t>
            </a:r>
            <a:r>
              <a:rPr dirty="0" err="1"/>
              <a:t>escutar</a:t>
            </a:r>
            <a:r>
              <a:rPr dirty="0"/>
              <a:t>, </a:t>
            </a:r>
            <a:r>
              <a:rPr dirty="0" err="1"/>
              <a:t>falar</a:t>
            </a:r>
            <a:r>
              <a:rPr dirty="0"/>
              <a:t>, </a:t>
            </a:r>
            <a:r>
              <a:rPr dirty="0" err="1"/>
              <a:t>não</a:t>
            </a:r>
            <a:r>
              <a:rPr dirty="0"/>
              <a:t> </a:t>
            </a:r>
            <a:r>
              <a:rPr dirty="0" err="1"/>
              <a:t>ter</a:t>
            </a:r>
            <a:r>
              <a:rPr dirty="0"/>
              <a:t> </a:t>
            </a:r>
            <a:r>
              <a:rPr dirty="0" err="1"/>
              <a:t>medo</a:t>
            </a:r>
            <a:r>
              <a:rPr dirty="0"/>
              <a:t> e para </a:t>
            </a:r>
            <a:r>
              <a:rPr dirty="0" err="1"/>
              <a:t>mostrar</a:t>
            </a:r>
            <a:r>
              <a:rPr dirty="0"/>
              <a:t> a </a:t>
            </a:r>
            <a:r>
              <a:rPr dirty="0" err="1"/>
              <a:t>maior</a:t>
            </a:r>
            <a:r>
              <a:rPr dirty="0"/>
              <a:t> </a:t>
            </a:r>
            <a:r>
              <a:rPr dirty="0" err="1"/>
              <a:t>potência</a:t>
            </a:r>
            <a:r>
              <a:rPr dirty="0"/>
              <a:t> de ser </a:t>
            </a:r>
            <a:r>
              <a:rPr dirty="0" err="1"/>
              <a:t>mulher</a:t>
            </a:r>
            <a:r>
              <a:rPr dirty="0"/>
              <a:t>. Juntas para </a:t>
            </a:r>
            <a:r>
              <a:rPr dirty="0" err="1"/>
              <a:t>lutar</a:t>
            </a:r>
            <a:r>
              <a:rPr dirty="0"/>
              <a:t> pela </a:t>
            </a:r>
            <a:r>
              <a:rPr dirty="0" err="1"/>
              <a:t>equidade</a:t>
            </a:r>
            <a:r>
              <a:rPr dirty="0"/>
              <a:t> de </a:t>
            </a:r>
            <a:r>
              <a:rPr dirty="0" err="1"/>
              <a:t>gênero</a:t>
            </a:r>
            <a:r>
              <a:rPr dirty="0"/>
              <a:t> e contra </a:t>
            </a:r>
            <a:r>
              <a:rPr dirty="0" err="1"/>
              <a:t>qualquer</a:t>
            </a:r>
            <a:r>
              <a:rPr dirty="0"/>
              <a:t> </a:t>
            </a:r>
            <a:r>
              <a:rPr dirty="0" err="1"/>
              <a:t>violência</a:t>
            </a:r>
            <a:r>
              <a:rPr dirty="0"/>
              <a:t> </a:t>
            </a:r>
            <a:r>
              <a:rPr dirty="0" err="1"/>
              <a:t>ou</a:t>
            </a:r>
            <a:r>
              <a:rPr dirty="0"/>
              <a:t> </a:t>
            </a:r>
            <a:r>
              <a:rPr dirty="0" err="1"/>
              <a:t>discriminação</a:t>
            </a:r>
            <a:r>
              <a:rPr dirty="0"/>
              <a:t>.</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spcBef>
                <a:spcPts val="1000"/>
              </a:spcBef>
              <a:defRPr cap="all">
                <a:solidFill>
                  <a:srgbClr val="FFFFFF"/>
                </a:solidFill>
                <a:latin typeface="Helvetica Now Text Light"/>
                <a:ea typeface="Helvetica Now Text Light"/>
                <a:cs typeface="Helvetica Now Text Light"/>
                <a:sym typeface="Helvetica Now Text Light"/>
              </a:defRPr>
            </a:pPr>
            <a:r>
              <a:rPr dirty="0" err="1">
                <a:latin typeface="Helvetica Now Text"/>
                <a:ea typeface="Helvetica Now Text"/>
                <a:cs typeface="Helvetica Now Text"/>
                <a:sym typeface="Helvetica Now Text"/>
              </a:rPr>
              <a:t>Mulheres</a:t>
            </a:r>
            <a:r>
              <a:rPr dirty="0">
                <a:latin typeface="Helvetica Now Text"/>
                <a:ea typeface="Helvetica Now Text"/>
                <a:cs typeface="Helvetica Now Text"/>
                <a:sym typeface="Helvetica Now Text"/>
              </a:rPr>
              <a:t>. </a:t>
            </a:r>
            <a:r>
              <a:rPr dirty="0" err="1">
                <a:latin typeface="Helvetica Now Text"/>
                <a:ea typeface="Helvetica Now Text"/>
                <a:cs typeface="Helvetica Now Text"/>
                <a:sym typeface="Helvetica Now Text"/>
              </a:rPr>
              <a:t>Vocês</a:t>
            </a:r>
            <a:r>
              <a:rPr dirty="0">
                <a:latin typeface="Helvetica Now Text"/>
                <a:ea typeface="Helvetica Now Text"/>
                <a:cs typeface="Helvetica Now Text"/>
                <a:sym typeface="Helvetica Now Text"/>
              </a:rPr>
              <a:t> </a:t>
            </a:r>
            <a:r>
              <a:rPr dirty="0" err="1">
                <a:latin typeface="Helvetica Now Text"/>
                <a:ea typeface="Helvetica Now Text"/>
                <a:cs typeface="Helvetica Now Text"/>
                <a:sym typeface="Helvetica Now Text"/>
              </a:rPr>
              <a:t>não</a:t>
            </a:r>
            <a:r>
              <a:rPr dirty="0">
                <a:latin typeface="Helvetica Now Text"/>
                <a:ea typeface="Helvetica Now Text"/>
                <a:cs typeface="Helvetica Now Text"/>
                <a:sym typeface="Helvetica Now Text"/>
              </a:rPr>
              <a:t> </a:t>
            </a:r>
            <a:r>
              <a:rPr dirty="0" err="1">
                <a:latin typeface="Helvetica Now Text"/>
                <a:ea typeface="Helvetica Now Text"/>
                <a:cs typeface="Helvetica Now Text"/>
                <a:sym typeface="Helvetica Now Text"/>
              </a:rPr>
              <a:t>estão</a:t>
            </a:r>
            <a:r>
              <a:rPr dirty="0">
                <a:latin typeface="Helvetica Now Text"/>
                <a:ea typeface="Helvetica Now Text"/>
                <a:cs typeface="Helvetica Now Text"/>
                <a:sym typeface="Helvetica Now Text"/>
              </a:rPr>
              <a:t> </a:t>
            </a:r>
            <a:r>
              <a:rPr dirty="0" err="1">
                <a:latin typeface="Helvetica Now Text"/>
                <a:ea typeface="Helvetica Now Text"/>
                <a:cs typeface="Helvetica Now Text"/>
                <a:sym typeface="Helvetica Now Text"/>
              </a:rPr>
              <a:t>sozinhas</a:t>
            </a:r>
            <a:r>
              <a:rPr dirty="0">
                <a:latin typeface="Helvetica Now Text"/>
                <a:ea typeface="Helvetica Now Text"/>
                <a:cs typeface="Helvetica Now Text"/>
                <a:sym typeface="Helvetica Now Text"/>
              </a:rPr>
              <a:t>. </a:t>
            </a:r>
            <a:br>
              <a:rPr dirty="0">
                <a:latin typeface="Helvetica Now Text"/>
                <a:ea typeface="Helvetica Now Text"/>
                <a:cs typeface="Helvetica Now Text"/>
                <a:sym typeface="Helvetica Now Text"/>
              </a:rPr>
            </a:br>
            <a:r>
              <a:rPr b="1" dirty="0" err="1">
                <a:latin typeface="Helvetica Now Text"/>
                <a:ea typeface="Helvetica Now Text"/>
                <a:cs typeface="Helvetica Now Text"/>
                <a:sym typeface="Helvetica Now Text"/>
              </a:rPr>
              <a:t>Nós</a:t>
            </a:r>
            <a:r>
              <a:rPr dirty="0">
                <a:latin typeface="Helvetica Now Text"/>
                <a:ea typeface="Helvetica Now Text"/>
                <a:cs typeface="Helvetica Now Text"/>
                <a:sym typeface="Helvetica Now Text"/>
              </a:rPr>
              <a:t>, juntas, </a:t>
            </a:r>
            <a:r>
              <a:rPr dirty="0" err="1">
                <a:latin typeface="Helvetica Now Text"/>
                <a:ea typeface="Helvetica Now Text"/>
                <a:cs typeface="Helvetica Now Text"/>
                <a:sym typeface="Helvetica Now Text"/>
              </a:rPr>
              <a:t>estamos</a:t>
            </a:r>
            <a:r>
              <a:rPr dirty="0">
                <a:latin typeface="Helvetica Now Text"/>
                <a:ea typeface="Helvetica Now Text"/>
                <a:cs typeface="Helvetica Now Text"/>
                <a:sym typeface="Helvetica Now Text"/>
              </a:rPr>
              <a:t> </a:t>
            </a:r>
            <a:r>
              <a:rPr dirty="0" err="1">
                <a:latin typeface="Helvetica Now Text"/>
                <a:ea typeface="Helvetica Now Text"/>
                <a:cs typeface="Helvetica Now Text"/>
                <a:sym typeface="Helvetica Now Text"/>
              </a:rPr>
              <a:t>aqui</a:t>
            </a:r>
            <a:r>
              <a:rPr dirty="0">
                <a:latin typeface="Helvetica Now Text"/>
                <a:ea typeface="Helvetica Now Text"/>
                <a:cs typeface="Helvetica Now Text"/>
                <a:sym typeface="Helvetica Now Text"/>
              </a:rPr>
              <a:t>.</a:t>
            </a:r>
          </a:p>
          <a:p>
            <a:pPr algn="l" defTabSz="457200">
              <a:defRPr>
                <a:solidFill>
                  <a:srgbClr val="FFFFFF"/>
                </a:solidFill>
                <a:latin typeface="Helvetica Now Text Light"/>
                <a:ea typeface="Helvetica Now Text Light"/>
                <a:cs typeface="Helvetica Now Text Light"/>
                <a:sym typeface="Helvetica Now Text Light"/>
              </a:defRPr>
            </a:pPr>
            <a:r>
              <a:rPr dirty="0"/>
              <a:t>Pilar </a:t>
            </a:r>
            <a:r>
              <a:rPr dirty="0" err="1"/>
              <a:t>Nós</a:t>
            </a:r>
            <a:endParaRPr dirty="0"/>
          </a:p>
        </p:txBody>
      </p:sp>
      <p:sp>
        <p:nvSpPr>
          <p:cNvPr id="194" name="Rounded Rectangle"/>
          <p:cNvSpPr/>
          <p:nvPr/>
        </p:nvSpPr>
        <p:spPr>
          <a:xfrm>
            <a:off x="2515721" y="10656234"/>
            <a:ext cx="8569732" cy="9908956"/>
          </a:xfrm>
          <a:prstGeom prst="roundRect">
            <a:avLst>
              <a:gd name="adj" fmla="val 6397"/>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97"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0" name="Slide Number">
            <a:extLst>
              <a:ext uri="{FF2B5EF4-FFF2-40B4-BE49-F238E27FC236}">
                <a16:creationId xmlns:a16="http://schemas.microsoft.com/office/drawing/2014/main" id="{99B383B2-6E18-C04F-B6E4-96208DAE2BC2}"/>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3</a:t>
            </a:fld>
            <a:endParaRPr dirty="0"/>
          </a:p>
        </p:txBody>
      </p:sp>
      <p:sp>
        <p:nvSpPr>
          <p:cNvPr id="2" name="Shape 121">
            <a:extLst>
              <a:ext uri="{FF2B5EF4-FFF2-40B4-BE49-F238E27FC236}">
                <a16:creationId xmlns:a16="http://schemas.microsoft.com/office/drawing/2014/main" id="{A2935720-BF45-E5FB-B300-34F624F69B9D}"/>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6418"/>
        </a:solidFill>
        <a:effectLst/>
      </p:bgPr>
    </p:bg>
    <p:spTree>
      <p:nvGrpSpPr>
        <p:cNvPr id="1" name=""/>
        <p:cNvGrpSpPr/>
        <p:nvPr/>
      </p:nvGrpSpPr>
      <p:grpSpPr>
        <a:xfrm>
          <a:off x="0" y="0"/>
          <a:ext cx="0" cy="0"/>
          <a:chOff x="0" y="0"/>
          <a:chExt cx="0" cy="0"/>
        </a:xfrm>
      </p:grpSpPr>
      <p:sp>
        <p:nvSpPr>
          <p:cNvPr id="199" name="Rounded Rectangle"/>
          <p:cNvSpPr/>
          <p:nvPr/>
        </p:nvSpPr>
        <p:spPr>
          <a:xfrm>
            <a:off x="17062225" y="1440916"/>
            <a:ext cx="5240258" cy="4204314"/>
          </a:xfrm>
          <a:prstGeom prst="roundRect">
            <a:avLst>
              <a:gd name="adj" fmla="val 8202"/>
            </a:avLst>
          </a:prstGeom>
          <a:solidFill>
            <a:srgbClr val="FFC0DA"/>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00"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201" name="Criado por mulheres colaboradoras da Natura,  este é um guia independente que tem como objetivo, por meio da informação, contribuir na construção de um ambiente de trabalho mais seguro, com mais equidade e empatia.…"/>
          <p:cNvSpPr txBox="1"/>
          <p:nvPr/>
        </p:nvSpPr>
        <p:spPr>
          <a:xfrm>
            <a:off x="5746519" y="6581098"/>
            <a:ext cx="8175825" cy="37752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2600">
                <a:solidFill>
                  <a:srgbClr val="FFFFFF"/>
                </a:solidFill>
                <a:latin typeface="Helvetica Now Text Light"/>
                <a:ea typeface="Helvetica Now Text Light"/>
                <a:cs typeface="Helvetica Now Text Light"/>
                <a:sym typeface="Helvetica Now Text Light"/>
              </a:defRPr>
            </a:pPr>
            <a:r>
              <a:rPr dirty="0" err="1"/>
              <a:t>Criado</a:t>
            </a:r>
            <a:r>
              <a:rPr dirty="0"/>
              <a:t> por </a:t>
            </a:r>
            <a:r>
              <a:rPr dirty="0" err="1"/>
              <a:t>mulheres</a:t>
            </a:r>
            <a:r>
              <a:rPr dirty="0"/>
              <a:t> </a:t>
            </a:r>
            <a:r>
              <a:rPr dirty="0" err="1"/>
              <a:t>colaboradoras</a:t>
            </a:r>
            <a:r>
              <a:rPr dirty="0"/>
              <a:t> da Natura, </a:t>
            </a:r>
            <a:br>
              <a:rPr dirty="0"/>
            </a:br>
            <a:r>
              <a:rPr dirty="0" err="1"/>
              <a:t>este</a:t>
            </a:r>
            <a:r>
              <a:rPr dirty="0"/>
              <a:t> </a:t>
            </a:r>
            <a:r>
              <a:rPr dirty="0" err="1"/>
              <a:t>é</a:t>
            </a:r>
            <a:r>
              <a:rPr dirty="0"/>
              <a:t> um </a:t>
            </a:r>
            <a:r>
              <a:rPr dirty="0" err="1"/>
              <a:t>guia</a:t>
            </a:r>
            <a:r>
              <a:rPr dirty="0"/>
              <a:t> </a:t>
            </a:r>
            <a:r>
              <a:rPr dirty="0" err="1"/>
              <a:t>independente</a:t>
            </a:r>
            <a:r>
              <a:rPr dirty="0"/>
              <a:t> que </a:t>
            </a:r>
            <a:r>
              <a:rPr dirty="0" err="1"/>
              <a:t>tem</a:t>
            </a:r>
            <a:r>
              <a:rPr dirty="0"/>
              <a:t> </a:t>
            </a:r>
            <a:r>
              <a:rPr dirty="0" err="1"/>
              <a:t>como</a:t>
            </a:r>
            <a:r>
              <a:rPr dirty="0"/>
              <a:t> </a:t>
            </a:r>
            <a:r>
              <a:rPr dirty="0" err="1"/>
              <a:t>objetivo</a:t>
            </a:r>
            <a:r>
              <a:rPr dirty="0"/>
              <a:t>, por </a:t>
            </a:r>
            <a:r>
              <a:rPr dirty="0" err="1"/>
              <a:t>meio</a:t>
            </a:r>
            <a:r>
              <a:rPr dirty="0"/>
              <a:t> da </a:t>
            </a:r>
            <a:r>
              <a:rPr dirty="0" err="1"/>
              <a:t>informação</a:t>
            </a:r>
            <a:r>
              <a:rPr dirty="0"/>
              <a:t>, </a:t>
            </a:r>
            <a:r>
              <a:rPr dirty="0" err="1"/>
              <a:t>contribuir</a:t>
            </a:r>
            <a:r>
              <a:rPr dirty="0"/>
              <a:t> </a:t>
            </a:r>
            <a:r>
              <a:rPr dirty="0" err="1"/>
              <a:t>na</a:t>
            </a:r>
            <a:r>
              <a:rPr dirty="0"/>
              <a:t> </a:t>
            </a:r>
            <a:r>
              <a:rPr dirty="0" err="1"/>
              <a:t>construção</a:t>
            </a:r>
            <a:r>
              <a:rPr dirty="0"/>
              <a:t> de um </a:t>
            </a:r>
            <a:r>
              <a:rPr dirty="0" err="1"/>
              <a:t>ambiente</a:t>
            </a:r>
            <a:r>
              <a:rPr dirty="0"/>
              <a:t> de </a:t>
            </a:r>
            <a:r>
              <a:rPr dirty="0" err="1"/>
              <a:t>trabalho</a:t>
            </a:r>
            <a:r>
              <a:rPr dirty="0"/>
              <a:t> </a:t>
            </a:r>
            <a:r>
              <a:rPr dirty="0" err="1"/>
              <a:t>mais</a:t>
            </a:r>
            <a:r>
              <a:rPr dirty="0"/>
              <a:t> </a:t>
            </a:r>
            <a:r>
              <a:rPr b="1" dirty="0" err="1">
                <a:latin typeface="Helvetica Now Text"/>
                <a:ea typeface="Helvetica Now Text"/>
                <a:cs typeface="Helvetica Now Text"/>
                <a:sym typeface="Helvetica Now Text"/>
              </a:rPr>
              <a:t>seguro</a:t>
            </a:r>
            <a:r>
              <a:rPr dirty="0"/>
              <a:t>, com </a:t>
            </a:r>
            <a:r>
              <a:rPr dirty="0" err="1"/>
              <a:t>mais</a:t>
            </a:r>
            <a:r>
              <a:rPr dirty="0"/>
              <a:t> </a:t>
            </a:r>
            <a:r>
              <a:rPr b="1" dirty="0" err="1">
                <a:latin typeface="Helvetica Now Text"/>
                <a:ea typeface="Helvetica Now Text"/>
                <a:cs typeface="Helvetica Now Text"/>
                <a:sym typeface="Helvetica Now Text"/>
              </a:rPr>
              <a:t>equidade</a:t>
            </a:r>
            <a:r>
              <a:rPr dirty="0"/>
              <a:t> e </a:t>
            </a:r>
            <a:r>
              <a:rPr b="1" dirty="0" err="1">
                <a:latin typeface="Helvetica Now Text"/>
                <a:ea typeface="Helvetica Now Text"/>
                <a:cs typeface="Helvetica Now Text"/>
                <a:sym typeface="Helvetica Now Text"/>
              </a:rPr>
              <a:t>empatia</a:t>
            </a:r>
            <a:r>
              <a:rPr dirty="0"/>
              <a:t>. </a:t>
            </a:r>
          </a:p>
          <a:p>
            <a:pPr algn="l" defTabSz="457200">
              <a:defRPr sz="1866">
                <a:solidFill>
                  <a:srgbClr val="FFFFFF"/>
                </a:solidFill>
                <a:latin typeface="Helvetica Now Text Light"/>
                <a:ea typeface="Helvetica Now Text Light"/>
                <a:cs typeface="Helvetica Now Text Light"/>
                <a:sym typeface="Helvetica Now Text Light"/>
              </a:defRPr>
            </a:pPr>
            <a:endParaRPr dirty="0"/>
          </a:p>
          <a:p>
            <a:pPr algn="l" defTabSz="457200">
              <a:defRPr sz="3000">
                <a:solidFill>
                  <a:srgbClr val="FFFFFF"/>
                </a:solidFill>
                <a:latin typeface="Helvetica Now Text Light"/>
                <a:ea typeface="Helvetica Now Text Light"/>
                <a:cs typeface="Helvetica Now Text Light"/>
                <a:sym typeface="Helvetica Now Text Light"/>
              </a:defRPr>
            </a:pPr>
            <a:r>
              <a:rPr dirty="0" err="1"/>
              <a:t>Sinta</a:t>
            </a:r>
            <a:r>
              <a:rPr dirty="0"/>
              <a:t>-se </a:t>
            </a:r>
            <a:r>
              <a:rPr dirty="0" err="1"/>
              <a:t>à</a:t>
            </a:r>
            <a:r>
              <a:rPr dirty="0"/>
              <a:t> </a:t>
            </a:r>
            <a:r>
              <a:rPr dirty="0" err="1"/>
              <a:t>vontade</a:t>
            </a:r>
            <a:r>
              <a:rPr dirty="0"/>
              <a:t> para </a:t>
            </a:r>
            <a:r>
              <a:rPr dirty="0" err="1"/>
              <a:t>usá</a:t>
            </a:r>
            <a:r>
              <a:rPr dirty="0"/>
              <a:t>-lo </a:t>
            </a:r>
            <a:br>
              <a:rPr dirty="0"/>
            </a:br>
            <a:r>
              <a:rPr dirty="0" err="1"/>
              <a:t>como</a:t>
            </a:r>
            <a:r>
              <a:rPr dirty="0"/>
              <a:t> </a:t>
            </a:r>
            <a:r>
              <a:rPr dirty="0" err="1"/>
              <a:t>referência</a:t>
            </a:r>
            <a:r>
              <a:rPr dirty="0"/>
              <a:t> para </a:t>
            </a:r>
            <a:r>
              <a:rPr b="1" dirty="0" err="1">
                <a:latin typeface="Helvetica Now Text"/>
                <a:ea typeface="Helvetica Now Text"/>
                <a:cs typeface="Helvetica Now Text"/>
                <a:sym typeface="Helvetica Now Text"/>
              </a:rPr>
              <a:t>autorreflexão</a:t>
            </a:r>
            <a:r>
              <a:rPr dirty="0"/>
              <a:t> </a:t>
            </a:r>
            <a:br>
              <a:rPr dirty="0"/>
            </a:br>
            <a:r>
              <a:rPr dirty="0"/>
              <a:t>e </a:t>
            </a:r>
            <a:r>
              <a:rPr b="1" dirty="0" err="1">
                <a:latin typeface="Helvetica Now Text"/>
                <a:ea typeface="Helvetica Now Text"/>
                <a:cs typeface="Helvetica Now Text"/>
                <a:sym typeface="Helvetica Now Text"/>
              </a:rPr>
              <a:t>proteção</a:t>
            </a:r>
            <a:r>
              <a:rPr dirty="0"/>
              <a:t>. </a:t>
            </a:r>
          </a:p>
        </p:txBody>
      </p:sp>
      <p:sp>
        <p:nvSpPr>
          <p:cNvPr id="202" name="Shape 121"/>
          <p:cNvSpPr txBox="1"/>
          <p:nvPr/>
        </p:nvSpPr>
        <p:spPr>
          <a:xfrm>
            <a:off x="4476020" y="3098089"/>
            <a:ext cx="4558683" cy="17479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nchor="t">
            <a:spAutoFit/>
          </a:bodyPr>
          <a:lstStyle>
            <a:lvl1pPr algn="l" defTabSz="609600">
              <a:lnSpc>
                <a:spcPct val="200000"/>
              </a:lnSpc>
              <a:spcBef>
                <a:spcPts val="2400"/>
              </a:spcBef>
              <a:defRPr sz="6000">
                <a:solidFill>
                  <a:srgbClr val="FFFFFF"/>
                </a:solidFill>
                <a:latin typeface="Helvetica Now Display Light"/>
                <a:ea typeface="Helvetica Now Display Light"/>
                <a:cs typeface="Helvetica Now Display Light"/>
                <a:sym typeface="Helvetica Now Display Light"/>
              </a:defRPr>
            </a:lvl1pPr>
          </a:lstStyle>
          <a:p>
            <a:r>
              <a:rPr dirty="0"/>
              <a:t>Co-</a:t>
            </a:r>
            <a:r>
              <a:rPr dirty="0" err="1"/>
              <a:t>criação</a:t>
            </a:r>
            <a:endParaRPr dirty="0"/>
          </a:p>
        </p:txBody>
      </p:sp>
      <p:sp>
        <p:nvSpPr>
          <p:cNvPr id="203" name="Rounded Rectangle"/>
          <p:cNvSpPr/>
          <p:nvPr/>
        </p:nvSpPr>
        <p:spPr>
          <a:xfrm>
            <a:off x="4036642" y="5402681"/>
            <a:ext cx="13668120" cy="9759468"/>
          </a:xfrm>
          <a:prstGeom prst="roundRect">
            <a:avLst>
              <a:gd name="adj" fmla="val 5617"/>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4" name="Rounded Rectangle"/>
          <p:cNvSpPr/>
          <p:nvPr/>
        </p:nvSpPr>
        <p:spPr>
          <a:xfrm>
            <a:off x="14641408" y="2884145"/>
            <a:ext cx="6205964" cy="8221020"/>
          </a:xfrm>
          <a:prstGeom prst="roundRect">
            <a:avLst>
              <a:gd name="adj" fmla="val 6704"/>
            </a:avLst>
          </a:prstGeom>
          <a:solidFill>
            <a:srgbClr val="FFCC3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5" name="Ideia:…"/>
          <p:cNvSpPr txBox="1"/>
          <p:nvPr/>
        </p:nvSpPr>
        <p:spPr>
          <a:xfrm>
            <a:off x="15844732" y="4727367"/>
            <a:ext cx="4502626" cy="453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457200">
              <a:defRPr>
                <a:solidFill>
                  <a:srgbClr val="DA6E32"/>
                </a:solidFill>
                <a:latin typeface="Helvetica Now Text Light"/>
                <a:ea typeface="Helvetica Now Text Light"/>
                <a:cs typeface="Helvetica Now Text Light"/>
                <a:sym typeface="Helvetica Now Text Light"/>
              </a:defRPr>
            </a:pPr>
            <a:r>
              <a:rPr dirty="0" err="1">
                <a:solidFill>
                  <a:srgbClr val="EA6418"/>
                </a:solidFill>
              </a:rPr>
              <a:t>Ideia</a:t>
            </a:r>
            <a:r>
              <a:rPr dirty="0">
                <a:solidFill>
                  <a:srgbClr val="EA6418"/>
                </a:solidFill>
              </a:rPr>
              <a:t>: </a:t>
            </a:r>
          </a:p>
          <a:p>
            <a:pPr algn="l" defTabSz="457200">
              <a:defRPr b="1">
                <a:solidFill>
                  <a:srgbClr val="DA6E32"/>
                </a:solidFill>
                <a:latin typeface="Helvetica Now Text"/>
                <a:ea typeface="Helvetica Now Text"/>
                <a:cs typeface="Helvetica Now Text"/>
                <a:sym typeface="Helvetica Now Text"/>
              </a:defRPr>
            </a:pPr>
            <a:r>
              <a:rPr dirty="0">
                <a:solidFill>
                  <a:srgbClr val="EA6418"/>
                </a:solidFill>
              </a:rPr>
              <a:t>Pilar </a:t>
            </a:r>
            <a:r>
              <a:rPr dirty="0" err="1">
                <a:solidFill>
                  <a:srgbClr val="EA6418"/>
                </a:solidFill>
              </a:rPr>
              <a:t>Nós</a:t>
            </a:r>
            <a:endParaRPr dirty="0">
              <a:solidFill>
                <a:srgbClr val="EA6418"/>
              </a:solidFill>
            </a:endParaRPr>
          </a:p>
          <a:p>
            <a:pPr algn="l" defTabSz="457200">
              <a:defRPr>
                <a:solidFill>
                  <a:srgbClr val="DA6E32"/>
                </a:solidFill>
                <a:latin typeface="Helvetica Now Text Light"/>
                <a:ea typeface="Helvetica Now Text Light"/>
                <a:cs typeface="Helvetica Now Text Light"/>
                <a:sym typeface="Helvetica Now Text Light"/>
              </a:defRPr>
            </a:pPr>
            <a:endParaRPr dirty="0">
              <a:solidFill>
                <a:srgbClr val="EA6418"/>
              </a:solidFill>
            </a:endParaRPr>
          </a:p>
          <a:p>
            <a:pPr algn="l" defTabSz="457200">
              <a:defRPr>
                <a:solidFill>
                  <a:srgbClr val="DA6E32"/>
                </a:solidFill>
                <a:latin typeface="Helvetica Now Text Light"/>
                <a:ea typeface="Helvetica Now Text Light"/>
                <a:cs typeface="Helvetica Now Text Light"/>
                <a:sym typeface="Helvetica Now Text Light"/>
              </a:defRPr>
            </a:pPr>
            <a:r>
              <a:rPr dirty="0" err="1">
                <a:solidFill>
                  <a:srgbClr val="EA6418"/>
                </a:solidFill>
              </a:rPr>
              <a:t>Conteúdo</a:t>
            </a:r>
            <a:r>
              <a:rPr dirty="0">
                <a:solidFill>
                  <a:srgbClr val="EA6418"/>
                </a:solidFill>
              </a:rPr>
              <a:t>: </a:t>
            </a:r>
          </a:p>
          <a:p>
            <a:pPr algn="l" defTabSz="457200">
              <a:defRPr b="1">
                <a:solidFill>
                  <a:srgbClr val="DA6E32"/>
                </a:solidFill>
                <a:latin typeface="Helvetica Now Text"/>
                <a:ea typeface="Helvetica Now Text"/>
                <a:cs typeface="Helvetica Now Text"/>
                <a:sym typeface="Helvetica Now Text"/>
              </a:defRPr>
            </a:pPr>
            <a:r>
              <a:rPr dirty="0">
                <a:solidFill>
                  <a:srgbClr val="EA6418"/>
                </a:solidFill>
                <a:hlinkClick r:id="rId3">
                  <a:extLst>
                    <a:ext uri="{A12FA001-AC4F-418D-AE19-62706E023703}">
                      <ahyp:hlinkClr xmlns:ahyp="http://schemas.microsoft.com/office/drawing/2018/hyperlinkcolor" val="tx"/>
                    </a:ext>
                  </a:extLst>
                </a:hlinkClick>
              </a:rPr>
              <a:t>Ana Carolina Fonseca</a:t>
            </a:r>
            <a:r>
              <a:rPr dirty="0">
                <a:solidFill>
                  <a:srgbClr val="EA6418"/>
                </a:solidFill>
              </a:rPr>
              <a:t> </a:t>
            </a:r>
          </a:p>
          <a:p>
            <a:pPr algn="l" defTabSz="457200">
              <a:defRPr b="1">
                <a:solidFill>
                  <a:srgbClr val="DA6E32"/>
                </a:solidFill>
                <a:latin typeface="Helvetica Now Text"/>
                <a:ea typeface="Helvetica Now Text"/>
                <a:cs typeface="Helvetica Now Text"/>
                <a:sym typeface="Helvetica Now Text"/>
              </a:defRPr>
            </a:pPr>
            <a:r>
              <a:rPr dirty="0">
                <a:solidFill>
                  <a:srgbClr val="EA6418"/>
                </a:solidFill>
              </a:rPr>
              <a:t>Isabela Siqueira de Assis </a:t>
            </a:r>
          </a:p>
          <a:p>
            <a:pPr algn="l" defTabSz="457200">
              <a:defRPr b="1">
                <a:solidFill>
                  <a:srgbClr val="DA6E32"/>
                </a:solidFill>
                <a:latin typeface="Helvetica Now Text"/>
                <a:ea typeface="Helvetica Now Text"/>
                <a:cs typeface="Helvetica Now Text"/>
                <a:sym typeface="Helvetica Now Text"/>
              </a:defRPr>
            </a:pPr>
            <a:r>
              <a:rPr dirty="0">
                <a:solidFill>
                  <a:srgbClr val="EA6418"/>
                </a:solidFill>
                <a:hlinkClick r:id="rId4">
                  <a:extLst>
                    <a:ext uri="{A12FA001-AC4F-418D-AE19-62706E023703}">
                      <ahyp:hlinkClr xmlns:ahyp="http://schemas.microsoft.com/office/drawing/2018/hyperlinkcolor" val="tx"/>
                    </a:ext>
                  </a:extLst>
                </a:hlinkClick>
              </a:rPr>
              <a:t>Elizabeth Campos Barbosa</a:t>
            </a:r>
            <a:r>
              <a:rPr dirty="0">
                <a:solidFill>
                  <a:srgbClr val="EA6418"/>
                </a:solidFill>
              </a:rPr>
              <a:t> </a:t>
            </a:r>
          </a:p>
          <a:p>
            <a:pPr algn="l" defTabSz="457200">
              <a:defRPr>
                <a:solidFill>
                  <a:srgbClr val="DA6E32"/>
                </a:solidFill>
                <a:latin typeface="Helvetica Now Text Light"/>
                <a:ea typeface="Helvetica Now Text Light"/>
                <a:cs typeface="Helvetica Now Text Light"/>
                <a:sym typeface="Helvetica Now Text Light"/>
              </a:defRPr>
            </a:pPr>
            <a:endParaRPr dirty="0">
              <a:solidFill>
                <a:srgbClr val="EA6418"/>
              </a:solidFill>
            </a:endParaRPr>
          </a:p>
          <a:p>
            <a:pPr algn="l" defTabSz="457200">
              <a:defRPr>
                <a:solidFill>
                  <a:srgbClr val="DA6E32"/>
                </a:solidFill>
                <a:latin typeface="Helvetica Now Text Light"/>
                <a:ea typeface="Helvetica Now Text Light"/>
                <a:cs typeface="Helvetica Now Text Light"/>
                <a:sym typeface="Helvetica Now Text Light"/>
              </a:defRPr>
            </a:pPr>
            <a:r>
              <a:rPr dirty="0" err="1">
                <a:solidFill>
                  <a:srgbClr val="EA6418"/>
                </a:solidFill>
              </a:rPr>
              <a:t>Colaboração</a:t>
            </a:r>
            <a:r>
              <a:rPr dirty="0">
                <a:solidFill>
                  <a:srgbClr val="EA6418"/>
                </a:solidFill>
              </a:rPr>
              <a:t>: </a:t>
            </a:r>
          </a:p>
          <a:p>
            <a:pPr algn="l" defTabSz="457200">
              <a:defRPr b="1">
                <a:solidFill>
                  <a:srgbClr val="DA6E32"/>
                </a:solidFill>
                <a:latin typeface="Helvetica Now Text"/>
                <a:ea typeface="Helvetica Now Text"/>
                <a:cs typeface="Helvetica Now Text"/>
                <a:sym typeface="Helvetica Now Text"/>
              </a:defRPr>
            </a:pPr>
            <a:r>
              <a:rPr dirty="0">
                <a:solidFill>
                  <a:srgbClr val="EA6418"/>
                </a:solidFill>
                <a:hlinkClick r:id="rId5">
                  <a:extLst>
                    <a:ext uri="{A12FA001-AC4F-418D-AE19-62706E023703}">
                      <ahyp:hlinkClr xmlns:ahyp="http://schemas.microsoft.com/office/drawing/2018/hyperlinkcolor" val="tx"/>
                    </a:ext>
                  </a:extLst>
                </a:hlinkClick>
              </a:rPr>
              <a:t>Catherine Lancellotti </a:t>
            </a:r>
            <a:r>
              <a:rPr dirty="0">
                <a:solidFill>
                  <a:srgbClr val="EA6418"/>
                </a:solidFill>
              </a:rPr>
              <a:t> </a:t>
            </a:r>
          </a:p>
          <a:p>
            <a:pPr algn="l" defTabSz="457200">
              <a:defRPr b="1">
                <a:solidFill>
                  <a:srgbClr val="DA6E32"/>
                </a:solidFill>
                <a:latin typeface="Helvetica Now Text"/>
                <a:ea typeface="Helvetica Now Text"/>
                <a:cs typeface="Helvetica Now Text"/>
                <a:sym typeface="Helvetica Now Text"/>
              </a:defRPr>
            </a:pPr>
            <a:r>
              <a:rPr dirty="0">
                <a:solidFill>
                  <a:srgbClr val="EA6418"/>
                </a:solidFill>
                <a:hlinkClick r:id="rId6">
                  <a:extLst>
                    <a:ext uri="{A12FA001-AC4F-418D-AE19-62706E023703}">
                      <ahyp:hlinkClr xmlns:ahyp="http://schemas.microsoft.com/office/drawing/2018/hyperlinkcolor" val="tx"/>
                    </a:ext>
                  </a:extLst>
                </a:hlinkClick>
              </a:rPr>
              <a:t>Ana Julia Novaes</a:t>
            </a:r>
          </a:p>
          <a:p>
            <a:pPr algn="l" defTabSz="457200">
              <a:defRPr b="1">
                <a:solidFill>
                  <a:srgbClr val="DA6E32"/>
                </a:solidFill>
                <a:latin typeface="Helvetica Now Text"/>
                <a:ea typeface="Helvetica Now Text"/>
                <a:cs typeface="Helvetica Now Text"/>
                <a:sym typeface="Helvetica Now Text"/>
              </a:defRPr>
            </a:pPr>
            <a:r>
              <a:rPr dirty="0">
                <a:solidFill>
                  <a:srgbClr val="EA6418"/>
                </a:solidFill>
                <a:hlinkClick r:id="rId7">
                  <a:extLst>
                    <a:ext uri="{A12FA001-AC4F-418D-AE19-62706E023703}">
                      <ahyp:hlinkClr xmlns:ahyp="http://schemas.microsoft.com/office/drawing/2018/hyperlinkcolor" val="tx"/>
                    </a:ext>
                  </a:extLst>
                </a:hlinkClick>
              </a:rPr>
              <a:t>Carolina Almeida</a:t>
            </a:r>
          </a:p>
        </p:txBody>
      </p:sp>
      <p:sp>
        <p:nvSpPr>
          <p:cNvPr id="208"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2" name="Slide Number">
            <a:extLst>
              <a:ext uri="{FF2B5EF4-FFF2-40B4-BE49-F238E27FC236}">
                <a16:creationId xmlns:a16="http://schemas.microsoft.com/office/drawing/2014/main" id="{A748044E-446F-8444-9B1E-5DB98A9F109F}"/>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4</a:t>
            </a:fld>
            <a:endParaRPr dirty="0"/>
          </a:p>
        </p:txBody>
      </p:sp>
      <p:sp>
        <p:nvSpPr>
          <p:cNvPr id="2" name="Shape 121">
            <a:extLst>
              <a:ext uri="{FF2B5EF4-FFF2-40B4-BE49-F238E27FC236}">
                <a16:creationId xmlns:a16="http://schemas.microsoft.com/office/drawing/2014/main" id="{62D539AB-7025-A028-542A-B5BEB1A77981}"/>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E9550"/>
        </a:solidFill>
        <a:effectLst/>
      </p:bgPr>
    </p:bg>
    <p:spTree>
      <p:nvGrpSpPr>
        <p:cNvPr id="1" name=""/>
        <p:cNvGrpSpPr/>
        <p:nvPr/>
      </p:nvGrpSpPr>
      <p:grpSpPr>
        <a:xfrm>
          <a:off x="0" y="0"/>
          <a:ext cx="0" cy="0"/>
          <a:chOff x="0" y="0"/>
          <a:chExt cx="0" cy="0"/>
        </a:xfrm>
      </p:grpSpPr>
      <p:sp>
        <p:nvSpPr>
          <p:cNvPr id="210" name="Rounded Rectangle"/>
          <p:cNvSpPr/>
          <p:nvPr/>
        </p:nvSpPr>
        <p:spPr>
          <a:xfrm>
            <a:off x="2567365" y="3248311"/>
            <a:ext cx="10477127" cy="9510366"/>
          </a:xfrm>
          <a:prstGeom prst="roundRect">
            <a:avLst>
              <a:gd name="adj" fmla="val 3416"/>
            </a:avLst>
          </a:prstGeom>
          <a:solidFill>
            <a:srgbClr val="FFCC3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1" name="Rounded Rectangle"/>
          <p:cNvSpPr/>
          <p:nvPr/>
        </p:nvSpPr>
        <p:spPr>
          <a:xfrm>
            <a:off x="9466239" y="1263578"/>
            <a:ext cx="5624895" cy="3462923"/>
          </a:xfrm>
          <a:prstGeom prst="roundRect">
            <a:avLst>
              <a:gd name="adj" fmla="val 9958"/>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12"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213" name="Mas que tal seguirmos juntos um caminho de aprendizado e mudança?…"/>
          <p:cNvSpPr txBox="1"/>
          <p:nvPr/>
        </p:nvSpPr>
        <p:spPr>
          <a:xfrm>
            <a:off x="13901432" y="6719318"/>
            <a:ext cx="7545205" cy="51384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1866">
                <a:solidFill>
                  <a:srgbClr val="FFFFFF"/>
                </a:solidFill>
                <a:latin typeface="Helvetica Now Text Light"/>
                <a:ea typeface="Helvetica Now Text Light"/>
                <a:cs typeface="Helvetica Now Text Light"/>
                <a:sym typeface="Helvetica Now Text Light"/>
              </a:defRPr>
            </a:pPr>
            <a:r>
              <a:rPr sz="3000" b="1" dirty="0">
                <a:latin typeface="Helvetica Now Text"/>
                <a:ea typeface="Helvetica Now Text"/>
                <a:cs typeface="Helvetica Now Text"/>
                <a:sym typeface="Helvetica Now Text"/>
              </a:rPr>
              <a:t>Mas que </a:t>
            </a:r>
            <a:r>
              <a:rPr sz="3000" b="1" dirty="0" err="1">
                <a:latin typeface="Helvetica Now Text"/>
                <a:ea typeface="Helvetica Now Text"/>
                <a:cs typeface="Helvetica Now Text"/>
                <a:sym typeface="Helvetica Now Text"/>
              </a:rPr>
              <a:t>tal</a:t>
            </a:r>
            <a:r>
              <a:rPr sz="3000" b="1" dirty="0">
                <a:latin typeface="Helvetica Now Text"/>
                <a:ea typeface="Helvetica Now Text"/>
                <a:cs typeface="Helvetica Now Text"/>
                <a:sym typeface="Helvetica Now Text"/>
              </a:rPr>
              <a:t> </a:t>
            </a:r>
            <a:r>
              <a:rPr sz="3000" b="1" dirty="0" err="1">
                <a:latin typeface="Helvetica Now Text"/>
                <a:ea typeface="Helvetica Now Text"/>
                <a:cs typeface="Helvetica Now Text"/>
                <a:sym typeface="Helvetica Now Text"/>
              </a:rPr>
              <a:t>seguirmos</a:t>
            </a:r>
            <a:r>
              <a:rPr sz="3000" b="1" dirty="0">
                <a:latin typeface="Helvetica Now Text"/>
                <a:ea typeface="Helvetica Now Text"/>
                <a:cs typeface="Helvetica Now Text"/>
                <a:sym typeface="Helvetica Now Text"/>
              </a:rPr>
              <a:t> </a:t>
            </a:r>
            <a:r>
              <a:rPr sz="3000" b="1" dirty="0" err="1">
                <a:latin typeface="Helvetica Now Text"/>
                <a:ea typeface="Helvetica Now Text"/>
                <a:cs typeface="Helvetica Now Text"/>
                <a:sym typeface="Helvetica Now Text"/>
              </a:rPr>
              <a:t>juntos</a:t>
            </a:r>
            <a:r>
              <a:rPr sz="3000" b="1" dirty="0">
                <a:latin typeface="Helvetica Now Text"/>
                <a:ea typeface="Helvetica Now Text"/>
                <a:cs typeface="Helvetica Now Text"/>
                <a:sym typeface="Helvetica Now Text"/>
              </a:rPr>
              <a:t> um </a:t>
            </a:r>
            <a:r>
              <a:rPr sz="3000" b="1" dirty="0" err="1">
                <a:latin typeface="Helvetica Now Text"/>
                <a:ea typeface="Helvetica Now Text"/>
                <a:cs typeface="Helvetica Now Text"/>
                <a:sym typeface="Helvetica Now Text"/>
              </a:rPr>
              <a:t>caminho</a:t>
            </a:r>
            <a:r>
              <a:rPr sz="3000" b="1" dirty="0">
                <a:latin typeface="Helvetica Now Text"/>
                <a:ea typeface="Helvetica Now Text"/>
                <a:cs typeface="Helvetica Now Text"/>
                <a:sym typeface="Helvetica Now Text"/>
              </a:rPr>
              <a:t> de </a:t>
            </a:r>
            <a:r>
              <a:rPr sz="3000" b="1" dirty="0" err="1">
                <a:latin typeface="Helvetica Now Text"/>
                <a:ea typeface="Helvetica Now Text"/>
                <a:cs typeface="Helvetica Now Text"/>
                <a:sym typeface="Helvetica Now Text"/>
              </a:rPr>
              <a:t>aprendizado</a:t>
            </a:r>
            <a:r>
              <a:rPr sz="3000" b="1" dirty="0">
                <a:latin typeface="Helvetica Now Text"/>
                <a:ea typeface="Helvetica Now Text"/>
                <a:cs typeface="Helvetica Now Text"/>
                <a:sym typeface="Helvetica Now Text"/>
              </a:rPr>
              <a:t> e </a:t>
            </a:r>
            <a:r>
              <a:rPr sz="3000" b="1" dirty="0" err="1">
                <a:latin typeface="Helvetica Now Text"/>
                <a:ea typeface="Helvetica Now Text"/>
                <a:cs typeface="Helvetica Now Text"/>
                <a:sym typeface="Helvetica Now Text"/>
              </a:rPr>
              <a:t>mudança</a:t>
            </a:r>
            <a:r>
              <a:rPr sz="3000" b="1" dirty="0">
                <a:latin typeface="Helvetica Now Text"/>
                <a:ea typeface="Helvetica Now Text"/>
                <a:cs typeface="Helvetica Now Text"/>
                <a:sym typeface="Helvetica Now Text"/>
              </a:rPr>
              <a:t>?</a:t>
            </a:r>
            <a:endParaRPr sz="2066" dirty="0"/>
          </a:p>
          <a:p>
            <a:pPr algn="l" defTabSz="457200">
              <a:defRPr sz="2266">
                <a:solidFill>
                  <a:srgbClr val="FFFFFF"/>
                </a:solidFill>
                <a:latin typeface="Helvetica Now Text Light"/>
                <a:ea typeface="Helvetica Now Text Light"/>
                <a:cs typeface="Helvetica Now Text Light"/>
                <a:sym typeface="Helvetica Now Text Light"/>
              </a:defRPr>
            </a:pPr>
            <a:endParaRPr sz="2066" dirty="0"/>
          </a:p>
          <a:p>
            <a:pPr algn="l" defTabSz="457200">
              <a:defRPr sz="2466">
                <a:solidFill>
                  <a:srgbClr val="FFFFFF"/>
                </a:solidFill>
                <a:latin typeface="Helvetica Now Text Light"/>
                <a:ea typeface="Helvetica Now Text Light"/>
                <a:cs typeface="Helvetica Now Text Light"/>
                <a:sym typeface="Helvetica Now Text Light"/>
              </a:defRPr>
            </a:pPr>
            <a:r>
              <a:rPr dirty="0"/>
              <a:t>Dentro da Natura, </a:t>
            </a:r>
            <a:r>
              <a:rPr dirty="0" err="1"/>
              <a:t>não</a:t>
            </a:r>
            <a:r>
              <a:rPr dirty="0"/>
              <a:t> </a:t>
            </a:r>
            <a:r>
              <a:rPr dirty="0" err="1"/>
              <a:t>existe</a:t>
            </a:r>
            <a:r>
              <a:rPr dirty="0"/>
              <a:t> </a:t>
            </a:r>
            <a:r>
              <a:rPr dirty="0" err="1"/>
              <a:t>espaço</a:t>
            </a:r>
            <a:r>
              <a:rPr dirty="0"/>
              <a:t> para </a:t>
            </a:r>
            <a:r>
              <a:rPr dirty="0" err="1"/>
              <a:t>qualquer</a:t>
            </a:r>
            <a:r>
              <a:rPr dirty="0"/>
              <a:t> </a:t>
            </a:r>
            <a:r>
              <a:rPr dirty="0" err="1"/>
              <a:t>tipo</a:t>
            </a:r>
            <a:r>
              <a:rPr dirty="0"/>
              <a:t> de </a:t>
            </a:r>
            <a:r>
              <a:rPr dirty="0" err="1"/>
              <a:t>opressão</a:t>
            </a:r>
            <a:r>
              <a:rPr dirty="0"/>
              <a:t>. Por </a:t>
            </a:r>
            <a:r>
              <a:rPr dirty="0" err="1"/>
              <a:t>isso</a:t>
            </a:r>
            <a:r>
              <a:rPr dirty="0"/>
              <a:t>, </a:t>
            </a:r>
            <a:r>
              <a:rPr dirty="0" err="1"/>
              <a:t>estamos</a:t>
            </a:r>
            <a:r>
              <a:rPr dirty="0"/>
              <a:t> </a:t>
            </a:r>
            <a:r>
              <a:rPr dirty="0" err="1"/>
              <a:t>sempre</a:t>
            </a:r>
            <a:r>
              <a:rPr dirty="0"/>
              <a:t> </a:t>
            </a:r>
            <a:r>
              <a:rPr dirty="0" err="1"/>
              <a:t>abertos</a:t>
            </a:r>
            <a:r>
              <a:rPr dirty="0"/>
              <a:t> a </a:t>
            </a:r>
            <a:r>
              <a:rPr dirty="0" err="1"/>
              <a:t>ouvir</a:t>
            </a:r>
            <a:r>
              <a:rPr dirty="0"/>
              <a:t> e mudar. </a:t>
            </a:r>
            <a:r>
              <a:rPr dirty="0" err="1"/>
              <a:t>Sabendo</a:t>
            </a:r>
            <a:r>
              <a:rPr dirty="0"/>
              <a:t> que </a:t>
            </a:r>
            <a:r>
              <a:rPr dirty="0" err="1"/>
              <a:t>aqui</a:t>
            </a:r>
            <a:r>
              <a:rPr dirty="0"/>
              <a:t> </a:t>
            </a:r>
            <a:r>
              <a:rPr dirty="0" err="1"/>
              <a:t>é</a:t>
            </a:r>
            <a:r>
              <a:rPr dirty="0"/>
              <a:t> um </a:t>
            </a:r>
            <a:r>
              <a:rPr dirty="0" err="1"/>
              <a:t>espaço</a:t>
            </a:r>
            <a:r>
              <a:rPr dirty="0"/>
              <a:t> de </a:t>
            </a:r>
            <a:r>
              <a:rPr dirty="0" err="1"/>
              <a:t>diversidade</a:t>
            </a:r>
            <a:r>
              <a:rPr dirty="0"/>
              <a:t> e </a:t>
            </a:r>
            <a:r>
              <a:rPr dirty="0" err="1"/>
              <a:t>aprendizado</a:t>
            </a:r>
            <a:r>
              <a:rPr dirty="0"/>
              <a:t>, </a:t>
            </a:r>
            <a:r>
              <a:rPr dirty="0" err="1"/>
              <a:t>os</a:t>
            </a:r>
            <a:r>
              <a:rPr dirty="0"/>
              <a:t> </a:t>
            </a:r>
            <a:r>
              <a:rPr dirty="0" err="1"/>
              <a:t>pilares</a:t>
            </a:r>
            <a:r>
              <a:rPr dirty="0"/>
              <a:t> </a:t>
            </a:r>
            <a:r>
              <a:rPr dirty="0" err="1"/>
              <a:t>Raízes</a:t>
            </a:r>
            <a:r>
              <a:rPr dirty="0"/>
              <a:t>, Natura </a:t>
            </a:r>
            <a:r>
              <a:rPr dirty="0" err="1"/>
              <a:t>em</a:t>
            </a:r>
            <a:r>
              <a:rPr dirty="0"/>
              <a:t> Cores, </a:t>
            </a:r>
            <a:r>
              <a:rPr dirty="0" err="1"/>
              <a:t>Nós</a:t>
            </a:r>
            <a:r>
              <a:rPr dirty="0"/>
              <a:t> e </a:t>
            </a:r>
            <a:r>
              <a:rPr dirty="0" err="1"/>
              <a:t>Eficientes</a:t>
            </a:r>
            <a:r>
              <a:rPr dirty="0"/>
              <a:t>, </a:t>
            </a:r>
            <a:r>
              <a:rPr dirty="0" err="1"/>
              <a:t>são</a:t>
            </a:r>
            <a:r>
              <a:rPr dirty="0"/>
              <a:t> </a:t>
            </a:r>
            <a:r>
              <a:rPr dirty="0" err="1"/>
              <a:t>organizados</a:t>
            </a:r>
            <a:r>
              <a:rPr dirty="0"/>
              <a:t> para </a:t>
            </a:r>
            <a:r>
              <a:rPr dirty="0" err="1"/>
              <a:t>amparar</a:t>
            </a:r>
            <a:r>
              <a:rPr dirty="0"/>
              <a:t>, </a:t>
            </a:r>
            <a:r>
              <a:rPr dirty="0" err="1"/>
              <a:t>informar</a:t>
            </a:r>
            <a:r>
              <a:rPr dirty="0"/>
              <a:t> e </a:t>
            </a:r>
            <a:r>
              <a:rPr dirty="0" err="1"/>
              <a:t>auxiliar</a:t>
            </a:r>
            <a:r>
              <a:rPr dirty="0"/>
              <a:t> </a:t>
            </a:r>
            <a:r>
              <a:rPr dirty="0" err="1"/>
              <a:t>os</a:t>
            </a:r>
            <a:r>
              <a:rPr dirty="0"/>
              <a:t> </a:t>
            </a:r>
            <a:r>
              <a:rPr dirty="0" err="1"/>
              <a:t>nossos</a:t>
            </a:r>
            <a:r>
              <a:rPr dirty="0"/>
              <a:t> </a:t>
            </a:r>
            <a:r>
              <a:rPr dirty="0" err="1"/>
              <a:t>colaboradores</a:t>
            </a:r>
            <a:r>
              <a:rPr dirty="0"/>
              <a:t>, </a:t>
            </a:r>
            <a:r>
              <a:rPr dirty="0" err="1"/>
              <a:t>sempre</a:t>
            </a:r>
            <a:r>
              <a:rPr dirty="0"/>
              <a:t> </a:t>
            </a:r>
            <a:r>
              <a:rPr dirty="0" err="1"/>
              <a:t>lutando</a:t>
            </a:r>
            <a:r>
              <a:rPr dirty="0"/>
              <a:t> pela </a:t>
            </a:r>
            <a:r>
              <a:rPr dirty="0" err="1"/>
              <a:t>conscientização</a:t>
            </a:r>
            <a:r>
              <a:rPr dirty="0"/>
              <a:t> contra o </a:t>
            </a:r>
            <a:r>
              <a:rPr dirty="0" err="1"/>
              <a:t>racismo</a:t>
            </a:r>
            <a:r>
              <a:rPr dirty="0"/>
              <a:t>, machismo, </a:t>
            </a:r>
            <a:r>
              <a:rPr dirty="0" err="1"/>
              <a:t>capacitismo</a:t>
            </a:r>
            <a:r>
              <a:rPr dirty="0"/>
              <a:t> e </a:t>
            </a:r>
            <a:r>
              <a:rPr dirty="0" err="1"/>
              <a:t>discriminações</a:t>
            </a:r>
            <a:r>
              <a:rPr dirty="0"/>
              <a:t> de </a:t>
            </a:r>
            <a:r>
              <a:rPr dirty="0" err="1"/>
              <a:t>sexualidade</a:t>
            </a:r>
            <a:r>
              <a:rPr dirty="0"/>
              <a:t> e </a:t>
            </a:r>
            <a:r>
              <a:rPr dirty="0" err="1"/>
              <a:t>gênero</a:t>
            </a:r>
            <a:r>
              <a:rPr dirty="0"/>
              <a:t>.</a:t>
            </a:r>
          </a:p>
        </p:txBody>
      </p:sp>
      <p:sp>
        <p:nvSpPr>
          <p:cNvPr id="214" name="Shape 121"/>
          <p:cNvSpPr txBox="1"/>
          <p:nvPr/>
        </p:nvSpPr>
        <p:spPr>
          <a:xfrm>
            <a:off x="3720020" y="4989706"/>
            <a:ext cx="8353573" cy="2598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defRPr sz="8000">
                <a:solidFill>
                  <a:srgbClr val="2B1240"/>
                </a:solidFill>
                <a:latin typeface="Helvetica Now Display Light"/>
                <a:ea typeface="Helvetica Now Display Light"/>
                <a:cs typeface="Helvetica Now Display Light"/>
                <a:sym typeface="Helvetica Now Display Light"/>
              </a:defRPr>
            </a:pPr>
            <a:r>
              <a:rPr dirty="0"/>
              <a:t>Sim, </a:t>
            </a:r>
            <a:r>
              <a:rPr dirty="0" err="1"/>
              <a:t>você</a:t>
            </a:r>
            <a:r>
              <a:rPr dirty="0"/>
              <a:t> </a:t>
            </a:r>
            <a:br>
              <a:rPr dirty="0"/>
            </a:br>
            <a:r>
              <a:rPr dirty="0" err="1"/>
              <a:t>já</a:t>
            </a:r>
            <a:r>
              <a:rPr dirty="0"/>
              <a:t> </a:t>
            </a:r>
            <a:r>
              <a:rPr dirty="0" err="1"/>
              <a:t>foi</a:t>
            </a:r>
            <a:r>
              <a:rPr dirty="0"/>
              <a:t> </a:t>
            </a:r>
            <a:r>
              <a:rPr dirty="0" err="1">
                <a:latin typeface="Helvetica Now Display Bold"/>
                <a:ea typeface="Helvetica Now Display Bold"/>
                <a:cs typeface="Helvetica Now Display Bold"/>
                <a:sym typeface="Helvetica Now Display Bold"/>
              </a:rPr>
              <a:t>machista</a:t>
            </a:r>
            <a:r>
              <a:rPr dirty="0"/>
              <a:t>! </a:t>
            </a:r>
          </a:p>
        </p:txBody>
      </p:sp>
      <p:sp>
        <p:nvSpPr>
          <p:cNvPr id="215" name="O fato é que todos nós já fomos machistas em algum momento. Por fazermos parte de uma sociedade que foi construída a base de opressões. Apesar de grande parte deste comportamento ser reprodução do que fomos ensinados, é obrigação de cada um de nós se inf"/>
          <p:cNvSpPr txBox="1"/>
          <p:nvPr/>
        </p:nvSpPr>
        <p:spPr>
          <a:xfrm>
            <a:off x="4905353" y="8085856"/>
            <a:ext cx="6340069" cy="37035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457200">
              <a:lnSpc>
                <a:spcPct val="90000"/>
              </a:lnSpc>
              <a:defRPr sz="2600">
                <a:solidFill>
                  <a:srgbClr val="2B1240"/>
                </a:solidFill>
                <a:latin typeface="Helvetica Now Text"/>
                <a:ea typeface="Helvetica Now Text"/>
                <a:cs typeface="Helvetica Now Text"/>
                <a:sym typeface="Helvetica Now Text"/>
              </a:defRPr>
            </a:lvl1pPr>
          </a:lstStyle>
          <a:p>
            <a:pPr>
              <a:lnSpc>
                <a:spcPct val="100000"/>
              </a:lnSpc>
            </a:pPr>
            <a:r>
              <a:rPr dirty="0"/>
              <a:t>O </a:t>
            </a:r>
            <a:r>
              <a:rPr dirty="0" err="1"/>
              <a:t>fato</a:t>
            </a:r>
            <a:r>
              <a:rPr dirty="0"/>
              <a:t> </a:t>
            </a:r>
            <a:r>
              <a:rPr dirty="0" err="1"/>
              <a:t>é</a:t>
            </a:r>
            <a:r>
              <a:rPr dirty="0"/>
              <a:t> que </a:t>
            </a:r>
            <a:r>
              <a:rPr dirty="0" err="1"/>
              <a:t>todos</a:t>
            </a:r>
            <a:r>
              <a:rPr dirty="0"/>
              <a:t> </a:t>
            </a:r>
            <a:r>
              <a:rPr dirty="0" err="1"/>
              <a:t>nós</a:t>
            </a:r>
            <a:r>
              <a:rPr dirty="0"/>
              <a:t> </a:t>
            </a:r>
            <a:r>
              <a:rPr dirty="0" err="1"/>
              <a:t>já</a:t>
            </a:r>
            <a:r>
              <a:rPr dirty="0"/>
              <a:t> </a:t>
            </a:r>
            <a:r>
              <a:rPr dirty="0" err="1"/>
              <a:t>fomos</a:t>
            </a:r>
            <a:r>
              <a:rPr dirty="0"/>
              <a:t> </a:t>
            </a:r>
            <a:r>
              <a:rPr dirty="0" err="1"/>
              <a:t>machistas</a:t>
            </a:r>
            <a:r>
              <a:rPr dirty="0"/>
              <a:t> </a:t>
            </a:r>
            <a:r>
              <a:rPr dirty="0" err="1"/>
              <a:t>em</a:t>
            </a:r>
            <a:r>
              <a:rPr dirty="0"/>
              <a:t> </a:t>
            </a:r>
            <a:r>
              <a:rPr dirty="0" err="1"/>
              <a:t>algum</a:t>
            </a:r>
            <a:r>
              <a:rPr dirty="0"/>
              <a:t> </a:t>
            </a:r>
            <a:r>
              <a:rPr dirty="0" err="1"/>
              <a:t>momento</a:t>
            </a:r>
            <a:r>
              <a:rPr dirty="0"/>
              <a:t>. Por </a:t>
            </a:r>
            <a:r>
              <a:rPr dirty="0" err="1"/>
              <a:t>fazermos</a:t>
            </a:r>
            <a:r>
              <a:rPr dirty="0"/>
              <a:t> </a:t>
            </a:r>
            <a:r>
              <a:rPr dirty="0" err="1"/>
              <a:t>parte</a:t>
            </a:r>
            <a:r>
              <a:rPr dirty="0"/>
              <a:t> de </a:t>
            </a:r>
            <a:r>
              <a:rPr dirty="0" err="1"/>
              <a:t>uma</a:t>
            </a:r>
            <a:r>
              <a:rPr dirty="0"/>
              <a:t> </a:t>
            </a:r>
            <a:r>
              <a:rPr dirty="0" err="1"/>
              <a:t>sociedade</a:t>
            </a:r>
            <a:r>
              <a:rPr dirty="0"/>
              <a:t> que </a:t>
            </a:r>
            <a:r>
              <a:rPr dirty="0" err="1"/>
              <a:t>foi</a:t>
            </a:r>
            <a:r>
              <a:rPr dirty="0"/>
              <a:t> </a:t>
            </a:r>
            <a:r>
              <a:rPr dirty="0" err="1"/>
              <a:t>construída</a:t>
            </a:r>
            <a:r>
              <a:rPr dirty="0"/>
              <a:t> a base de </a:t>
            </a:r>
            <a:r>
              <a:rPr dirty="0" err="1"/>
              <a:t>opressões</a:t>
            </a:r>
            <a:r>
              <a:rPr dirty="0"/>
              <a:t>. </a:t>
            </a:r>
            <a:r>
              <a:rPr dirty="0" err="1"/>
              <a:t>Apesar</a:t>
            </a:r>
            <a:r>
              <a:rPr dirty="0"/>
              <a:t> de </a:t>
            </a:r>
            <a:r>
              <a:rPr dirty="0" err="1"/>
              <a:t>grande</a:t>
            </a:r>
            <a:r>
              <a:rPr dirty="0"/>
              <a:t> </a:t>
            </a:r>
            <a:r>
              <a:rPr dirty="0" err="1"/>
              <a:t>parte</a:t>
            </a:r>
            <a:r>
              <a:rPr dirty="0"/>
              <a:t> </a:t>
            </a:r>
            <a:r>
              <a:rPr dirty="0" err="1"/>
              <a:t>deste</a:t>
            </a:r>
            <a:r>
              <a:rPr dirty="0"/>
              <a:t> </a:t>
            </a:r>
            <a:r>
              <a:rPr dirty="0" err="1"/>
              <a:t>comportamento</a:t>
            </a:r>
            <a:r>
              <a:rPr dirty="0"/>
              <a:t> ser </a:t>
            </a:r>
            <a:r>
              <a:rPr dirty="0" err="1"/>
              <a:t>reprodução</a:t>
            </a:r>
            <a:r>
              <a:rPr dirty="0"/>
              <a:t> do que </a:t>
            </a:r>
            <a:r>
              <a:rPr dirty="0" err="1"/>
              <a:t>fomos</a:t>
            </a:r>
            <a:r>
              <a:rPr dirty="0"/>
              <a:t> </a:t>
            </a:r>
            <a:r>
              <a:rPr dirty="0" err="1"/>
              <a:t>ensinados</a:t>
            </a:r>
            <a:r>
              <a:rPr dirty="0"/>
              <a:t>, </a:t>
            </a:r>
            <a:r>
              <a:rPr dirty="0" err="1"/>
              <a:t>é</a:t>
            </a:r>
            <a:r>
              <a:rPr dirty="0"/>
              <a:t> </a:t>
            </a:r>
            <a:r>
              <a:rPr dirty="0" err="1"/>
              <a:t>obrigação</a:t>
            </a:r>
            <a:r>
              <a:rPr dirty="0"/>
              <a:t> de </a:t>
            </a:r>
            <a:r>
              <a:rPr dirty="0" err="1"/>
              <a:t>cada</a:t>
            </a:r>
            <a:r>
              <a:rPr dirty="0"/>
              <a:t> um de </a:t>
            </a:r>
            <a:r>
              <a:rPr dirty="0" err="1"/>
              <a:t>nós</a:t>
            </a:r>
            <a:r>
              <a:rPr dirty="0"/>
              <a:t> se </a:t>
            </a:r>
            <a:r>
              <a:rPr dirty="0" err="1"/>
              <a:t>informar</a:t>
            </a:r>
            <a:r>
              <a:rPr dirty="0"/>
              <a:t> e romper com </a:t>
            </a:r>
            <a:r>
              <a:rPr dirty="0" err="1"/>
              <a:t>esses</a:t>
            </a:r>
            <a:r>
              <a:rPr dirty="0"/>
              <a:t> </a:t>
            </a:r>
            <a:r>
              <a:rPr dirty="0" err="1"/>
              <a:t>padrões</a:t>
            </a:r>
            <a:r>
              <a:rPr dirty="0"/>
              <a:t> de </a:t>
            </a:r>
            <a:r>
              <a:rPr dirty="0" err="1"/>
              <a:t>conduta</a:t>
            </a:r>
            <a:r>
              <a:rPr dirty="0"/>
              <a:t>. </a:t>
            </a:r>
          </a:p>
        </p:txBody>
      </p:sp>
      <p:sp>
        <p:nvSpPr>
          <p:cNvPr id="216" name="Rounded Rectangle"/>
          <p:cNvSpPr/>
          <p:nvPr/>
        </p:nvSpPr>
        <p:spPr>
          <a:xfrm>
            <a:off x="12164642" y="4402153"/>
            <a:ext cx="14513421" cy="9759467"/>
          </a:xfrm>
          <a:prstGeom prst="roundRect">
            <a:avLst>
              <a:gd name="adj" fmla="val 5617"/>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17" name="Image" descr="Image"/>
          <p:cNvPicPr>
            <a:picLocks noChangeAspect="1"/>
          </p:cNvPicPr>
          <p:nvPr/>
        </p:nvPicPr>
        <p:blipFill>
          <a:blip r:embed="rId3"/>
          <a:stretch>
            <a:fillRect/>
          </a:stretch>
        </p:blipFill>
        <p:spPr>
          <a:xfrm>
            <a:off x="9001922" y="793883"/>
            <a:ext cx="5624895" cy="4402313"/>
          </a:xfrm>
          <a:prstGeom prst="rect">
            <a:avLst/>
          </a:prstGeom>
          <a:ln w="12700">
            <a:miter lim="400000"/>
          </a:ln>
        </p:spPr>
      </p:pic>
      <p:sp>
        <p:nvSpPr>
          <p:cNvPr id="218" name="“Eu já fui machista?”"/>
          <p:cNvSpPr txBox="1"/>
          <p:nvPr/>
        </p:nvSpPr>
        <p:spPr>
          <a:xfrm>
            <a:off x="3720020" y="4362827"/>
            <a:ext cx="6340068" cy="635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457200">
              <a:defRPr sz="2900" b="1">
                <a:solidFill>
                  <a:srgbClr val="2B1240"/>
                </a:solidFill>
                <a:latin typeface="Helvetica Now Text"/>
                <a:ea typeface="Helvetica Now Text"/>
                <a:cs typeface="Helvetica Now Text"/>
                <a:sym typeface="Helvetica Now Text"/>
              </a:defRPr>
            </a:lvl1pPr>
          </a:lstStyle>
          <a:p>
            <a:r>
              <a:t>“Eu já fui machista?”</a:t>
            </a:r>
          </a:p>
        </p:txBody>
      </p:sp>
      <p:sp>
        <p:nvSpPr>
          <p:cNvPr id="221"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4" name="Slide Number">
            <a:extLst>
              <a:ext uri="{FF2B5EF4-FFF2-40B4-BE49-F238E27FC236}">
                <a16:creationId xmlns:a16="http://schemas.microsoft.com/office/drawing/2014/main" id="{BDAF5945-B268-E841-A76C-4E6F9BBCB51C}"/>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5</a:t>
            </a:fld>
            <a:endParaRPr dirty="0"/>
          </a:p>
        </p:txBody>
      </p:sp>
      <p:sp>
        <p:nvSpPr>
          <p:cNvPr id="2" name="Shape 121">
            <a:extLst>
              <a:ext uri="{FF2B5EF4-FFF2-40B4-BE49-F238E27FC236}">
                <a16:creationId xmlns:a16="http://schemas.microsoft.com/office/drawing/2014/main" id="{B2CDE3BA-F3A5-A254-86E6-503FC2180C78}"/>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39F61"/>
        </a:solidFill>
        <a:effectLst/>
      </p:bgPr>
    </p:bg>
    <p:spTree>
      <p:nvGrpSpPr>
        <p:cNvPr id="1" name=""/>
        <p:cNvGrpSpPr/>
        <p:nvPr/>
      </p:nvGrpSpPr>
      <p:grpSpPr>
        <a:xfrm>
          <a:off x="0" y="0"/>
          <a:ext cx="0" cy="0"/>
          <a:chOff x="0" y="0"/>
          <a:chExt cx="0" cy="0"/>
        </a:xfrm>
      </p:grpSpPr>
      <p:sp>
        <p:nvSpPr>
          <p:cNvPr id="223" name="Rounded Rectangle"/>
          <p:cNvSpPr/>
          <p:nvPr/>
        </p:nvSpPr>
        <p:spPr>
          <a:xfrm>
            <a:off x="5644115" y="6658378"/>
            <a:ext cx="7302722" cy="4536296"/>
          </a:xfrm>
          <a:prstGeom prst="roundRect">
            <a:avLst>
              <a:gd name="adj" fmla="val 5404"/>
            </a:avLst>
          </a:prstGeom>
          <a:solidFill>
            <a:srgbClr val="EA6418"/>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4" name="Rounded Rectangle"/>
          <p:cNvSpPr/>
          <p:nvPr/>
        </p:nvSpPr>
        <p:spPr>
          <a:xfrm>
            <a:off x="8838171" y="2620016"/>
            <a:ext cx="13637058" cy="4737664"/>
          </a:xfrm>
          <a:prstGeom prst="roundRect">
            <a:avLst>
              <a:gd name="adj" fmla="val 8848"/>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25" name="Image" descr="Image"/>
          <p:cNvPicPr>
            <a:picLocks/>
          </p:cNvPicPr>
          <p:nvPr/>
        </p:nvPicPr>
        <p:blipFill>
          <a:blip r:embed="rId2"/>
          <a:stretch>
            <a:fillRect/>
          </a:stretch>
        </p:blipFill>
        <p:spPr>
          <a:xfrm>
            <a:off x="2128408" y="5207697"/>
            <a:ext cx="7576386" cy="4536339"/>
          </a:xfrm>
          <a:prstGeom prst="rect">
            <a:avLst/>
          </a:prstGeom>
          <a:ln w="12700">
            <a:miter lim="400000"/>
          </a:ln>
        </p:spPr>
      </p:pic>
      <p:pic>
        <p:nvPicPr>
          <p:cNvPr id="226" name="Picture 27" descr="Picture 27"/>
          <p:cNvPicPr>
            <a:picLocks noChangeAspect="1"/>
          </p:cNvPicPr>
          <p:nvPr/>
        </p:nvPicPr>
        <p:blipFill>
          <a:blip r:embed="rId3"/>
          <a:stretch>
            <a:fillRect/>
          </a:stretch>
        </p:blipFill>
        <p:spPr>
          <a:xfrm>
            <a:off x="359922" y="359647"/>
            <a:ext cx="651814" cy="490474"/>
          </a:xfrm>
          <a:prstGeom prst="rect">
            <a:avLst/>
          </a:prstGeom>
          <a:ln w="12700">
            <a:miter lim="400000"/>
          </a:ln>
        </p:spPr>
      </p:pic>
      <p:sp>
        <p:nvSpPr>
          <p:cNvPr id="227" name="Shape 121"/>
          <p:cNvSpPr txBox="1"/>
          <p:nvPr/>
        </p:nvSpPr>
        <p:spPr>
          <a:xfrm>
            <a:off x="10920010" y="3354013"/>
            <a:ext cx="12388534" cy="32152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8400" tIns="68400" rIns="67731" bIns="67731">
            <a:spAutoFit/>
          </a:bodyPr>
          <a:lstStyle/>
          <a:p>
            <a:pPr algn="l" defTabSz="609600">
              <a:defRPr sz="10000">
                <a:solidFill>
                  <a:srgbClr val="DA6E32"/>
                </a:solidFill>
                <a:latin typeface="Helvetica Now Display Light"/>
                <a:ea typeface="Helvetica Now Display Light"/>
                <a:cs typeface="Helvetica Now Display Light"/>
                <a:sym typeface="Helvetica Now Display Light"/>
              </a:defRPr>
            </a:pPr>
            <a:r>
              <a:rPr dirty="0" err="1">
                <a:solidFill>
                  <a:srgbClr val="EA6418"/>
                </a:solidFill>
                <a:latin typeface="Helvetica Now Display Bold"/>
                <a:ea typeface="Helvetica Now Display Bold"/>
                <a:cs typeface="Helvetica Now Display Bold"/>
                <a:sym typeface="Helvetica Now Display Bold"/>
              </a:rPr>
              <a:t>Feminismo</a:t>
            </a:r>
            <a:r>
              <a:rPr dirty="0">
                <a:solidFill>
                  <a:srgbClr val="EA6418"/>
                </a:solidFill>
              </a:rPr>
              <a:t>: </a:t>
            </a:r>
          </a:p>
          <a:p>
            <a:pPr algn="l" defTabSz="609600">
              <a:defRPr sz="10000">
                <a:solidFill>
                  <a:srgbClr val="DA6E32"/>
                </a:solidFill>
                <a:latin typeface="Helvetica Now Display Light"/>
                <a:ea typeface="Helvetica Now Display Light"/>
                <a:cs typeface="Helvetica Now Display Light"/>
                <a:sym typeface="Helvetica Now Display Light"/>
              </a:defRPr>
            </a:pPr>
            <a:r>
              <a:rPr dirty="0">
                <a:solidFill>
                  <a:srgbClr val="EA6418"/>
                </a:solidFill>
              </a:rPr>
              <a:t>por </a:t>
            </a:r>
            <a:r>
              <a:rPr dirty="0" err="1">
                <a:solidFill>
                  <a:srgbClr val="EA6418"/>
                </a:solidFill>
              </a:rPr>
              <a:t>onde</a:t>
            </a:r>
            <a:r>
              <a:rPr dirty="0">
                <a:solidFill>
                  <a:srgbClr val="EA6418"/>
                </a:solidFill>
              </a:rPr>
              <a:t> </a:t>
            </a:r>
            <a:r>
              <a:rPr dirty="0" err="1">
                <a:solidFill>
                  <a:srgbClr val="EA6418"/>
                </a:solidFill>
              </a:rPr>
              <a:t>começar</a:t>
            </a:r>
            <a:r>
              <a:rPr dirty="0">
                <a:solidFill>
                  <a:srgbClr val="EA6418"/>
                </a:solidFill>
              </a:rPr>
              <a:t>?</a:t>
            </a:r>
          </a:p>
        </p:txBody>
      </p:sp>
      <p:sp>
        <p:nvSpPr>
          <p:cNvPr id="228" name="Sabemos que não é fácil,  mas estamos abertos a conversar..."/>
          <p:cNvSpPr txBox="1"/>
          <p:nvPr/>
        </p:nvSpPr>
        <p:spPr>
          <a:xfrm>
            <a:off x="14428934" y="8408435"/>
            <a:ext cx="6730278"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sz="3000">
                <a:solidFill>
                  <a:srgbClr val="FFFFFF"/>
                </a:solidFill>
                <a:latin typeface="Helvetica Now Text"/>
                <a:ea typeface="Helvetica Now Text"/>
                <a:cs typeface="Helvetica Now Text"/>
                <a:sym typeface="Helvetica Now Text"/>
              </a:defRPr>
            </a:pPr>
            <a:r>
              <a:rPr dirty="0" err="1"/>
              <a:t>Sabemos</a:t>
            </a:r>
            <a:r>
              <a:rPr dirty="0"/>
              <a:t> que </a:t>
            </a:r>
            <a:r>
              <a:rPr dirty="0" err="1"/>
              <a:t>não</a:t>
            </a:r>
            <a:r>
              <a:rPr dirty="0"/>
              <a:t> </a:t>
            </a:r>
            <a:r>
              <a:rPr dirty="0" err="1"/>
              <a:t>é</a:t>
            </a:r>
            <a:r>
              <a:rPr dirty="0"/>
              <a:t> </a:t>
            </a:r>
            <a:r>
              <a:rPr dirty="0" err="1"/>
              <a:t>fácil</a:t>
            </a:r>
            <a:r>
              <a:rPr dirty="0"/>
              <a:t>, </a:t>
            </a:r>
            <a:br>
              <a:rPr dirty="0"/>
            </a:br>
            <a:r>
              <a:rPr dirty="0"/>
              <a:t>mas </a:t>
            </a:r>
            <a:r>
              <a:rPr dirty="0" err="1"/>
              <a:t>estamos</a:t>
            </a:r>
            <a:r>
              <a:rPr dirty="0"/>
              <a:t> </a:t>
            </a:r>
            <a:r>
              <a:rPr dirty="0" err="1"/>
              <a:t>abertos</a:t>
            </a:r>
            <a:r>
              <a:rPr dirty="0"/>
              <a:t> a </a:t>
            </a:r>
            <a:r>
              <a:rPr dirty="0" err="1"/>
              <a:t>conversar</a:t>
            </a:r>
            <a:r>
              <a:rPr dirty="0"/>
              <a:t>...</a:t>
            </a:r>
          </a:p>
        </p:txBody>
      </p:sp>
      <p:pic>
        <p:nvPicPr>
          <p:cNvPr id="229" name="Image" descr="Image"/>
          <p:cNvPicPr>
            <a:picLocks noChangeAspect="1"/>
          </p:cNvPicPr>
          <p:nvPr/>
        </p:nvPicPr>
        <p:blipFill>
          <a:blip r:embed="rId4"/>
          <a:stretch>
            <a:fillRect/>
          </a:stretch>
        </p:blipFill>
        <p:spPr>
          <a:xfrm>
            <a:off x="3433820" y="4743490"/>
            <a:ext cx="6576707" cy="5334129"/>
          </a:xfrm>
          <a:prstGeom prst="rect">
            <a:avLst/>
          </a:prstGeom>
          <a:ln w="12700">
            <a:miter lim="400000"/>
          </a:ln>
        </p:spPr>
      </p:pic>
      <p:sp>
        <p:nvSpPr>
          <p:cNvPr id="230" name="O Pilar de Equidade de Gênero da Natura, Nós, fez o Guia Antimachismo para conscientização dentro do ambiente de trabalho e para nossas vidas fora dele. Então, começar por esse guia pode te ajudar!"/>
          <p:cNvSpPr txBox="1"/>
          <p:nvPr/>
        </p:nvSpPr>
        <p:spPr>
          <a:xfrm>
            <a:off x="14428934" y="9864855"/>
            <a:ext cx="7576345" cy="15799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defTabSz="457200">
              <a:lnSpc>
                <a:spcPct val="90000"/>
              </a:lnSpc>
              <a:defRPr>
                <a:solidFill>
                  <a:srgbClr val="FFFFFF"/>
                </a:solidFill>
                <a:latin typeface="Helvetica Now Text Light"/>
                <a:ea typeface="Helvetica Now Text Light"/>
                <a:cs typeface="Helvetica Now Text Light"/>
                <a:sym typeface="Helvetica Now Text Light"/>
              </a:defRPr>
            </a:lvl1pPr>
          </a:lstStyle>
          <a:p>
            <a:pPr>
              <a:lnSpc>
                <a:spcPct val="100000"/>
              </a:lnSpc>
            </a:pPr>
            <a:r>
              <a:rPr dirty="0"/>
              <a:t>O Pilar de </a:t>
            </a:r>
            <a:r>
              <a:rPr dirty="0" err="1"/>
              <a:t>Equidade</a:t>
            </a:r>
            <a:r>
              <a:rPr dirty="0"/>
              <a:t> de </a:t>
            </a:r>
            <a:r>
              <a:rPr dirty="0" err="1"/>
              <a:t>Gênero</a:t>
            </a:r>
            <a:r>
              <a:rPr dirty="0"/>
              <a:t> da Natura, </a:t>
            </a:r>
            <a:r>
              <a:rPr dirty="0" err="1"/>
              <a:t>Nós</a:t>
            </a:r>
            <a:r>
              <a:rPr dirty="0"/>
              <a:t>, fez o </a:t>
            </a:r>
            <a:r>
              <a:rPr dirty="0" err="1"/>
              <a:t>Guia</a:t>
            </a:r>
            <a:r>
              <a:rPr dirty="0"/>
              <a:t> </a:t>
            </a:r>
            <a:r>
              <a:rPr dirty="0" err="1"/>
              <a:t>Antimachismo</a:t>
            </a:r>
            <a:r>
              <a:rPr dirty="0"/>
              <a:t> para </a:t>
            </a:r>
            <a:r>
              <a:rPr dirty="0" err="1"/>
              <a:t>conscientização</a:t>
            </a:r>
            <a:r>
              <a:rPr dirty="0"/>
              <a:t> dentro do </a:t>
            </a:r>
            <a:r>
              <a:rPr dirty="0" err="1"/>
              <a:t>ambiente</a:t>
            </a:r>
            <a:r>
              <a:rPr dirty="0"/>
              <a:t> de </a:t>
            </a:r>
            <a:r>
              <a:rPr dirty="0" err="1"/>
              <a:t>trabalho</a:t>
            </a:r>
            <a:r>
              <a:rPr dirty="0"/>
              <a:t> e para </a:t>
            </a:r>
            <a:r>
              <a:rPr dirty="0" err="1"/>
              <a:t>nossas</a:t>
            </a:r>
            <a:r>
              <a:rPr dirty="0"/>
              <a:t> </a:t>
            </a:r>
            <a:r>
              <a:rPr dirty="0" err="1"/>
              <a:t>vidas</a:t>
            </a:r>
            <a:r>
              <a:rPr dirty="0"/>
              <a:t> fora dele. </a:t>
            </a:r>
            <a:r>
              <a:rPr dirty="0" err="1"/>
              <a:t>Então</a:t>
            </a:r>
            <a:r>
              <a:rPr dirty="0"/>
              <a:t>, </a:t>
            </a:r>
            <a:r>
              <a:rPr dirty="0" err="1"/>
              <a:t>começar</a:t>
            </a:r>
            <a:r>
              <a:rPr dirty="0"/>
              <a:t> por </a:t>
            </a:r>
            <a:r>
              <a:rPr dirty="0" err="1"/>
              <a:t>esse</a:t>
            </a:r>
            <a:r>
              <a:rPr dirty="0"/>
              <a:t> </a:t>
            </a:r>
            <a:r>
              <a:rPr dirty="0" err="1"/>
              <a:t>guia</a:t>
            </a:r>
            <a:r>
              <a:rPr dirty="0"/>
              <a:t> </a:t>
            </a:r>
            <a:r>
              <a:rPr dirty="0" err="1"/>
              <a:t>pode</a:t>
            </a:r>
            <a:r>
              <a:rPr dirty="0"/>
              <a:t> </a:t>
            </a:r>
            <a:r>
              <a:rPr dirty="0" err="1"/>
              <a:t>te</a:t>
            </a:r>
            <a:r>
              <a:rPr dirty="0"/>
              <a:t> </a:t>
            </a:r>
            <a:r>
              <a:rPr dirty="0" err="1"/>
              <a:t>ajudar</a:t>
            </a:r>
            <a:r>
              <a:rPr dirty="0"/>
              <a:t>!</a:t>
            </a:r>
          </a:p>
        </p:txBody>
      </p:sp>
      <p:sp>
        <p:nvSpPr>
          <p:cNvPr id="233"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3" name="Slide Number">
            <a:extLst>
              <a:ext uri="{FF2B5EF4-FFF2-40B4-BE49-F238E27FC236}">
                <a16:creationId xmlns:a16="http://schemas.microsoft.com/office/drawing/2014/main" id="{E59374F9-0765-E74F-9890-4066325719B2}"/>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6</a:t>
            </a:fld>
            <a:endParaRPr dirty="0"/>
          </a:p>
        </p:txBody>
      </p:sp>
      <p:sp>
        <p:nvSpPr>
          <p:cNvPr id="2" name="Shape 121">
            <a:extLst>
              <a:ext uri="{FF2B5EF4-FFF2-40B4-BE49-F238E27FC236}">
                <a16:creationId xmlns:a16="http://schemas.microsoft.com/office/drawing/2014/main" id="{4A3977D4-9BA1-19AC-48CA-33ACF0158461}"/>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39F61"/>
        </a:solidFill>
        <a:effectLst/>
      </p:bgPr>
    </p:bg>
    <p:spTree>
      <p:nvGrpSpPr>
        <p:cNvPr id="1" name=""/>
        <p:cNvGrpSpPr/>
        <p:nvPr/>
      </p:nvGrpSpPr>
      <p:grpSpPr>
        <a:xfrm>
          <a:off x="0" y="0"/>
          <a:ext cx="0" cy="0"/>
          <a:chOff x="0" y="0"/>
          <a:chExt cx="0" cy="0"/>
        </a:xfrm>
      </p:grpSpPr>
      <p:sp>
        <p:nvSpPr>
          <p:cNvPr id="235" name="Rounded Rectangle"/>
          <p:cNvSpPr/>
          <p:nvPr/>
        </p:nvSpPr>
        <p:spPr>
          <a:xfrm>
            <a:off x="12047824" y="3589384"/>
            <a:ext cx="10843697" cy="8499801"/>
          </a:xfrm>
          <a:prstGeom prst="roundRect">
            <a:avLst>
              <a:gd name="adj" fmla="val 6449"/>
            </a:avLst>
          </a:prstGeom>
          <a:solidFill>
            <a:srgbClr val="EA6418"/>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36" name="Image" descr="Image"/>
          <p:cNvPicPr>
            <a:picLocks/>
          </p:cNvPicPr>
          <p:nvPr/>
        </p:nvPicPr>
        <p:blipFill>
          <a:blip r:embed="rId2"/>
          <a:stretch>
            <a:fillRect/>
          </a:stretch>
        </p:blipFill>
        <p:spPr>
          <a:xfrm>
            <a:off x="5667469" y="9257091"/>
            <a:ext cx="6693317" cy="3650978"/>
          </a:xfrm>
          <a:prstGeom prst="rect">
            <a:avLst/>
          </a:prstGeom>
          <a:ln w="12700">
            <a:miter lim="400000"/>
          </a:ln>
        </p:spPr>
      </p:pic>
      <p:pic>
        <p:nvPicPr>
          <p:cNvPr id="237" name="Picture 27" descr="Picture 27"/>
          <p:cNvPicPr>
            <a:picLocks noChangeAspect="1"/>
          </p:cNvPicPr>
          <p:nvPr/>
        </p:nvPicPr>
        <p:blipFill>
          <a:blip r:embed="rId3"/>
          <a:stretch>
            <a:fillRect/>
          </a:stretch>
        </p:blipFill>
        <p:spPr>
          <a:xfrm>
            <a:off x="359922" y="359647"/>
            <a:ext cx="651814" cy="490474"/>
          </a:xfrm>
          <a:prstGeom prst="rect">
            <a:avLst/>
          </a:prstGeom>
          <a:ln w="12700">
            <a:miter lim="400000"/>
          </a:ln>
        </p:spPr>
      </p:pic>
      <p:sp>
        <p:nvSpPr>
          <p:cNvPr id="238" name="Segundo a escritora nigeriana Chimamanda Ngozi Adichie, feminista é a pessoa que acredita na equidade dos sexos em todos os aspectos, social, político e econômico."/>
          <p:cNvSpPr txBox="1"/>
          <p:nvPr/>
        </p:nvSpPr>
        <p:spPr>
          <a:xfrm>
            <a:off x="5714678" y="6020029"/>
            <a:ext cx="5683778"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dirty="0"/>
              <a:t>Segundo a </a:t>
            </a:r>
            <a:r>
              <a:rPr dirty="0" err="1"/>
              <a:t>escritora</a:t>
            </a:r>
            <a:r>
              <a:rPr dirty="0"/>
              <a:t> </a:t>
            </a:r>
            <a:r>
              <a:rPr dirty="0" err="1"/>
              <a:t>nigeriana</a:t>
            </a:r>
            <a:r>
              <a:rPr dirty="0"/>
              <a:t> Chimamanda Ngozi Adichie, </a:t>
            </a:r>
            <a:r>
              <a:rPr dirty="0" err="1"/>
              <a:t>feminista</a:t>
            </a:r>
            <a:r>
              <a:rPr dirty="0"/>
              <a:t> </a:t>
            </a:r>
            <a:r>
              <a:rPr b="1" dirty="0" err="1">
                <a:latin typeface="Helvetica Now Text"/>
                <a:ea typeface="Helvetica Now Text"/>
                <a:cs typeface="Helvetica Now Text"/>
                <a:sym typeface="Helvetica Now Text"/>
              </a:rPr>
              <a:t>é</a:t>
            </a:r>
            <a:r>
              <a:rPr b="1" dirty="0">
                <a:latin typeface="Helvetica Now Text"/>
                <a:ea typeface="Helvetica Now Text"/>
                <a:cs typeface="Helvetica Now Text"/>
                <a:sym typeface="Helvetica Now Text"/>
              </a:rPr>
              <a:t> a </a:t>
            </a:r>
            <a:r>
              <a:rPr b="1" dirty="0" err="1">
                <a:latin typeface="Helvetica Now Text"/>
                <a:ea typeface="Helvetica Now Text"/>
                <a:cs typeface="Helvetica Now Text"/>
                <a:sym typeface="Helvetica Now Text"/>
              </a:rPr>
              <a:t>pessoa</a:t>
            </a:r>
            <a:r>
              <a:rPr b="1" dirty="0">
                <a:latin typeface="Helvetica Now Text"/>
                <a:ea typeface="Helvetica Now Text"/>
                <a:cs typeface="Helvetica Now Text"/>
                <a:sym typeface="Helvetica Now Text"/>
              </a:rPr>
              <a:t> que </a:t>
            </a:r>
            <a:r>
              <a:rPr b="1" dirty="0" err="1">
                <a:latin typeface="Helvetica Now Text"/>
                <a:ea typeface="Helvetica Now Text"/>
                <a:cs typeface="Helvetica Now Text"/>
                <a:sym typeface="Helvetica Now Text"/>
              </a:rPr>
              <a:t>acredita</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na</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equidade</a:t>
            </a:r>
            <a:r>
              <a:rPr b="1" dirty="0">
                <a:latin typeface="Helvetica Now Text"/>
                <a:ea typeface="Helvetica Now Text"/>
                <a:cs typeface="Helvetica Now Text"/>
                <a:sym typeface="Helvetica Now Text"/>
              </a:rPr>
              <a:t> dos </a:t>
            </a:r>
            <a:r>
              <a:rPr b="1" dirty="0" err="1">
                <a:latin typeface="Helvetica Now Text"/>
                <a:ea typeface="Helvetica Now Text"/>
                <a:cs typeface="Helvetica Now Text"/>
                <a:sym typeface="Helvetica Now Text"/>
              </a:rPr>
              <a:t>sexos</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em</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todos</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os</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aspectos</a:t>
            </a:r>
            <a:r>
              <a:rPr dirty="0"/>
              <a:t>, social, </a:t>
            </a:r>
            <a:r>
              <a:rPr dirty="0" err="1"/>
              <a:t>político</a:t>
            </a:r>
            <a:r>
              <a:rPr dirty="0"/>
              <a:t> e </a:t>
            </a:r>
            <a:r>
              <a:rPr dirty="0" err="1"/>
              <a:t>econômico</a:t>
            </a:r>
            <a:r>
              <a:rPr dirty="0"/>
              <a:t>. </a:t>
            </a:r>
          </a:p>
        </p:txBody>
      </p:sp>
      <p:sp>
        <p:nvSpPr>
          <p:cNvPr id="239" name="Shape 121"/>
          <p:cNvSpPr txBox="1"/>
          <p:nvPr/>
        </p:nvSpPr>
        <p:spPr>
          <a:xfrm>
            <a:off x="3576422" y="3086843"/>
            <a:ext cx="8124901" cy="1983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spcBef>
                <a:spcPts val="2400"/>
              </a:spcBef>
              <a:defRPr sz="6000">
                <a:solidFill>
                  <a:srgbClr val="FFFFFF"/>
                </a:solidFill>
                <a:latin typeface="Helvetica Now Display Light"/>
                <a:ea typeface="Helvetica Now Display Light"/>
                <a:cs typeface="Helvetica Now Display Light"/>
                <a:sym typeface="Helvetica Now Display Light"/>
              </a:defRPr>
            </a:pPr>
            <a:r>
              <a:rPr dirty="0"/>
              <a:t>Para </a:t>
            </a:r>
            <a:r>
              <a:rPr dirty="0" err="1"/>
              <a:t>começar</a:t>
            </a:r>
            <a:r>
              <a:rPr dirty="0"/>
              <a:t>: </a:t>
            </a:r>
            <a:br>
              <a:rPr dirty="0"/>
            </a:br>
            <a:r>
              <a:rPr dirty="0">
                <a:latin typeface="Helvetica Now Display Bold"/>
                <a:ea typeface="Helvetica Now Display Bold"/>
                <a:cs typeface="Helvetica Now Display Bold"/>
                <a:sym typeface="Helvetica Now Display Bold"/>
              </a:rPr>
              <a:t>o que </a:t>
            </a:r>
            <a:r>
              <a:rPr dirty="0" err="1">
                <a:latin typeface="Helvetica Now Display Bold"/>
                <a:ea typeface="Helvetica Now Display Bold"/>
                <a:cs typeface="Helvetica Now Display Bold"/>
                <a:sym typeface="Helvetica Now Display Bold"/>
              </a:rPr>
              <a:t>é</a:t>
            </a:r>
            <a:r>
              <a:rPr dirty="0">
                <a:latin typeface="Helvetica Now Display Bold"/>
                <a:ea typeface="Helvetica Now Display Bold"/>
                <a:cs typeface="Helvetica Now Display Bold"/>
                <a:sym typeface="Helvetica Now Display Bold"/>
              </a:rPr>
              <a:t> ser </a:t>
            </a:r>
            <a:r>
              <a:rPr dirty="0" err="1">
                <a:latin typeface="Helvetica Now Display Bold"/>
                <a:ea typeface="Helvetica Now Display Bold"/>
                <a:cs typeface="Helvetica Now Display Bold"/>
                <a:sym typeface="Helvetica Now Display Bold"/>
              </a:rPr>
              <a:t>feminista</a:t>
            </a:r>
            <a:r>
              <a:rPr dirty="0">
                <a:latin typeface="Helvetica Now Display Bold"/>
                <a:ea typeface="Helvetica Now Display Bold"/>
                <a:cs typeface="Helvetica Now Display Bold"/>
                <a:sym typeface="Helvetica Now Display Bold"/>
              </a:rPr>
              <a:t>?</a:t>
            </a:r>
          </a:p>
        </p:txBody>
      </p:sp>
      <p:sp>
        <p:nvSpPr>
          <p:cNvPr id="240" name="Homens,  nossa luta não é  contra vocês!…"/>
          <p:cNvSpPr txBox="1"/>
          <p:nvPr/>
        </p:nvSpPr>
        <p:spPr>
          <a:xfrm>
            <a:off x="14281153" y="5860122"/>
            <a:ext cx="7126683" cy="4719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609600">
              <a:spcBef>
                <a:spcPts val="2400"/>
              </a:spcBef>
              <a:defRPr sz="4000">
                <a:solidFill>
                  <a:srgbClr val="FFFFFF"/>
                </a:solidFill>
                <a:latin typeface="Helvetica Now Display Bold"/>
                <a:ea typeface="Helvetica Now Display Bold"/>
                <a:cs typeface="Helvetica Now Display Bold"/>
                <a:sym typeface="Helvetica Now Display Bold"/>
              </a:defRPr>
            </a:pPr>
            <a:r>
              <a:t>Homens, </a:t>
            </a:r>
            <a:br/>
            <a:r>
              <a:t>nossa luta não é </a:t>
            </a:r>
            <a:br/>
            <a:r>
              <a:t>contra vocês! </a:t>
            </a:r>
          </a:p>
          <a:p>
            <a:pPr algn="l" defTabSz="457200">
              <a:defRPr sz="3000">
                <a:solidFill>
                  <a:srgbClr val="FFFFFF"/>
                </a:solidFill>
                <a:latin typeface="Helvetica Now Text"/>
                <a:ea typeface="Helvetica Now Text"/>
                <a:cs typeface="Helvetica Now Text"/>
                <a:sym typeface="Helvetica Now Text"/>
              </a:defRPr>
            </a:pPr>
            <a:endParaRPr>
              <a:latin typeface="Helvetica Now Text Light"/>
              <a:ea typeface="Helvetica Now Text Light"/>
              <a:cs typeface="Helvetica Now Text Light"/>
              <a:sym typeface="Helvetica Now Text Light"/>
            </a:endParaRPr>
          </a:p>
          <a:p>
            <a:pPr algn="l" defTabSz="457200">
              <a:defRPr sz="3000">
                <a:solidFill>
                  <a:srgbClr val="FFFFFF"/>
                </a:solidFill>
                <a:latin typeface="Helvetica Now Text"/>
                <a:ea typeface="Helvetica Now Text"/>
                <a:cs typeface="Helvetica Now Text"/>
                <a:sym typeface="Helvetica Now Text"/>
              </a:defRPr>
            </a:pPr>
            <a:r>
              <a:rPr>
                <a:latin typeface="Helvetica Now Text Light"/>
                <a:ea typeface="Helvetica Now Text Light"/>
                <a:cs typeface="Helvetica Now Text Light"/>
                <a:sym typeface="Helvetica Now Text Light"/>
              </a:rPr>
              <a:t>O movimento feminista luta pela garantia de direitos do trabalho, de saúde e sociais das mulheres. </a:t>
            </a:r>
          </a:p>
          <a:p>
            <a:pPr algn="l" defTabSz="457200">
              <a:defRPr sz="3000">
                <a:solidFill>
                  <a:srgbClr val="FFFFFF"/>
                </a:solidFill>
                <a:latin typeface="Helvetica Now Text"/>
                <a:ea typeface="Helvetica Now Text"/>
                <a:cs typeface="Helvetica Now Text"/>
                <a:sym typeface="Helvetica Now Text"/>
              </a:defRPr>
            </a:pPr>
            <a:r>
              <a:rPr>
                <a:latin typeface="Helvetica Now Text Light"/>
                <a:ea typeface="Helvetica Now Text Light"/>
                <a:cs typeface="Helvetica Now Text Light"/>
                <a:sym typeface="Helvetica Now Text Light"/>
              </a:rPr>
              <a:t>O propósito é que homens e mulheres andem juntos, em pé de igualdade.</a:t>
            </a:r>
          </a:p>
        </p:txBody>
      </p:sp>
      <p:sp>
        <p:nvSpPr>
          <p:cNvPr id="241" name="Rounded Rectangle"/>
          <p:cNvSpPr/>
          <p:nvPr/>
        </p:nvSpPr>
        <p:spPr>
          <a:xfrm>
            <a:off x="13080889" y="5077946"/>
            <a:ext cx="14513421" cy="9759467"/>
          </a:xfrm>
          <a:prstGeom prst="roundRect">
            <a:avLst>
              <a:gd name="adj" fmla="val 5617"/>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42" name="Image" descr="Image"/>
          <p:cNvPicPr>
            <a:picLocks noChangeAspect="1"/>
          </p:cNvPicPr>
          <p:nvPr/>
        </p:nvPicPr>
        <p:blipFill>
          <a:blip r:embed="rId4"/>
          <a:stretch>
            <a:fillRect/>
          </a:stretch>
        </p:blipFill>
        <p:spPr>
          <a:xfrm>
            <a:off x="6671529" y="8363329"/>
            <a:ext cx="3770076" cy="4644969"/>
          </a:xfrm>
          <a:prstGeom prst="rect">
            <a:avLst/>
          </a:prstGeom>
          <a:ln w="12700">
            <a:miter lim="400000"/>
          </a:ln>
        </p:spPr>
      </p:pic>
      <p:pic>
        <p:nvPicPr>
          <p:cNvPr id="243" name="Image" descr="Image"/>
          <p:cNvPicPr>
            <a:picLocks noChangeAspect="1"/>
          </p:cNvPicPr>
          <p:nvPr/>
        </p:nvPicPr>
        <p:blipFill>
          <a:blip r:embed="rId4"/>
          <a:stretch>
            <a:fillRect/>
          </a:stretch>
        </p:blipFill>
        <p:spPr>
          <a:xfrm flipH="1">
            <a:off x="4035021" y="8363329"/>
            <a:ext cx="3770077" cy="4644969"/>
          </a:xfrm>
          <a:prstGeom prst="rect">
            <a:avLst/>
          </a:prstGeom>
          <a:ln w="12700">
            <a:miter lim="400000"/>
          </a:ln>
        </p:spPr>
      </p:pic>
      <p:sp>
        <p:nvSpPr>
          <p:cNvPr id="246"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4" name="Slide Number">
            <a:extLst>
              <a:ext uri="{FF2B5EF4-FFF2-40B4-BE49-F238E27FC236}">
                <a16:creationId xmlns:a16="http://schemas.microsoft.com/office/drawing/2014/main" id="{C473A0C1-97FA-804C-B0B2-653E3F0F5162}"/>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7</a:t>
            </a:fld>
            <a:endParaRPr dirty="0"/>
          </a:p>
        </p:txBody>
      </p:sp>
      <p:sp>
        <p:nvSpPr>
          <p:cNvPr id="2" name="Shape 121">
            <a:extLst>
              <a:ext uri="{FF2B5EF4-FFF2-40B4-BE49-F238E27FC236}">
                <a16:creationId xmlns:a16="http://schemas.microsoft.com/office/drawing/2014/main" id="{E5486A1A-A80B-67A9-F718-E86026C09558}"/>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A4851"/>
        </a:solidFill>
        <a:effectLst/>
      </p:bgPr>
    </p:bg>
    <p:spTree>
      <p:nvGrpSpPr>
        <p:cNvPr id="1" name=""/>
        <p:cNvGrpSpPr/>
        <p:nvPr/>
      </p:nvGrpSpPr>
      <p:grpSpPr>
        <a:xfrm>
          <a:off x="0" y="0"/>
          <a:ext cx="0" cy="0"/>
          <a:chOff x="0" y="0"/>
          <a:chExt cx="0" cy="0"/>
        </a:xfrm>
      </p:grpSpPr>
      <p:pic>
        <p:nvPicPr>
          <p:cNvPr id="248" name="Image" descr="Image"/>
          <p:cNvPicPr>
            <a:picLocks noChangeAspect="1"/>
          </p:cNvPicPr>
          <p:nvPr/>
        </p:nvPicPr>
        <p:blipFill>
          <a:blip r:embed="rId2"/>
          <a:stretch>
            <a:fillRect/>
          </a:stretch>
        </p:blipFill>
        <p:spPr>
          <a:xfrm>
            <a:off x="21417342" y="7547046"/>
            <a:ext cx="2113207" cy="3413582"/>
          </a:xfrm>
          <a:prstGeom prst="rect">
            <a:avLst/>
          </a:prstGeom>
          <a:ln w="12700">
            <a:miter lim="400000"/>
          </a:ln>
        </p:spPr>
      </p:pic>
      <p:pic>
        <p:nvPicPr>
          <p:cNvPr id="249" name="Image" descr="Image"/>
          <p:cNvPicPr>
            <a:picLocks noChangeAspect="1"/>
          </p:cNvPicPr>
          <p:nvPr/>
        </p:nvPicPr>
        <p:blipFill>
          <a:blip r:embed="rId3"/>
          <a:stretch>
            <a:fillRect/>
          </a:stretch>
        </p:blipFill>
        <p:spPr>
          <a:xfrm flipH="1">
            <a:off x="7299100" y="273578"/>
            <a:ext cx="16037692" cy="14513213"/>
          </a:xfrm>
          <a:prstGeom prst="rect">
            <a:avLst/>
          </a:prstGeom>
          <a:ln w="12700">
            <a:miter lim="400000"/>
          </a:ln>
        </p:spPr>
      </p:pic>
      <p:sp>
        <p:nvSpPr>
          <p:cNvPr id="250" name="Rounded Rectangle"/>
          <p:cNvSpPr/>
          <p:nvPr/>
        </p:nvSpPr>
        <p:spPr>
          <a:xfrm>
            <a:off x="18303261" y="10326114"/>
            <a:ext cx="6611487" cy="3651037"/>
          </a:xfrm>
          <a:prstGeom prst="roundRect">
            <a:avLst>
              <a:gd name="adj" fmla="val 5741"/>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51" name="Picture 27" descr="Picture 27"/>
          <p:cNvPicPr>
            <a:picLocks noChangeAspect="1"/>
          </p:cNvPicPr>
          <p:nvPr/>
        </p:nvPicPr>
        <p:blipFill>
          <a:blip r:embed="rId4"/>
          <a:stretch>
            <a:fillRect/>
          </a:stretch>
        </p:blipFill>
        <p:spPr>
          <a:xfrm>
            <a:off x="359922" y="359647"/>
            <a:ext cx="651814" cy="490474"/>
          </a:xfrm>
          <a:prstGeom prst="rect">
            <a:avLst/>
          </a:prstGeom>
          <a:ln w="12700">
            <a:miter lim="400000"/>
          </a:ln>
        </p:spPr>
      </p:pic>
      <p:sp>
        <p:nvSpPr>
          <p:cNvPr id="252" name="Para termos noção de quanto as mulheres foram privadas de direitos básicos, temos algumas datas  que marcaram a luta feminista:"/>
          <p:cNvSpPr txBox="1"/>
          <p:nvPr/>
        </p:nvSpPr>
        <p:spPr>
          <a:xfrm>
            <a:off x="3155103" y="3610001"/>
            <a:ext cx="6388513" cy="1826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2800">
                <a:solidFill>
                  <a:srgbClr val="FFFFFF"/>
                </a:solidFill>
                <a:latin typeface="Helvetica Now Text Light"/>
                <a:ea typeface="Helvetica Now Text Light"/>
                <a:cs typeface="Helvetica Now Text Light"/>
                <a:sym typeface="Helvetica Now Text Light"/>
              </a:defRPr>
            </a:pPr>
            <a:r>
              <a:rPr dirty="0"/>
              <a:t>Para </a:t>
            </a:r>
            <a:r>
              <a:rPr dirty="0" err="1"/>
              <a:t>termos</a:t>
            </a:r>
            <a:r>
              <a:rPr dirty="0"/>
              <a:t> </a:t>
            </a:r>
            <a:r>
              <a:rPr dirty="0" err="1"/>
              <a:t>noção</a:t>
            </a:r>
            <a:r>
              <a:rPr dirty="0"/>
              <a:t> de </a:t>
            </a:r>
            <a:r>
              <a:rPr dirty="0" err="1"/>
              <a:t>quanto</a:t>
            </a:r>
            <a:r>
              <a:rPr dirty="0"/>
              <a:t> as </a:t>
            </a:r>
            <a:r>
              <a:rPr dirty="0" err="1"/>
              <a:t>mulheres</a:t>
            </a:r>
            <a:r>
              <a:rPr dirty="0"/>
              <a:t> </a:t>
            </a:r>
            <a:r>
              <a:rPr dirty="0" err="1"/>
              <a:t>foram</a:t>
            </a:r>
            <a:r>
              <a:rPr dirty="0"/>
              <a:t> </a:t>
            </a:r>
            <a:r>
              <a:rPr dirty="0" err="1"/>
              <a:t>privadas</a:t>
            </a:r>
            <a:r>
              <a:rPr dirty="0"/>
              <a:t> de </a:t>
            </a:r>
            <a:r>
              <a:rPr dirty="0" err="1"/>
              <a:t>direitos</a:t>
            </a:r>
            <a:r>
              <a:rPr dirty="0"/>
              <a:t> </a:t>
            </a:r>
            <a:r>
              <a:rPr dirty="0" err="1"/>
              <a:t>básicos</a:t>
            </a:r>
            <a:r>
              <a:rPr dirty="0"/>
              <a:t>, </a:t>
            </a:r>
            <a:r>
              <a:rPr dirty="0" err="1"/>
              <a:t>temos</a:t>
            </a:r>
            <a:r>
              <a:rPr dirty="0"/>
              <a:t> </a:t>
            </a:r>
            <a:r>
              <a:rPr dirty="0" err="1"/>
              <a:t>algumas</a:t>
            </a:r>
            <a:r>
              <a:rPr dirty="0"/>
              <a:t> </a:t>
            </a:r>
            <a:r>
              <a:rPr dirty="0" err="1"/>
              <a:t>datas</a:t>
            </a:r>
            <a:r>
              <a:rPr dirty="0"/>
              <a:t> </a:t>
            </a:r>
            <a:br>
              <a:rPr dirty="0"/>
            </a:br>
            <a:r>
              <a:rPr dirty="0"/>
              <a:t>que </a:t>
            </a:r>
            <a:r>
              <a:rPr dirty="0" err="1"/>
              <a:t>marcaram</a:t>
            </a:r>
            <a:r>
              <a:rPr dirty="0"/>
              <a:t> a </a:t>
            </a:r>
            <a:r>
              <a:rPr dirty="0" err="1"/>
              <a:t>luta</a:t>
            </a:r>
            <a:r>
              <a:rPr dirty="0"/>
              <a:t> </a:t>
            </a:r>
            <a:r>
              <a:rPr dirty="0" err="1"/>
              <a:t>feminista</a:t>
            </a:r>
            <a:r>
              <a:rPr dirty="0"/>
              <a:t>:</a:t>
            </a:r>
          </a:p>
        </p:txBody>
      </p:sp>
      <p:sp>
        <p:nvSpPr>
          <p:cNvPr id="253" name="Apesar dos avanços ainda temos um longo caminho a percorrer para sermos considerados um país justo em questões de igualdade de gênero, que estão diretamente ligadas as lutas contra o racismo e a LGBTQIA+fobia."/>
          <p:cNvSpPr txBox="1"/>
          <p:nvPr/>
        </p:nvSpPr>
        <p:spPr>
          <a:xfrm>
            <a:off x="18825798" y="10783468"/>
            <a:ext cx="4919850" cy="25323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lnSpc>
                <a:spcPct val="80000"/>
              </a:lnSpc>
              <a:defRPr sz="2266">
                <a:solidFill>
                  <a:srgbClr val="2B1240"/>
                </a:solidFill>
                <a:latin typeface="Helvetica Now Text"/>
                <a:ea typeface="Helvetica Now Text"/>
                <a:cs typeface="Helvetica Now Text"/>
                <a:sym typeface="Helvetica Now Text"/>
              </a:defRPr>
            </a:lvl1pPr>
          </a:lstStyle>
          <a:p>
            <a:pPr>
              <a:lnSpc>
                <a:spcPct val="100000"/>
              </a:lnSpc>
            </a:pPr>
            <a:r>
              <a:rPr dirty="0" err="1"/>
              <a:t>Apesar</a:t>
            </a:r>
            <a:r>
              <a:rPr dirty="0"/>
              <a:t> dos </a:t>
            </a:r>
            <a:r>
              <a:rPr dirty="0" err="1"/>
              <a:t>avanços</a:t>
            </a:r>
            <a:r>
              <a:rPr dirty="0"/>
              <a:t> </a:t>
            </a:r>
            <a:r>
              <a:rPr dirty="0" err="1"/>
              <a:t>ainda</a:t>
            </a:r>
            <a:r>
              <a:rPr dirty="0"/>
              <a:t> </a:t>
            </a:r>
            <a:r>
              <a:rPr dirty="0" err="1"/>
              <a:t>temos</a:t>
            </a:r>
            <a:r>
              <a:rPr dirty="0"/>
              <a:t> um </a:t>
            </a:r>
            <a:r>
              <a:rPr dirty="0" err="1"/>
              <a:t>longo</a:t>
            </a:r>
            <a:r>
              <a:rPr dirty="0"/>
              <a:t> </a:t>
            </a:r>
            <a:r>
              <a:rPr dirty="0" err="1"/>
              <a:t>caminho</a:t>
            </a:r>
            <a:r>
              <a:rPr dirty="0"/>
              <a:t> a </a:t>
            </a:r>
            <a:r>
              <a:rPr dirty="0" err="1"/>
              <a:t>percorrer</a:t>
            </a:r>
            <a:r>
              <a:rPr dirty="0"/>
              <a:t> para </a:t>
            </a:r>
            <a:r>
              <a:rPr dirty="0" err="1"/>
              <a:t>sermos</a:t>
            </a:r>
            <a:r>
              <a:rPr dirty="0"/>
              <a:t> </a:t>
            </a:r>
            <a:r>
              <a:rPr dirty="0" err="1"/>
              <a:t>considerados</a:t>
            </a:r>
            <a:r>
              <a:rPr dirty="0"/>
              <a:t> um </a:t>
            </a:r>
            <a:r>
              <a:rPr dirty="0" err="1"/>
              <a:t>país</a:t>
            </a:r>
            <a:r>
              <a:rPr dirty="0"/>
              <a:t> </a:t>
            </a:r>
            <a:r>
              <a:rPr dirty="0" err="1"/>
              <a:t>justo</a:t>
            </a:r>
            <a:r>
              <a:rPr dirty="0"/>
              <a:t> </a:t>
            </a:r>
            <a:r>
              <a:rPr dirty="0" err="1"/>
              <a:t>em</a:t>
            </a:r>
            <a:r>
              <a:rPr dirty="0"/>
              <a:t> </a:t>
            </a:r>
            <a:r>
              <a:rPr dirty="0" err="1"/>
              <a:t>questões</a:t>
            </a:r>
            <a:r>
              <a:rPr dirty="0"/>
              <a:t> de </a:t>
            </a:r>
            <a:r>
              <a:rPr dirty="0" err="1"/>
              <a:t>igualdade</a:t>
            </a:r>
            <a:r>
              <a:rPr dirty="0"/>
              <a:t> de </a:t>
            </a:r>
            <a:r>
              <a:rPr dirty="0" err="1"/>
              <a:t>gênero</a:t>
            </a:r>
            <a:r>
              <a:rPr dirty="0"/>
              <a:t>, que </a:t>
            </a:r>
            <a:r>
              <a:rPr dirty="0" err="1"/>
              <a:t>estão</a:t>
            </a:r>
            <a:r>
              <a:rPr dirty="0"/>
              <a:t> </a:t>
            </a:r>
            <a:r>
              <a:rPr dirty="0" err="1"/>
              <a:t>diretamente</a:t>
            </a:r>
            <a:r>
              <a:rPr dirty="0"/>
              <a:t> </a:t>
            </a:r>
            <a:r>
              <a:rPr dirty="0" err="1"/>
              <a:t>ligadas</a:t>
            </a:r>
            <a:r>
              <a:rPr dirty="0"/>
              <a:t> as </a:t>
            </a:r>
            <a:r>
              <a:rPr dirty="0" err="1"/>
              <a:t>lutas</a:t>
            </a:r>
            <a:r>
              <a:rPr dirty="0"/>
              <a:t> contra o </a:t>
            </a:r>
            <a:r>
              <a:rPr dirty="0" err="1"/>
              <a:t>racismo</a:t>
            </a:r>
            <a:r>
              <a:rPr dirty="0"/>
              <a:t> e a </a:t>
            </a:r>
            <a:r>
              <a:rPr dirty="0" err="1"/>
              <a:t>LGBTQIA+fobia</a:t>
            </a:r>
            <a:r>
              <a:rPr dirty="0"/>
              <a:t>. </a:t>
            </a:r>
          </a:p>
        </p:txBody>
      </p:sp>
      <p:sp>
        <p:nvSpPr>
          <p:cNvPr id="254" name="1932…"/>
          <p:cNvSpPr txBox="1"/>
          <p:nvPr/>
        </p:nvSpPr>
        <p:spPr>
          <a:xfrm>
            <a:off x="6963793" y="10526490"/>
            <a:ext cx="3649952" cy="2051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sz="1866">
                <a:solidFill>
                  <a:srgbClr val="FFFFFF"/>
                </a:solidFill>
                <a:latin typeface="Helvetica Now Text Light"/>
                <a:ea typeface="Helvetica Now Text Light"/>
                <a:cs typeface="Helvetica Now Text Light"/>
                <a:sym typeface="Helvetica Now Text Light"/>
              </a:defRPr>
            </a:pPr>
            <a:r>
              <a:rPr sz="3000" dirty="0">
                <a:latin typeface="Helvetica Now Display Bold"/>
                <a:ea typeface="Helvetica Now Display Bold"/>
                <a:cs typeface="Helvetica Now Display Bold"/>
                <a:sym typeface="Helvetica Now Display Bold"/>
              </a:rPr>
              <a:t>19</a:t>
            </a:r>
            <a:r>
              <a:rPr sz="6000" dirty="0">
                <a:latin typeface="Helvetica Now Display Bold"/>
                <a:ea typeface="Helvetica Now Display Bold"/>
                <a:cs typeface="Helvetica Now Display Bold"/>
                <a:sym typeface="Helvetica Now Display Bold"/>
              </a:rPr>
              <a:t>32</a:t>
            </a:r>
            <a:endParaRPr lang="pt-BR" sz="6000" dirty="0">
              <a:latin typeface="Helvetica Now Display Bold"/>
              <a:ea typeface="Helvetica Now Display Bold"/>
              <a:cs typeface="Helvetica Now Display Bold"/>
              <a:sym typeface="Helvetica Now Display Bold"/>
            </a:endParaRPr>
          </a:p>
          <a:p>
            <a:pPr algn="l" defTabSz="457200">
              <a:defRPr sz="1866">
                <a:solidFill>
                  <a:srgbClr val="FFFFFF"/>
                </a:solidFill>
                <a:latin typeface="Helvetica Now Text Light"/>
                <a:ea typeface="Helvetica Now Text Light"/>
                <a:cs typeface="Helvetica Now Text Light"/>
                <a:sym typeface="Helvetica Now Text Light"/>
              </a:defRPr>
            </a:pPr>
            <a:r>
              <a:rPr dirty="0"/>
              <a:t> </a:t>
            </a:r>
          </a:p>
          <a:p>
            <a:pPr algn="l" defTabSz="457200">
              <a:defRPr>
                <a:solidFill>
                  <a:srgbClr val="FFFFFF"/>
                </a:solidFill>
                <a:latin typeface="Helvetica Now Text Light"/>
                <a:ea typeface="Helvetica Now Text Light"/>
                <a:cs typeface="Helvetica Now Text Light"/>
                <a:sym typeface="Helvetica Now Text Light"/>
              </a:defRPr>
            </a:pPr>
            <a:r>
              <a:rPr dirty="0" err="1"/>
              <a:t>Mulheres</a:t>
            </a:r>
            <a:r>
              <a:rPr dirty="0"/>
              <a:t> </a:t>
            </a:r>
            <a:r>
              <a:rPr dirty="0" err="1"/>
              <a:t>conquistam</a:t>
            </a:r>
            <a:r>
              <a:rPr dirty="0"/>
              <a:t> o </a:t>
            </a:r>
            <a:r>
              <a:rPr dirty="0" err="1"/>
              <a:t>direito</a:t>
            </a:r>
            <a:r>
              <a:rPr dirty="0"/>
              <a:t> </a:t>
            </a:r>
            <a:r>
              <a:rPr dirty="0" err="1"/>
              <a:t>ao</a:t>
            </a:r>
            <a:r>
              <a:rPr dirty="0"/>
              <a:t> </a:t>
            </a:r>
            <a:r>
              <a:rPr dirty="0" err="1"/>
              <a:t>voto</a:t>
            </a:r>
            <a:r>
              <a:rPr dirty="0"/>
              <a:t> </a:t>
            </a:r>
            <a:r>
              <a:rPr dirty="0" err="1"/>
              <a:t>eleitoral</a:t>
            </a:r>
            <a:r>
              <a:rPr dirty="0"/>
              <a:t> </a:t>
            </a:r>
          </a:p>
        </p:txBody>
      </p:sp>
      <p:sp>
        <p:nvSpPr>
          <p:cNvPr id="255" name="1977…"/>
          <p:cNvSpPr txBox="1"/>
          <p:nvPr/>
        </p:nvSpPr>
        <p:spPr>
          <a:xfrm>
            <a:off x="17092277" y="7550629"/>
            <a:ext cx="2861409" cy="2051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sz="1866">
                <a:solidFill>
                  <a:srgbClr val="FFFFFF"/>
                </a:solidFill>
                <a:latin typeface="Helvetica Now Text Light"/>
                <a:ea typeface="Helvetica Now Text Light"/>
                <a:cs typeface="Helvetica Now Text Light"/>
                <a:sym typeface="Helvetica Now Text Light"/>
              </a:defRPr>
            </a:pPr>
            <a:r>
              <a:rPr sz="3000" dirty="0">
                <a:latin typeface="Helvetica Now Display Bold"/>
                <a:ea typeface="Helvetica Now Display Bold"/>
                <a:cs typeface="Helvetica Now Display Bold"/>
                <a:sym typeface="Helvetica Now Display Bold"/>
              </a:rPr>
              <a:t>19</a:t>
            </a:r>
            <a:r>
              <a:rPr sz="6000" dirty="0">
                <a:latin typeface="Helvetica Now Display Bold"/>
                <a:ea typeface="Helvetica Now Display Bold"/>
                <a:cs typeface="Helvetica Now Display Bold"/>
                <a:sym typeface="Helvetica Now Display Bold"/>
              </a:rPr>
              <a:t>77</a:t>
            </a:r>
            <a:r>
              <a:rPr dirty="0"/>
              <a:t> </a:t>
            </a:r>
            <a:endParaRPr lang="pt-BR" dirty="0"/>
          </a:p>
          <a:p>
            <a:pPr algn="l" defTabSz="457200">
              <a:defRPr sz="1866">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dirty="0" err="1"/>
              <a:t>Direito</a:t>
            </a:r>
            <a:r>
              <a:rPr dirty="0"/>
              <a:t> </a:t>
            </a:r>
            <a:r>
              <a:rPr dirty="0" err="1"/>
              <a:t>ao</a:t>
            </a:r>
            <a:r>
              <a:rPr dirty="0"/>
              <a:t> </a:t>
            </a:r>
            <a:r>
              <a:rPr dirty="0" err="1"/>
              <a:t>Divórcio</a:t>
            </a:r>
            <a:r>
              <a:rPr dirty="0"/>
              <a:t> </a:t>
            </a:r>
            <a:br>
              <a:rPr dirty="0"/>
            </a:br>
            <a:r>
              <a:rPr dirty="0" err="1"/>
              <a:t>é</a:t>
            </a:r>
            <a:r>
              <a:rPr dirty="0"/>
              <a:t> </a:t>
            </a:r>
            <a:r>
              <a:rPr dirty="0" err="1"/>
              <a:t>aprovado</a:t>
            </a:r>
            <a:r>
              <a:rPr dirty="0"/>
              <a:t> </a:t>
            </a:r>
          </a:p>
        </p:txBody>
      </p:sp>
      <p:sp>
        <p:nvSpPr>
          <p:cNvPr id="256" name="1979…"/>
          <p:cNvSpPr txBox="1"/>
          <p:nvPr/>
        </p:nvSpPr>
        <p:spPr>
          <a:xfrm>
            <a:off x="3300757" y="6882463"/>
            <a:ext cx="4094843" cy="2051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sz="1866">
                <a:solidFill>
                  <a:srgbClr val="FFFFFF"/>
                </a:solidFill>
                <a:latin typeface="Helvetica Now Text Light"/>
                <a:ea typeface="Helvetica Now Text Light"/>
                <a:cs typeface="Helvetica Now Text Light"/>
                <a:sym typeface="Helvetica Now Text Light"/>
              </a:defRPr>
            </a:pPr>
            <a:r>
              <a:rPr sz="3000" dirty="0">
                <a:latin typeface="Helvetica Now Display Bold"/>
                <a:ea typeface="Helvetica Now Display Bold"/>
                <a:cs typeface="Helvetica Now Display Bold"/>
                <a:sym typeface="Helvetica Now Display Bold"/>
              </a:rPr>
              <a:t>19</a:t>
            </a:r>
            <a:r>
              <a:rPr sz="6000" dirty="0">
                <a:latin typeface="Helvetica Now Display Bold"/>
                <a:ea typeface="Helvetica Now Display Bold"/>
                <a:cs typeface="Helvetica Now Display Bold"/>
                <a:sym typeface="Helvetica Now Display Bold"/>
              </a:rPr>
              <a:t>79</a:t>
            </a:r>
            <a:r>
              <a:rPr dirty="0"/>
              <a:t> </a:t>
            </a:r>
            <a:endParaRPr lang="pt-BR" dirty="0"/>
          </a:p>
          <a:p>
            <a:pPr algn="l" defTabSz="457200">
              <a:defRPr sz="1866">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dirty="0" err="1"/>
              <a:t>Mulheres</a:t>
            </a:r>
            <a:r>
              <a:rPr dirty="0"/>
              <a:t> </a:t>
            </a:r>
            <a:r>
              <a:rPr dirty="0" err="1"/>
              <a:t>ganham</a:t>
            </a:r>
            <a:r>
              <a:rPr dirty="0"/>
              <a:t> o </a:t>
            </a:r>
            <a:r>
              <a:rPr dirty="0" err="1"/>
              <a:t>direito</a:t>
            </a:r>
            <a:r>
              <a:rPr dirty="0"/>
              <a:t> </a:t>
            </a:r>
            <a:r>
              <a:rPr dirty="0" err="1"/>
              <a:t>à</a:t>
            </a:r>
            <a:r>
              <a:rPr dirty="0"/>
              <a:t> </a:t>
            </a:r>
            <a:r>
              <a:rPr dirty="0" err="1"/>
              <a:t>prática</a:t>
            </a:r>
            <a:r>
              <a:rPr dirty="0"/>
              <a:t> do </a:t>
            </a:r>
            <a:r>
              <a:rPr dirty="0" err="1"/>
              <a:t>futebol</a:t>
            </a:r>
            <a:r>
              <a:rPr dirty="0"/>
              <a:t> </a:t>
            </a:r>
          </a:p>
        </p:txBody>
      </p:sp>
      <p:sp>
        <p:nvSpPr>
          <p:cNvPr id="257" name="1985…"/>
          <p:cNvSpPr txBox="1"/>
          <p:nvPr/>
        </p:nvSpPr>
        <p:spPr>
          <a:xfrm>
            <a:off x="14002508" y="5248405"/>
            <a:ext cx="3065010" cy="2051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sz="1866">
                <a:solidFill>
                  <a:srgbClr val="FFFFFF"/>
                </a:solidFill>
                <a:latin typeface="Helvetica Now Text Light"/>
                <a:ea typeface="Helvetica Now Text Light"/>
                <a:cs typeface="Helvetica Now Text Light"/>
                <a:sym typeface="Helvetica Now Text Light"/>
              </a:defRPr>
            </a:pPr>
            <a:r>
              <a:rPr sz="3000" dirty="0">
                <a:latin typeface="Helvetica Now Display Bold"/>
                <a:ea typeface="Helvetica Now Display Bold"/>
                <a:cs typeface="Helvetica Now Display Bold"/>
                <a:sym typeface="Helvetica Now Display Bold"/>
              </a:rPr>
              <a:t>19</a:t>
            </a:r>
            <a:r>
              <a:rPr sz="6000" dirty="0">
                <a:latin typeface="Helvetica Now Display Bold"/>
                <a:ea typeface="Helvetica Now Display Bold"/>
                <a:cs typeface="Helvetica Now Display Bold"/>
                <a:sym typeface="Helvetica Now Display Bold"/>
              </a:rPr>
              <a:t>85</a:t>
            </a:r>
            <a:r>
              <a:rPr dirty="0"/>
              <a:t> </a:t>
            </a:r>
            <a:endParaRPr lang="pt-BR" dirty="0"/>
          </a:p>
          <a:p>
            <a:pPr algn="l" defTabSz="457200">
              <a:defRPr sz="1866">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dirty="0" err="1"/>
              <a:t>Primeira</a:t>
            </a:r>
            <a:r>
              <a:rPr dirty="0"/>
              <a:t> </a:t>
            </a:r>
            <a:r>
              <a:rPr dirty="0" err="1"/>
              <a:t>Delegacia</a:t>
            </a:r>
            <a:r>
              <a:rPr dirty="0"/>
              <a:t> da </a:t>
            </a:r>
            <a:r>
              <a:rPr dirty="0" err="1"/>
              <a:t>Mulher</a:t>
            </a:r>
            <a:r>
              <a:rPr dirty="0"/>
              <a:t> </a:t>
            </a:r>
            <a:r>
              <a:rPr dirty="0" err="1"/>
              <a:t>é</a:t>
            </a:r>
            <a:r>
              <a:rPr dirty="0"/>
              <a:t> </a:t>
            </a:r>
            <a:r>
              <a:rPr dirty="0" err="1"/>
              <a:t>aberta</a:t>
            </a:r>
            <a:r>
              <a:rPr dirty="0"/>
              <a:t> </a:t>
            </a:r>
          </a:p>
        </p:txBody>
      </p:sp>
      <p:sp>
        <p:nvSpPr>
          <p:cNvPr id="258" name="2006…"/>
          <p:cNvSpPr txBox="1"/>
          <p:nvPr/>
        </p:nvSpPr>
        <p:spPr>
          <a:xfrm>
            <a:off x="10222202" y="1361569"/>
            <a:ext cx="4718530" cy="20304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sz="1866">
                <a:solidFill>
                  <a:srgbClr val="FFFFFF"/>
                </a:solidFill>
                <a:latin typeface="Helvetica Now Text Light"/>
                <a:ea typeface="Helvetica Now Text Light"/>
                <a:cs typeface="Helvetica Now Text Light"/>
                <a:sym typeface="Helvetica Now Text Light"/>
              </a:defRPr>
            </a:pPr>
            <a:r>
              <a:rPr sz="3000" dirty="0">
                <a:latin typeface="Helvetica Now Display Bold"/>
                <a:ea typeface="Helvetica Now Display Bold"/>
                <a:cs typeface="Helvetica Now Display Bold"/>
                <a:sym typeface="Helvetica Now Display Bold"/>
              </a:rPr>
              <a:t>20</a:t>
            </a:r>
            <a:r>
              <a:rPr sz="6000" dirty="0">
                <a:latin typeface="Helvetica Now Display Bold"/>
                <a:ea typeface="Helvetica Now Display Bold"/>
                <a:cs typeface="Helvetica Now Display Bold"/>
                <a:sym typeface="Helvetica Now Display Bold"/>
              </a:rPr>
              <a:t>06</a:t>
            </a:r>
          </a:p>
          <a:p>
            <a:pPr algn="l" defTabSz="457200">
              <a:lnSpc>
                <a:spcPct val="90000"/>
              </a:lnSpc>
              <a:defRPr>
                <a:solidFill>
                  <a:srgbClr val="FFFFFF"/>
                </a:solidFill>
                <a:latin typeface="Helvetica Now Text Light"/>
                <a:ea typeface="Helvetica Now Text Light"/>
                <a:cs typeface="Helvetica Now Text Light"/>
                <a:sym typeface="Helvetica Now Text Light"/>
              </a:defRPr>
            </a:pPr>
            <a:endParaRPr lang="pt-BR" dirty="0"/>
          </a:p>
          <a:p>
            <a:pPr algn="l" defTabSz="457200">
              <a:lnSpc>
                <a:spcPct val="90000"/>
              </a:lnSpc>
              <a:defRPr>
                <a:solidFill>
                  <a:srgbClr val="FFFFFF"/>
                </a:solidFill>
                <a:latin typeface="Helvetica Now Text Light"/>
                <a:ea typeface="Helvetica Now Text Light"/>
                <a:cs typeface="Helvetica Now Text Light"/>
                <a:sym typeface="Helvetica Now Text Light"/>
              </a:defRPr>
            </a:pPr>
            <a:r>
              <a:rPr dirty="0"/>
              <a:t>Lei Maria da Penha </a:t>
            </a:r>
            <a:r>
              <a:rPr dirty="0" err="1"/>
              <a:t>é</a:t>
            </a:r>
            <a:r>
              <a:rPr dirty="0"/>
              <a:t> </a:t>
            </a:r>
            <a:r>
              <a:rPr dirty="0" err="1"/>
              <a:t>sancionada</a:t>
            </a:r>
            <a:endParaRPr dirty="0"/>
          </a:p>
        </p:txBody>
      </p:sp>
      <p:sp>
        <p:nvSpPr>
          <p:cNvPr id="259" name="2015…"/>
          <p:cNvSpPr txBox="1"/>
          <p:nvPr/>
        </p:nvSpPr>
        <p:spPr>
          <a:xfrm>
            <a:off x="18213472" y="3895166"/>
            <a:ext cx="3830308" cy="2051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sz="1866">
                <a:solidFill>
                  <a:srgbClr val="FFFFFF"/>
                </a:solidFill>
                <a:latin typeface="Helvetica Now Text Light"/>
                <a:ea typeface="Helvetica Now Text Light"/>
                <a:cs typeface="Helvetica Now Text Light"/>
                <a:sym typeface="Helvetica Now Text Light"/>
              </a:defRPr>
            </a:pPr>
            <a:r>
              <a:rPr sz="3000" dirty="0">
                <a:latin typeface="Helvetica Now Display Bold"/>
                <a:ea typeface="Helvetica Now Display Bold"/>
                <a:cs typeface="Helvetica Now Display Bold"/>
                <a:sym typeface="Helvetica Now Display Bold"/>
              </a:rPr>
              <a:t>20</a:t>
            </a:r>
            <a:r>
              <a:rPr sz="6000" dirty="0">
                <a:latin typeface="Helvetica Now Display Bold"/>
                <a:ea typeface="Helvetica Now Display Bold"/>
                <a:cs typeface="Helvetica Now Display Bold"/>
                <a:sym typeface="Helvetica Now Display Bold"/>
              </a:rPr>
              <a:t>15</a:t>
            </a:r>
            <a:r>
              <a:rPr dirty="0"/>
              <a:t> </a:t>
            </a:r>
            <a:endParaRPr lang="pt-BR" dirty="0"/>
          </a:p>
          <a:p>
            <a:pPr algn="l" defTabSz="457200">
              <a:defRPr sz="1866">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dirty="0"/>
              <a:t>Lei do </a:t>
            </a:r>
            <a:r>
              <a:rPr dirty="0" err="1"/>
              <a:t>Feminicídio</a:t>
            </a:r>
            <a:r>
              <a:rPr dirty="0"/>
              <a:t> </a:t>
            </a:r>
            <a:r>
              <a:rPr dirty="0" err="1"/>
              <a:t>é</a:t>
            </a:r>
            <a:r>
              <a:rPr dirty="0"/>
              <a:t> </a:t>
            </a:r>
            <a:r>
              <a:rPr dirty="0" err="1"/>
              <a:t>aprovada</a:t>
            </a:r>
            <a:r>
              <a:rPr dirty="0"/>
              <a:t> </a:t>
            </a:r>
          </a:p>
        </p:txBody>
      </p:sp>
      <p:pic>
        <p:nvPicPr>
          <p:cNvPr id="260" name="Image" descr="Image"/>
          <p:cNvPicPr>
            <a:picLocks noChangeAspect="1"/>
          </p:cNvPicPr>
          <p:nvPr/>
        </p:nvPicPr>
        <p:blipFill>
          <a:blip r:embed="rId5"/>
          <a:stretch>
            <a:fillRect/>
          </a:stretch>
        </p:blipFill>
        <p:spPr>
          <a:xfrm>
            <a:off x="11608198" y="12568473"/>
            <a:ext cx="511523" cy="187812"/>
          </a:xfrm>
          <a:prstGeom prst="rect">
            <a:avLst/>
          </a:prstGeom>
          <a:ln w="12700">
            <a:miter lim="400000"/>
          </a:ln>
        </p:spPr>
      </p:pic>
      <p:pic>
        <p:nvPicPr>
          <p:cNvPr id="261" name="Image" descr="Image"/>
          <p:cNvPicPr>
            <a:picLocks noChangeAspect="1"/>
          </p:cNvPicPr>
          <p:nvPr/>
        </p:nvPicPr>
        <p:blipFill>
          <a:blip r:embed="rId5"/>
          <a:stretch>
            <a:fillRect/>
          </a:stretch>
        </p:blipFill>
        <p:spPr>
          <a:xfrm>
            <a:off x="14689015" y="9401940"/>
            <a:ext cx="511523" cy="187812"/>
          </a:xfrm>
          <a:prstGeom prst="rect">
            <a:avLst/>
          </a:prstGeom>
          <a:ln w="12700">
            <a:miter lim="400000"/>
          </a:ln>
        </p:spPr>
      </p:pic>
      <p:pic>
        <p:nvPicPr>
          <p:cNvPr id="262" name="Image" descr="Image"/>
          <p:cNvPicPr>
            <a:picLocks noChangeAspect="1"/>
          </p:cNvPicPr>
          <p:nvPr/>
        </p:nvPicPr>
        <p:blipFill>
          <a:blip r:embed="rId5"/>
          <a:stretch>
            <a:fillRect/>
          </a:stretch>
        </p:blipFill>
        <p:spPr>
          <a:xfrm>
            <a:off x="8413703" y="8453673"/>
            <a:ext cx="511523" cy="187812"/>
          </a:xfrm>
          <a:prstGeom prst="rect">
            <a:avLst/>
          </a:prstGeom>
          <a:ln w="12700">
            <a:miter lim="400000"/>
          </a:ln>
        </p:spPr>
      </p:pic>
      <p:pic>
        <p:nvPicPr>
          <p:cNvPr id="263" name="Image" descr="Image"/>
          <p:cNvPicPr>
            <a:picLocks noChangeAspect="1"/>
          </p:cNvPicPr>
          <p:nvPr/>
        </p:nvPicPr>
        <p:blipFill>
          <a:blip r:embed="rId5"/>
          <a:stretch>
            <a:fillRect/>
          </a:stretch>
        </p:blipFill>
        <p:spPr>
          <a:xfrm>
            <a:off x="11928882" y="5649695"/>
            <a:ext cx="511523" cy="187812"/>
          </a:xfrm>
          <a:prstGeom prst="rect">
            <a:avLst/>
          </a:prstGeom>
          <a:ln w="12700">
            <a:miter lim="400000"/>
          </a:ln>
        </p:spPr>
      </p:pic>
      <p:pic>
        <p:nvPicPr>
          <p:cNvPr id="264" name="Image" descr="Image"/>
          <p:cNvPicPr>
            <a:picLocks noChangeAspect="1"/>
          </p:cNvPicPr>
          <p:nvPr/>
        </p:nvPicPr>
        <p:blipFill>
          <a:blip r:embed="rId5"/>
          <a:stretch>
            <a:fillRect/>
          </a:stretch>
        </p:blipFill>
        <p:spPr>
          <a:xfrm>
            <a:off x="14689015" y="3516095"/>
            <a:ext cx="511523" cy="187812"/>
          </a:xfrm>
          <a:prstGeom prst="rect">
            <a:avLst/>
          </a:prstGeom>
          <a:ln w="12700">
            <a:miter lim="400000"/>
          </a:ln>
        </p:spPr>
      </p:pic>
      <p:pic>
        <p:nvPicPr>
          <p:cNvPr id="265" name="Image" descr="Image"/>
          <p:cNvPicPr>
            <a:picLocks noChangeAspect="1"/>
          </p:cNvPicPr>
          <p:nvPr/>
        </p:nvPicPr>
        <p:blipFill>
          <a:blip r:embed="rId5"/>
          <a:stretch>
            <a:fillRect/>
          </a:stretch>
        </p:blipFill>
        <p:spPr>
          <a:xfrm>
            <a:off x="17621378" y="3702361"/>
            <a:ext cx="511523" cy="187813"/>
          </a:xfrm>
          <a:prstGeom prst="rect">
            <a:avLst/>
          </a:prstGeom>
          <a:ln w="12700">
            <a:miter lim="400000"/>
          </a:ln>
        </p:spPr>
      </p:pic>
      <p:sp>
        <p:nvSpPr>
          <p:cNvPr id="266" name="Line"/>
          <p:cNvSpPr/>
          <p:nvPr/>
        </p:nvSpPr>
        <p:spPr>
          <a:xfrm>
            <a:off x="6970579" y="11644643"/>
            <a:ext cx="4907150" cy="10266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25400">
            <a:solidFill>
              <a:srgbClr val="2B1240"/>
            </a:solidFill>
            <a:miter lim="400000"/>
          </a:ln>
        </p:spPr>
        <p:txBody>
          <a:bodyPr lIns="50800" tIns="50800" rIns="50800" bIns="50800" anchor="ctr"/>
          <a:lstStyle/>
          <a:p>
            <a:endParaRPr/>
          </a:p>
        </p:txBody>
      </p:sp>
      <p:sp>
        <p:nvSpPr>
          <p:cNvPr id="267" name="Line"/>
          <p:cNvSpPr/>
          <p:nvPr/>
        </p:nvSpPr>
        <p:spPr>
          <a:xfrm>
            <a:off x="3329913" y="7951690"/>
            <a:ext cx="5343051" cy="6161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25400">
            <a:solidFill>
              <a:srgbClr val="2B1240"/>
            </a:solidFill>
            <a:miter lim="400000"/>
          </a:ln>
        </p:spPr>
        <p:txBody>
          <a:bodyPr lIns="50800" tIns="50800" rIns="50800" bIns="50800" anchor="ctr"/>
          <a:lstStyle/>
          <a:p>
            <a:endParaRPr/>
          </a:p>
        </p:txBody>
      </p:sp>
      <p:sp>
        <p:nvSpPr>
          <p:cNvPr id="268" name="Line"/>
          <p:cNvSpPr/>
          <p:nvPr/>
        </p:nvSpPr>
        <p:spPr>
          <a:xfrm flipH="1">
            <a:off x="14946180" y="8678465"/>
            <a:ext cx="4442939" cy="7882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25400">
            <a:solidFill>
              <a:srgbClr val="2B1240"/>
            </a:solidFill>
            <a:miter lim="400000"/>
          </a:ln>
        </p:spPr>
        <p:txBody>
          <a:bodyPr lIns="50800" tIns="50800" rIns="50800" bIns="50800" anchor="ctr"/>
          <a:lstStyle/>
          <a:p>
            <a:endParaRPr/>
          </a:p>
        </p:txBody>
      </p:sp>
      <p:sp>
        <p:nvSpPr>
          <p:cNvPr id="269" name="Line"/>
          <p:cNvSpPr/>
          <p:nvPr/>
        </p:nvSpPr>
        <p:spPr>
          <a:xfrm>
            <a:off x="10255646" y="2447192"/>
            <a:ext cx="4705830" cy="11403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25400">
            <a:solidFill>
              <a:srgbClr val="2B1240"/>
            </a:solidFill>
            <a:miter lim="400000"/>
          </a:ln>
        </p:spPr>
        <p:txBody>
          <a:bodyPr lIns="50800" tIns="50800" rIns="50800" bIns="50800" anchor="ctr"/>
          <a:lstStyle/>
          <a:p>
            <a:endParaRPr/>
          </a:p>
        </p:txBody>
      </p:sp>
      <p:sp>
        <p:nvSpPr>
          <p:cNvPr id="270" name="Line"/>
          <p:cNvSpPr/>
          <p:nvPr/>
        </p:nvSpPr>
        <p:spPr>
          <a:xfrm>
            <a:off x="12226925" y="5750850"/>
            <a:ext cx="3898849" cy="6309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ln w="25400">
            <a:solidFill>
              <a:srgbClr val="2B1240"/>
            </a:solidFill>
            <a:miter lim="400000"/>
          </a:ln>
        </p:spPr>
        <p:txBody>
          <a:bodyPr lIns="50800" tIns="50800" rIns="50800" bIns="50800" anchor="ctr"/>
          <a:lstStyle/>
          <a:p>
            <a:endParaRPr/>
          </a:p>
        </p:txBody>
      </p:sp>
      <p:sp>
        <p:nvSpPr>
          <p:cNvPr id="271" name="Line"/>
          <p:cNvSpPr/>
          <p:nvPr/>
        </p:nvSpPr>
        <p:spPr>
          <a:xfrm>
            <a:off x="17874654" y="3852531"/>
            <a:ext cx="4214683" cy="11403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ln w="25400">
            <a:solidFill>
              <a:srgbClr val="2B1240"/>
            </a:solidFill>
            <a:miter lim="400000"/>
          </a:ln>
        </p:spPr>
        <p:txBody>
          <a:bodyPr lIns="50800" tIns="50800" rIns="50800" bIns="50800" anchor="ctr"/>
          <a:lstStyle/>
          <a:p>
            <a:endParaRPr/>
          </a:p>
        </p:txBody>
      </p:sp>
      <p:sp>
        <p:nvSpPr>
          <p:cNvPr id="272" name="Shape 121"/>
          <p:cNvSpPr txBox="1"/>
          <p:nvPr/>
        </p:nvSpPr>
        <p:spPr>
          <a:xfrm>
            <a:off x="3153089" y="1427377"/>
            <a:ext cx="8124900" cy="1983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spcBef>
                <a:spcPts val="2400"/>
              </a:spcBef>
              <a:defRPr sz="6000">
                <a:solidFill>
                  <a:srgbClr val="FFFFFF"/>
                </a:solidFill>
                <a:latin typeface="Helvetica Now Display Light"/>
                <a:ea typeface="Helvetica Now Display Light"/>
                <a:cs typeface="Helvetica Now Display Light"/>
                <a:sym typeface="Helvetica Now Display Light"/>
              </a:defRPr>
            </a:pPr>
            <a:r>
              <a:rPr dirty="0" err="1"/>
              <a:t>Acontecimentos</a:t>
            </a:r>
            <a:br>
              <a:rPr dirty="0"/>
            </a:br>
            <a:r>
              <a:rPr dirty="0" err="1">
                <a:latin typeface="Helvetica Now Display Bold"/>
                <a:ea typeface="Helvetica Now Display Bold"/>
                <a:cs typeface="Helvetica Now Display Bold"/>
                <a:sym typeface="Helvetica Now Display Bold"/>
              </a:rPr>
              <a:t>históricos</a:t>
            </a:r>
            <a:endParaRPr dirty="0">
              <a:latin typeface="Helvetica Now Display Bold"/>
              <a:ea typeface="Helvetica Now Display Bold"/>
              <a:cs typeface="Helvetica Now Display Bold"/>
              <a:sym typeface="Helvetica Now Display Bold"/>
            </a:endParaRPr>
          </a:p>
        </p:txBody>
      </p:sp>
      <p:sp>
        <p:nvSpPr>
          <p:cNvPr id="275"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30" name="Slide Number">
            <a:extLst>
              <a:ext uri="{FF2B5EF4-FFF2-40B4-BE49-F238E27FC236}">
                <a16:creationId xmlns:a16="http://schemas.microsoft.com/office/drawing/2014/main" id="{66F22218-8B9B-F34C-9CE9-B05077F45552}"/>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8</a:t>
            </a:fld>
            <a:endParaRPr dirty="0"/>
          </a:p>
        </p:txBody>
      </p:sp>
      <p:sp>
        <p:nvSpPr>
          <p:cNvPr id="2" name="Shape 121">
            <a:extLst>
              <a:ext uri="{FF2B5EF4-FFF2-40B4-BE49-F238E27FC236}">
                <a16:creationId xmlns:a16="http://schemas.microsoft.com/office/drawing/2014/main" id="{D7951E97-E2F9-9125-E846-032DAD93E921}"/>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A6418"/>
        </a:solidFill>
        <a:effectLst/>
      </p:bgPr>
    </p:bg>
    <p:spTree>
      <p:nvGrpSpPr>
        <p:cNvPr id="1" name=""/>
        <p:cNvGrpSpPr/>
        <p:nvPr/>
      </p:nvGrpSpPr>
      <p:grpSpPr>
        <a:xfrm>
          <a:off x="0" y="0"/>
          <a:ext cx="0" cy="0"/>
          <a:chOff x="0" y="0"/>
          <a:chExt cx="0" cy="0"/>
        </a:xfrm>
      </p:grpSpPr>
      <p:pic>
        <p:nvPicPr>
          <p:cNvPr id="277"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278" name="Explícitas ou veladas, o machismo está presente em todas as instancias da vida de uma mulher, e no mercado de trabalho não é diferente."/>
          <p:cNvSpPr txBox="1"/>
          <p:nvPr/>
        </p:nvSpPr>
        <p:spPr>
          <a:xfrm>
            <a:off x="14480153" y="8432751"/>
            <a:ext cx="6137665" cy="2410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lnSpc>
                <a:spcPct val="90000"/>
              </a:lnSpc>
              <a:defRPr sz="3000">
                <a:solidFill>
                  <a:srgbClr val="FFFFFF"/>
                </a:solidFill>
                <a:latin typeface="Helvetica Now Text Light"/>
                <a:ea typeface="Helvetica Now Text Light"/>
                <a:cs typeface="Helvetica Now Text Light"/>
                <a:sym typeface="Helvetica Now Text Light"/>
              </a:defRPr>
            </a:lvl1pPr>
          </a:lstStyle>
          <a:p>
            <a:pPr>
              <a:lnSpc>
                <a:spcPct val="100000"/>
              </a:lnSpc>
              <a:defRPr sz="1866"/>
            </a:pPr>
            <a:r>
              <a:rPr sz="3000" dirty="0" err="1"/>
              <a:t>Explícitas</a:t>
            </a:r>
            <a:r>
              <a:rPr sz="3000" dirty="0"/>
              <a:t> </a:t>
            </a:r>
            <a:r>
              <a:rPr sz="3000" dirty="0" err="1"/>
              <a:t>ou</a:t>
            </a:r>
            <a:r>
              <a:rPr sz="3000" dirty="0"/>
              <a:t> </a:t>
            </a:r>
            <a:r>
              <a:rPr sz="3000" dirty="0" err="1"/>
              <a:t>veladas</a:t>
            </a:r>
            <a:r>
              <a:rPr sz="3000" dirty="0"/>
              <a:t>, o machismo </a:t>
            </a:r>
            <a:r>
              <a:rPr sz="3000" dirty="0" err="1"/>
              <a:t>está</a:t>
            </a:r>
            <a:r>
              <a:rPr sz="3000" dirty="0"/>
              <a:t> </a:t>
            </a:r>
            <a:r>
              <a:rPr sz="3000" dirty="0" err="1"/>
              <a:t>presente</a:t>
            </a:r>
            <a:r>
              <a:rPr sz="3000" dirty="0"/>
              <a:t> </a:t>
            </a:r>
            <a:r>
              <a:rPr sz="3000" dirty="0" err="1"/>
              <a:t>em</a:t>
            </a:r>
            <a:r>
              <a:rPr sz="3000" dirty="0"/>
              <a:t> </a:t>
            </a:r>
            <a:r>
              <a:rPr sz="3000" dirty="0" err="1"/>
              <a:t>todas</a:t>
            </a:r>
            <a:r>
              <a:rPr sz="3000" dirty="0"/>
              <a:t> as </a:t>
            </a:r>
            <a:r>
              <a:rPr sz="3000" dirty="0" err="1"/>
              <a:t>instancias</a:t>
            </a:r>
            <a:r>
              <a:rPr sz="3000" dirty="0"/>
              <a:t> da </a:t>
            </a:r>
            <a:r>
              <a:rPr sz="3000" dirty="0" err="1"/>
              <a:t>vida</a:t>
            </a:r>
            <a:r>
              <a:rPr sz="3000" dirty="0"/>
              <a:t> de </a:t>
            </a:r>
            <a:r>
              <a:rPr sz="3000" dirty="0" err="1"/>
              <a:t>uma</a:t>
            </a:r>
            <a:r>
              <a:rPr sz="3000" dirty="0"/>
              <a:t> </a:t>
            </a:r>
            <a:r>
              <a:rPr sz="3000" dirty="0" err="1"/>
              <a:t>mulher</a:t>
            </a:r>
            <a:r>
              <a:rPr sz="3000" dirty="0"/>
              <a:t>, e no </a:t>
            </a:r>
            <a:r>
              <a:rPr sz="3000" dirty="0" err="1"/>
              <a:t>mercado</a:t>
            </a:r>
            <a:r>
              <a:rPr sz="3000" dirty="0"/>
              <a:t> de </a:t>
            </a:r>
            <a:r>
              <a:rPr sz="3000" dirty="0" err="1"/>
              <a:t>trabalho</a:t>
            </a:r>
            <a:r>
              <a:rPr sz="3000" dirty="0"/>
              <a:t> </a:t>
            </a:r>
            <a:r>
              <a:rPr sz="3000" dirty="0" err="1"/>
              <a:t>não</a:t>
            </a:r>
            <a:r>
              <a:rPr sz="3000" dirty="0"/>
              <a:t> </a:t>
            </a:r>
            <a:r>
              <a:rPr sz="3000" dirty="0" err="1"/>
              <a:t>é</a:t>
            </a:r>
            <a:r>
              <a:rPr sz="3000" dirty="0"/>
              <a:t> </a:t>
            </a:r>
            <a:r>
              <a:rPr sz="3000" dirty="0" err="1"/>
              <a:t>diferente</a:t>
            </a:r>
            <a:r>
              <a:rPr sz="3000" dirty="0"/>
              <a:t>. </a:t>
            </a:r>
          </a:p>
        </p:txBody>
      </p:sp>
      <p:sp>
        <p:nvSpPr>
          <p:cNvPr id="279" name="Rounded Rectangle"/>
          <p:cNvSpPr/>
          <p:nvPr/>
        </p:nvSpPr>
        <p:spPr>
          <a:xfrm>
            <a:off x="12486375" y="-1049181"/>
            <a:ext cx="13668121" cy="6095846"/>
          </a:xfrm>
          <a:prstGeom prst="roundRect">
            <a:avLst>
              <a:gd name="adj" fmla="val 8993"/>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80" name="Rounded Rectangle"/>
          <p:cNvSpPr/>
          <p:nvPr/>
        </p:nvSpPr>
        <p:spPr>
          <a:xfrm>
            <a:off x="3429881" y="7013978"/>
            <a:ext cx="8217519" cy="3909631"/>
          </a:xfrm>
          <a:prstGeom prst="roundRect">
            <a:avLst>
              <a:gd name="adj" fmla="val 6271"/>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81" name="Rounded Rectangle"/>
          <p:cNvSpPr/>
          <p:nvPr/>
        </p:nvSpPr>
        <p:spPr>
          <a:xfrm>
            <a:off x="8838171" y="3906949"/>
            <a:ext cx="13637058" cy="3545055"/>
          </a:xfrm>
          <a:prstGeom prst="roundRect">
            <a:avLst>
              <a:gd name="adj" fmla="val 11825"/>
            </a:avLst>
          </a:prstGeom>
          <a:solidFill>
            <a:srgbClr val="F7CF56"/>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82" name="Shape 121"/>
          <p:cNvSpPr txBox="1"/>
          <p:nvPr/>
        </p:nvSpPr>
        <p:spPr>
          <a:xfrm>
            <a:off x="10920010" y="4960969"/>
            <a:ext cx="12388534" cy="14370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lvl1pPr algn="l" defTabSz="609600">
              <a:lnSpc>
                <a:spcPct val="80000"/>
              </a:lnSpc>
              <a:defRPr sz="10000">
                <a:solidFill>
                  <a:srgbClr val="DA6E32"/>
                </a:solidFill>
                <a:latin typeface="Helvetica Now Display Bold"/>
                <a:ea typeface="Helvetica Now Display Bold"/>
                <a:cs typeface="Helvetica Now Display Bold"/>
                <a:sym typeface="Helvetica Now Display Bold"/>
              </a:defRPr>
            </a:lvl1pPr>
          </a:lstStyle>
          <a:p>
            <a:pPr>
              <a:defRPr>
                <a:latin typeface="Helvetica Now Display Light"/>
                <a:ea typeface="Helvetica Now Display Light"/>
                <a:cs typeface="Helvetica Now Display Light"/>
                <a:sym typeface="Helvetica Now Display Light"/>
              </a:defRPr>
            </a:pPr>
            <a:r>
              <a:rPr dirty="0">
                <a:solidFill>
                  <a:srgbClr val="EA6418"/>
                </a:solidFill>
                <a:latin typeface="Helvetica Now Display Bold"/>
                <a:ea typeface="Helvetica Now Display Bold"/>
                <a:cs typeface="Helvetica Now Display Bold"/>
                <a:sym typeface="Helvetica Now Display Bold"/>
              </a:rPr>
              <a:t>No </a:t>
            </a:r>
            <a:r>
              <a:rPr dirty="0" err="1">
                <a:solidFill>
                  <a:srgbClr val="EA6418"/>
                </a:solidFill>
                <a:latin typeface="Helvetica Now Display Bold"/>
                <a:ea typeface="Helvetica Now Display Bold"/>
                <a:cs typeface="Helvetica Now Display Bold"/>
                <a:sym typeface="Helvetica Now Display Bold"/>
              </a:rPr>
              <a:t>trabalho</a:t>
            </a:r>
            <a:endParaRPr dirty="0">
              <a:solidFill>
                <a:srgbClr val="EA6418"/>
              </a:solidFill>
              <a:latin typeface="Helvetica Now Display Bold"/>
              <a:ea typeface="Helvetica Now Display Bold"/>
              <a:cs typeface="Helvetica Now Display Bold"/>
              <a:sym typeface="Helvetica Now Display Bold"/>
            </a:endParaRPr>
          </a:p>
        </p:txBody>
      </p:sp>
      <p:pic>
        <p:nvPicPr>
          <p:cNvPr id="283" name="Image" descr="Image"/>
          <p:cNvPicPr>
            <a:picLocks noChangeAspect="1"/>
          </p:cNvPicPr>
          <p:nvPr/>
        </p:nvPicPr>
        <p:blipFill>
          <a:blip r:embed="rId3"/>
          <a:stretch>
            <a:fillRect/>
          </a:stretch>
        </p:blipFill>
        <p:spPr>
          <a:xfrm>
            <a:off x="4646215" y="2380729"/>
            <a:ext cx="4938581" cy="9496409"/>
          </a:xfrm>
          <a:prstGeom prst="rect">
            <a:avLst/>
          </a:prstGeom>
          <a:ln w="12700">
            <a:miter lim="400000"/>
          </a:ln>
        </p:spPr>
      </p:pic>
      <p:sp>
        <p:nvSpPr>
          <p:cNvPr id="286"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2" name="Slide Number">
            <a:extLst>
              <a:ext uri="{FF2B5EF4-FFF2-40B4-BE49-F238E27FC236}">
                <a16:creationId xmlns:a16="http://schemas.microsoft.com/office/drawing/2014/main" id="{6420FECF-34BB-0841-BA27-373064EBCCA1}"/>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9</a:t>
            </a:fld>
            <a:endParaRPr dirty="0"/>
          </a:p>
        </p:txBody>
      </p:sp>
      <p:sp>
        <p:nvSpPr>
          <p:cNvPr id="2" name="Shape 121">
            <a:extLst>
              <a:ext uri="{FF2B5EF4-FFF2-40B4-BE49-F238E27FC236}">
                <a16:creationId xmlns:a16="http://schemas.microsoft.com/office/drawing/2014/main" id="{9F84D170-EBCE-F002-8786-2C4E73FD9784}"/>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39F61"/>
        </a:solidFill>
        <a:effectLst/>
      </p:bgPr>
    </p:bg>
    <p:spTree>
      <p:nvGrpSpPr>
        <p:cNvPr id="1" name=""/>
        <p:cNvGrpSpPr/>
        <p:nvPr/>
      </p:nvGrpSpPr>
      <p:grpSpPr>
        <a:xfrm>
          <a:off x="0" y="0"/>
          <a:ext cx="0" cy="0"/>
          <a:chOff x="0" y="0"/>
          <a:chExt cx="0" cy="0"/>
        </a:xfrm>
      </p:grpSpPr>
      <p:sp>
        <p:nvSpPr>
          <p:cNvPr id="288" name="Rounded Rectangle"/>
          <p:cNvSpPr/>
          <p:nvPr/>
        </p:nvSpPr>
        <p:spPr>
          <a:xfrm>
            <a:off x="2682101" y="2038598"/>
            <a:ext cx="8934930" cy="9912115"/>
          </a:xfrm>
          <a:prstGeom prst="roundRect">
            <a:avLst>
              <a:gd name="adj" fmla="val 3862"/>
            </a:avLst>
          </a:prstGeom>
          <a:solidFill>
            <a:srgbClr val="EA6418"/>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289"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290" name="Mulheres que já sofreram…"/>
          <p:cNvSpPr txBox="1"/>
          <p:nvPr/>
        </p:nvSpPr>
        <p:spPr>
          <a:xfrm>
            <a:off x="19557641" y="3407240"/>
            <a:ext cx="3946163" cy="12105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dirty="0" err="1"/>
              <a:t>Mulheres</a:t>
            </a:r>
            <a:r>
              <a:rPr dirty="0"/>
              <a:t> que </a:t>
            </a:r>
            <a:r>
              <a:rPr b="1" dirty="0" err="1">
                <a:latin typeface="Helvetica Now Text"/>
                <a:ea typeface="Helvetica Now Text"/>
                <a:cs typeface="Helvetica Now Text"/>
                <a:sym typeface="Helvetica Now Text"/>
              </a:rPr>
              <a:t>já</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sofreram</a:t>
            </a:r>
            <a:endParaRPr b="1" dirty="0">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r>
              <a:rPr dirty="0" err="1"/>
              <a:t>situações</a:t>
            </a:r>
            <a:r>
              <a:rPr dirty="0"/>
              <a:t> de machismo</a:t>
            </a:r>
          </a:p>
          <a:p>
            <a:pPr algn="l" defTabSz="457200">
              <a:defRPr>
                <a:solidFill>
                  <a:srgbClr val="FFFFFF"/>
                </a:solidFill>
                <a:latin typeface="Helvetica Now Text Light"/>
                <a:ea typeface="Helvetica Now Text Light"/>
                <a:cs typeface="Helvetica Now Text Light"/>
                <a:sym typeface="Helvetica Now Text Light"/>
              </a:defRPr>
            </a:pPr>
            <a:r>
              <a:rPr dirty="0"/>
              <a:t>no </a:t>
            </a:r>
            <a:r>
              <a:rPr dirty="0" err="1"/>
              <a:t>ambiente</a:t>
            </a:r>
            <a:r>
              <a:rPr dirty="0"/>
              <a:t> de </a:t>
            </a:r>
            <a:r>
              <a:rPr dirty="0" err="1"/>
              <a:t>trabalho</a:t>
            </a:r>
            <a:endParaRPr dirty="0"/>
          </a:p>
        </p:txBody>
      </p:sp>
      <p:graphicFrame>
        <p:nvGraphicFramePr>
          <p:cNvPr id="291" name="2D Pie Chart"/>
          <p:cNvGraphicFramePr/>
          <p:nvPr>
            <p:extLst>
              <p:ext uri="{D42A27DB-BD31-4B8C-83A1-F6EECF244321}">
                <p14:modId xmlns:p14="http://schemas.microsoft.com/office/powerpoint/2010/main" val="1216048447"/>
              </p:ext>
            </p:extLst>
          </p:nvPr>
        </p:nvGraphicFramePr>
        <p:xfrm>
          <a:off x="14062979" y="383976"/>
          <a:ext cx="7079169" cy="70791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2" name="2D Pie Chart"/>
          <p:cNvGraphicFramePr/>
          <p:nvPr>
            <p:extLst>
              <p:ext uri="{D42A27DB-BD31-4B8C-83A1-F6EECF244321}">
                <p14:modId xmlns:p14="http://schemas.microsoft.com/office/powerpoint/2010/main" val="1980991153"/>
              </p:ext>
            </p:extLst>
          </p:nvPr>
        </p:nvGraphicFramePr>
        <p:xfrm>
          <a:off x="14034202" y="5348244"/>
          <a:ext cx="7136724" cy="7136724"/>
        </p:xfrm>
        <a:graphic>
          <a:graphicData uri="http://schemas.openxmlformats.org/drawingml/2006/chart">
            <c:chart xmlns:c="http://schemas.openxmlformats.org/drawingml/2006/chart" xmlns:r="http://schemas.openxmlformats.org/officeDocument/2006/relationships" r:id="rId4"/>
          </a:graphicData>
        </a:graphic>
      </p:graphicFrame>
      <p:sp>
        <p:nvSpPr>
          <p:cNvPr id="293" name="Mulheres que já sofreram…"/>
          <p:cNvSpPr txBox="1"/>
          <p:nvPr/>
        </p:nvSpPr>
        <p:spPr>
          <a:xfrm>
            <a:off x="19557641" y="8548781"/>
            <a:ext cx="3818398" cy="12105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dirty="0" err="1"/>
              <a:t>Mulheres</a:t>
            </a:r>
            <a:r>
              <a:rPr dirty="0"/>
              <a:t> que </a:t>
            </a:r>
            <a:r>
              <a:rPr b="1" dirty="0" err="1">
                <a:latin typeface="Helvetica Now Text"/>
                <a:ea typeface="Helvetica Now Text"/>
                <a:cs typeface="Helvetica Now Text"/>
                <a:sym typeface="Helvetica Now Text"/>
              </a:rPr>
              <a:t>já</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sofreram</a:t>
            </a:r>
            <a:endParaRPr b="1" dirty="0">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r>
              <a:rPr dirty="0" err="1"/>
              <a:t>situações</a:t>
            </a:r>
            <a:r>
              <a:rPr dirty="0"/>
              <a:t> de machismo</a:t>
            </a:r>
          </a:p>
          <a:p>
            <a:pPr algn="l" defTabSz="457200">
              <a:defRPr>
                <a:solidFill>
                  <a:srgbClr val="FFFFFF"/>
                </a:solidFill>
                <a:latin typeface="Helvetica Now Text Light"/>
                <a:ea typeface="Helvetica Now Text Light"/>
                <a:cs typeface="Helvetica Now Text Light"/>
                <a:sym typeface="Helvetica Now Text Light"/>
              </a:defRPr>
            </a:pPr>
            <a:r>
              <a:rPr dirty="0" err="1"/>
              <a:t>em</a:t>
            </a:r>
            <a:r>
              <a:rPr dirty="0"/>
              <a:t> </a:t>
            </a:r>
            <a:r>
              <a:rPr dirty="0" err="1"/>
              <a:t>empresas</a:t>
            </a:r>
            <a:r>
              <a:rPr dirty="0"/>
              <a:t> Natura &amp;Co</a:t>
            </a:r>
          </a:p>
        </p:txBody>
      </p:sp>
      <p:sp>
        <p:nvSpPr>
          <p:cNvPr id="294" name="Mulheres que nunca sofreram situações de machismo em empresas Natura &amp;Co"/>
          <p:cNvSpPr txBox="1"/>
          <p:nvPr/>
        </p:nvSpPr>
        <p:spPr>
          <a:xfrm>
            <a:off x="12010674" y="9938661"/>
            <a:ext cx="3410574" cy="15799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r" defTabSz="457200">
              <a:defRPr>
                <a:solidFill>
                  <a:srgbClr val="FFFFFF"/>
                </a:solidFill>
                <a:latin typeface="Helvetica Now Text Light"/>
                <a:ea typeface="Helvetica Now Text Light"/>
                <a:cs typeface="Helvetica Now Text Light"/>
                <a:sym typeface="Helvetica Now Text Light"/>
              </a:defRPr>
            </a:pPr>
            <a:r>
              <a:rPr dirty="0" err="1"/>
              <a:t>Mulheres</a:t>
            </a:r>
            <a:r>
              <a:rPr dirty="0"/>
              <a:t> que </a:t>
            </a:r>
            <a:r>
              <a:rPr b="1" dirty="0" err="1">
                <a:latin typeface="Helvetica Now Text"/>
                <a:ea typeface="Helvetica Now Text"/>
                <a:cs typeface="Helvetica Now Text"/>
                <a:sym typeface="Helvetica Now Text"/>
              </a:rPr>
              <a:t>nunca</a:t>
            </a:r>
            <a:r>
              <a:rPr dirty="0"/>
              <a:t> </a:t>
            </a:r>
            <a:r>
              <a:rPr b="1" dirty="0" err="1">
                <a:latin typeface="Helvetica Now Text"/>
                <a:ea typeface="Helvetica Now Text"/>
                <a:cs typeface="Helvetica Now Text"/>
                <a:sym typeface="Helvetica Now Text"/>
              </a:rPr>
              <a:t>sofreram</a:t>
            </a:r>
            <a:r>
              <a:rPr dirty="0"/>
              <a:t> </a:t>
            </a:r>
            <a:r>
              <a:rPr dirty="0" err="1"/>
              <a:t>situações</a:t>
            </a:r>
            <a:r>
              <a:rPr dirty="0"/>
              <a:t> </a:t>
            </a:r>
            <a:br>
              <a:rPr lang="pt-BR" dirty="0"/>
            </a:br>
            <a:r>
              <a:rPr dirty="0"/>
              <a:t>de machismo </a:t>
            </a:r>
            <a:r>
              <a:rPr dirty="0" err="1"/>
              <a:t>em</a:t>
            </a:r>
            <a:r>
              <a:rPr dirty="0"/>
              <a:t> </a:t>
            </a:r>
            <a:r>
              <a:rPr dirty="0" err="1"/>
              <a:t>empresas</a:t>
            </a:r>
            <a:r>
              <a:rPr dirty="0"/>
              <a:t> Natura &amp;Co</a:t>
            </a:r>
          </a:p>
        </p:txBody>
      </p:sp>
      <p:sp>
        <p:nvSpPr>
          <p:cNvPr id="295" name="Mulheres que nunca sofreram situações  de machismo no ambiente de trabalho"/>
          <p:cNvSpPr txBox="1"/>
          <p:nvPr/>
        </p:nvSpPr>
        <p:spPr>
          <a:xfrm>
            <a:off x="11701324" y="3080875"/>
            <a:ext cx="3719924" cy="15799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r" defTabSz="457200">
              <a:defRPr>
                <a:solidFill>
                  <a:srgbClr val="FFFFFF"/>
                </a:solidFill>
                <a:latin typeface="Helvetica Now Text Light"/>
                <a:ea typeface="Helvetica Now Text Light"/>
                <a:cs typeface="Helvetica Now Text Light"/>
                <a:sym typeface="Helvetica Now Text Light"/>
              </a:defRPr>
            </a:pPr>
            <a:r>
              <a:rPr dirty="0" err="1"/>
              <a:t>Mulheres</a:t>
            </a:r>
            <a:r>
              <a:rPr dirty="0"/>
              <a:t> que </a:t>
            </a:r>
            <a:r>
              <a:rPr b="1" dirty="0" err="1">
                <a:latin typeface="Helvetica Now Text"/>
                <a:ea typeface="Helvetica Now Text"/>
                <a:cs typeface="Helvetica Now Text"/>
                <a:sym typeface="Helvetica Now Text"/>
              </a:rPr>
              <a:t>nunca</a:t>
            </a:r>
            <a:r>
              <a:rPr dirty="0"/>
              <a:t> </a:t>
            </a:r>
            <a:r>
              <a:rPr b="1" dirty="0" err="1">
                <a:latin typeface="Helvetica Now Text"/>
                <a:ea typeface="Helvetica Now Text"/>
                <a:cs typeface="Helvetica Now Text"/>
                <a:sym typeface="Helvetica Now Text"/>
              </a:rPr>
              <a:t>sofreram</a:t>
            </a:r>
            <a:r>
              <a:rPr dirty="0"/>
              <a:t> </a:t>
            </a:r>
            <a:r>
              <a:rPr dirty="0" err="1"/>
              <a:t>situações</a:t>
            </a:r>
            <a:r>
              <a:rPr dirty="0"/>
              <a:t> </a:t>
            </a:r>
            <a:br>
              <a:rPr dirty="0"/>
            </a:br>
            <a:r>
              <a:rPr dirty="0"/>
              <a:t>de machismo no </a:t>
            </a:r>
            <a:r>
              <a:rPr dirty="0" err="1"/>
              <a:t>ambiente</a:t>
            </a:r>
            <a:r>
              <a:rPr dirty="0"/>
              <a:t> de </a:t>
            </a:r>
            <a:r>
              <a:rPr dirty="0" err="1"/>
              <a:t>trabalho</a:t>
            </a:r>
            <a:endParaRPr dirty="0"/>
          </a:p>
        </p:txBody>
      </p:sp>
      <p:sp>
        <p:nvSpPr>
          <p:cNvPr id="296" name="Shape 121"/>
          <p:cNvSpPr txBox="1"/>
          <p:nvPr/>
        </p:nvSpPr>
        <p:spPr>
          <a:xfrm>
            <a:off x="3576422" y="2970945"/>
            <a:ext cx="8124901" cy="20569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spcBef>
                <a:spcPts val="2400"/>
              </a:spcBef>
              <a:defRPr sz="6000">
                <a:solidFill>
                  <a:srgbClr val="FFFFFF"/>
                </a:solidFill>
                <a:latin typeface="Helvetica Now Display Light"/>
                <a:ea typeface="Helvetica Now Display Light"/>
                <a:cs typeface="Helvetica Now Display Light"/>
                <a:sym typeface="Helvetica Now Display Light"/>
              </a:defRPr>
            </a:pPr>
            <a:r>
              <a:rPr dirty="0"/>
              <a:t>O machismo </a:t>
            </a:r>
            <a:br>
              <a:rPr dirty="0"/>
            </a:br>
            <a:r>
              <a:rPr dirty="0">
                <a:latin typeface="Helvetica Now Display Bold"/>
                <a:ea typeface="Helvetica Now Display Bold"/>
                <a:cs typeface="Helvetica Now Display Bold"/>
                <a:sym typeface="Helvetica Now Display Bold"/>
              </a:rPr>
              <a:t>dentro da Natura </a:t>
            </a:r>
          </a:p>
        </p:txBody>
      </p:sp>
      <p:sp>
        <p:nvSpPr>
          <p:cNvPr id="297" name="O Pilar Nós fez uma pesquisa com 255 respostas de colaboradoras do grupo Natura sobre machismo no trabalho e nessa pesquisa tivemos a resposta que mais de 80% das colaboradoras já sofreram machismo no ambiente de trabalho, e que desse número, 64,5% dos c"/>
          <p:cNvSpPr txBox="1"/>
          <p:nvPr/>
        </p:nvSpPr>
        <p:spPr>
          <a:xfrm>
            <a:off x="3604536" y="5348244"/>
            <a:ext cx="7266115" cy="56425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dirty="0"/>
              <a:t>O Pilar </a:t>
            </a:r>
            <a:r>
              <a:rPr dirty="0" err="1"/>
              <a:t>Nós</a:t>
            </a:r>
            <a:r>
              <a:rPr dirty="0"/>
              <a:t> fez </a:t>
            </a:r>
            <a:r>
              <a:rPr dirty="0" err="1"/>
              <a:t>uma</a:t>
            </a:r>
            <a:r>
              <a:rPr dirty="0"/>
              <a:t> </a:t>
            </a:r>
            <a:r>
              <a:rPr dirty="0" err="1"/>
              <a:t>pesquisa</a:t>
            </a:r>
            <a:r>
              <a:rPr dirty="0"/>
              <a:t> com 255 </a:t>
            </a:r>
            <a:r>
              <a:rPr dirty="0" err="1"/>
              <a:t>respostas</a:t>
            </a:r>
            <a:r>
              <a:rPr dirty="0"/>
              <a:t> de </a:t>
            </a:r>
            <a:r>
              <a:rPr dirty="0" err="1"/>
              <a:t>colaboradoras</a:t>
            </a:r>
            <a:r>
              <a:rPr dirty="0"/>
              <a:t> do </a:t>
            </a:r>
            <a:r>
              <a:rPr dirty="0" err="1"/>
              <a:t>grupo</a:t>
            </a:r>
            <a:r>
              <a:rPr dirty="0"/>
              <a:t> Natura </a:t>
            </a:r>
            <a:r>
              <a:rPr dirty="0" err="1"/>
              <a:t>sobre</a:t>
            </a:r>
            <a:r>
              <a:rPr dirty="0"/>
              <a:t> machismo no </a:t>
            </a:r>
            <a:r>
              <a:rPr dirty="0" err="1"/>
              <a:t>trabalho</a:t>
            </a:r>
            <a:r>
              <a:rPr dirty="0"/>
              <a:t> e </a:t>
            </a:r>
            <a:r>
              <a:rPr dirty="0" err="1"/>
              <a:t>nessa</a:t>
            </a:r>
            <a:r>
              <a:rPr dirty="0"/>
              <a:t> </a:t>
            </a:r>
            <a:r>
              <a:rPr dirty="0" err="1"/>
              <a:t>pesquisa</a:t>
            </a:r>
            <a:r>
              <a:rPr dirty="0"/>
              <a:t> </a:t>
            </a:r>
            <a:r>
              <a:rPr dirty="0" err="1"/>
              <a:t>tivemos</a:t>
            </a:r>
            <a:r>
              <a:rPr dirty="0"/>
              <a:t> a </a:t>
            </a:r>
            <a:r>
              <a:rPr dirty="0" err="1"/>
              <a:t>resposta</a:t>
            </a:r>
            <a:r>
              <a:rPr dirty="0"/>
              <a:t> que </a:t>
            </a:r>
            <a:r>
              <a:rPr dirty="0" err="1"/>
              <a:t>mais</a:t>
            </a:r>
            <a:r>
              <a:rPr dirty="0"/>
              <a:t> de 80% das </a:t>
            </a:r>
            <a:r>
              <a:rPr dirty="0" err="1"/>
              <a:t>colaboradoras</a:t>
            </a:r>
            <a:r>
              <a:rPr dirty="0"/>
              <a:t> </a:t>
            </a:r>
            <a:r>
              <a:rPr dirty="0" err="1"/>
              <a:t>já</a:t>
            </a:r>
            <a:r>
              <a:rPr dirty="0"/>
              <a:t> </a:t>
            </a:r>
            <a:r>
              <a:rPr dirty="0" err="1"/>
              <a:t>sofreram</a:t>
            </a:r>
            <a:r>
              <a:rPr dirty="0"/>
              <a:t> machismo no </a:t>
            </a:r>
            <a:r>
              <a:rPr dirty="0" err="1"/>
              <a:t>ambiente</a:t>
            </a:r>
            <a:r>
              <a:rPr dirty="0"/>
              <a:t> de </a:t>
            </a:r>
            <a:r>
              <a:rPr dirty="0" err="1"/>
              <a:t>trabalho</a:t>
            </a:r>
            <a:r>
              <a:rPr dirty="0"/>
              <a:t>, e que </a:t>
            </a:r>
            <a:r>
              <a:rPr dirty="0" err="1"/>
              <a:t>desse</a:t>
            </a:r>
            <a:r>
              <a:rPr dirty="0"/>
              <a:t> </a:t>
            </a:r>
            <a:r>
              <a:rPr dirty="0" err="1"/>
              <a:t>número</a:t>
            </a:r>
            <a:r>
              <a:rPr dirty="0"/>
              <a:t>, 64,5% dos </a:t>
            </a:r>
            <a:r>
              <a:rPr dirty="0" err="1"/>
              <a:t>casos</a:t>
            </a:r>
            <a:r>
              <a:rPr dirty="0"/>
              <a:t> </a:t>
            </a:r>
            <a:r>
              <a:rPr dirty="0" err="1"/>
              <a:t>acontecem</a:t>
            </a:r>
            <a:r>
              <a:rPr dirty="0"/>
              <a:t> dentro da </a:t>
            </a:r>
            <a:r>
              <a:rPr dirty="0" err="1"/>
              <a:t>empresa</a:t>
            </a:r>
            <a:r>
              <a:rPr dirty="0"/>
              <a:t>. </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b="1">
                <a:solidFill>
                  <a:srgbClr val="FFFFFF"/>
                </a:solidFill>
                <a:latin typeface="Helvetica Now Text"/>
                <a:ea typeface="Helvetica Now Text"/>
                <a:cs typeface="Helvetica Now Text"/>
                <a:sym typeface="Helvetica Now Text"/>
              </a:defRPr>
            </a:pPr>
            <a:r>
              <a:rPr dirty="0"/>
              <a:t>A NATURA NÃO CONCORDA E REPUDIA QUALQUER TIPO DE PRECONCEITO E ASSÉDIO.</a:t>
            </a:r>
          </a:p>
          <a:p>
            <a:pPr algn="l" defTabSz="457200">
              <a:defRPr b="1">
                <a:solidFill>
                  <a:srgbClr val="FFFFFF"/>
                </a:solidFill>
                <a:latin typeface="Helvetica Now Text"/>
                <a:ea typeface="Helvetica Now Text"/>
                <a:cs typeface="Helvetica Now Text"/>
                <a:sym typeface="Helvetica Now Text"/>
              </a:defRPr>
            </a:pPr>
            <a:endParaRPr dirty="0"/>
          </a:p>
          <a:p>
            <a:pPr algn="l" defTabSz="457200">
              <a:defRPr b="1">
                <a:solidFill>
                  <a:srgbClr val="FFFFFF"/>
                </a:solidFill>
                <a:latin typeface="Helvetica Now Text"/>
                <a:ea typeface="Helvetica Now Text"/>
                <a:cs typeface="Helvetica Now Text"/>
                <a:sym typeface="Helvetica Now Text"/>
              </a:defRPr>
            </a:pPr>
            <a:r>
              <a:rPr dirty="0"/>
              <a:t>Estamos </a:t>
            </a:r>
            <a:r>
              <a:rPr dirty="0" err="1"/>
              <a:t>sempre</a:t>
            </a:r>
            <a:r>
              <a:rPr dirty="0"/>
              <a:t> </a:t>
            </a:r>
            <a:r>
              <a:rPr dirty="0" err="1"/>
              <a:t>na</a:t>
            </a:r>
            <a:r>
              <a:rPr dirty="0"/>
              <a:t> </a:t>
            </a:r>
            <a:r>
              <a:rPr dirty="0" err="1"/>
              <a:t>luta</a:t>
            </a:r>
            <a:r>
              <a:rPr dirty="0"/>
              <a:t> por um </a:t>
            </a:r>
            <a:r>
              <a:rPr dirty="0" err="1"/>
              <a:t>mundo</a:t>
            </a:r>
            <a:r>
              <a:rPr dirty="0"/>
              <a:t> </a:t>
            </a:r>
            <a:br>
              <a:rPr dirty="0"/>
            </a:br>
            <a:r>
              <a:rPr dirty="0" err="1"/>
              <a:t>mais</a:t>
            </a:r>
            <a:r>
              <a:rPr dirty="0"/>
              <a:t> junto e </a:t>
            </a:r>
            <a:r>
              <a:rPr dirty="0" err="1"/>
              <a:t>questionando</a:t>
            </a:r>
            <a:r>
              <a:rPr dirty="0"/>
              <a:t> o que </a:t>
            </a:r>
            <a:r>
              <a:rPr dirty="0" err="1"/>
              <a:t>podemos</a:t>
            </a:r>
            <a:r>
              <a:rPr dirty="0"/>
              <a:t> </a:t>
            </a:r>
            <a:r>
              <a:rPr dirty="0" err="1"/>
              <a:t>fazer</a:t>
            </a:r>
            <a:r>
              <a:rPr dirty="0"/>
              <a:t> para ser a </a:t>
            </a:r>
            <a:r>
              <a:rPr dirty="0" err="1"/>
              <a:t>melhor</a:t>
            </a:r>
            <a:r>
              <a:rPr dirty="0"/>
              <a:t> </a:t>
            </a:r>
            <a:r>
              <a:rPr dirty="0" err="1"/>
              <a:t>empresa</a:t>
            </a:r>
            <a:r>
              <a:rPr dirty="0"/>
              <a:t> de </a:t>
            </a:r>
            <a:r>
              <a:rPr dirty="0" err="1"/>
              <a:t>beleza</a:t>
            </a:r>
            <a:r>
              <a:rPr dirty="0"/>
              <a:t> para o </a:t>
            </a:r>
            <a:r>
              <a:rPr dirty="0" err="1"/>
              <a:t>mundo</a:t>
            </a:r>
            <a:r>
              <a:rPr dirty="0"/>
              <a:t>, </a:t>
            </a:r>
            <a:r>
              <a:rPr dirty="0" err="1"/>
              <a:t>onde</a:t>
            </a:r>
            <a:r>
              <a:rPr dirty="0"/>
              <a:t> #</a:t>
            </a:r>
            <a:r>
              <a:rPr dirty="0" err="1"/>
              <a:t>CadaPessoaImporta</a:t>
            </a:r>
            <a:r>
              <a:rPr dirty="0"/>
              <a:t>.</a:t>
            </a:r>
          </a:p>
        </p:txBody>
      </p:sp>
      <p:sp>
        <p:nvSpPr>
          <p:cNvPr id="298" name="*Dados coletados pelo pilar Nós em pesquisa por formulário feita entre os dias 22/10/2020 e 02/11/2020"/>
          <p:cNvSpPr txBox="1"/>
          <p:nvPr/>
        </p:nvSpPr>
        <p:spPr>
          <a:xfrm>
            <a:off x="18449365" y="12753356"/>
            <a:ext cx="5580876" cy="660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defRPr sz="1500" b="1">
                <a:solidFill>
                  <a:srgbClr val="FFFFFF"/>
                </a:solidFill>
                <a:latin typeface="Helvetica Now Text"/>
                <a:ea typeface="Helvetica Now Text"/>
                <a:cs typeface="Helvetica Now Text"/>
                <a:sym typeface="Helvetica Now Text"/>
              </a:defRPr>
            </a:lvl1pPr>
          </a:lstStyle>
          <a:p>
            <a:r>
              <a:t>*Dados coletados pelo pilar Nós em pesquisa por formulário feita entre os dias 22/10/2020 e 02/11/2020</a:t>
            </a:r>
          </a:p>
        </p:txBody>
      </p:sp>
      <p:sp>
        <p:nvSpPr>
          <p:cNvPr id="301"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6" name="Slide Number">
            <a:extLst>
              <a:ext uri="{FF2B5EF4-FFF2-40B4-BE49-F238E27FC236}">
                <a16:creationId xmlns:a16="http://schemas.microsoft.com/office/drawing/2014/main" id="{F8198A00-F35C-0549-A8F9-FBCF9BE89FD5}"/>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10</a:t>
            </a:fld>
            <a:endParaRPr dirty="0"/>
          </a:p>
        </p:txBody>
      </p:sp>
      <p:sp>
        <p:nvSpPr>
          <p:cNvPr id="2" name="Shape 121">
            <a:extLst>
              <a:ext uri="{FF2B5EF4-FFF2-40B4-BE49-F238E27FC236}">
                <a16:creationId xmlns:a16="http://schemas.microsoft.com/office/drawing/2014/main" id="{89D98375-DF1E-05C8-3B6D-8048DF75A4A8}"/>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39F61"/>
        </a:solidFill>
        <a:effectLst/>
      </p:bgPr>
    </p:bg>
    <p:spTree>
      <p:nvGrpSpPr>
        <p:cNvPr id="1" name=""/>
        <p:cNvGrpSpPr/>
        <p:nvPr/>
      </p:nvGrpSpPr>
      <p:grpSpPr>
        <a:xfrm>
          <a:off x="0" y="0"/>
          <a:ext cx="0" cy="0"/>
          <a:chOff x="0" y="0"/>
          <a:chExt cx="0" cy="0"/>
        </a:xfrm>
      </p:grpSpPr>
      <p:pic>
        <p:nvPicPr>
          <p:cNvPr id="303"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304" name="Rounded Rectangle"/>
          <p:cNvSpPr/>
          <p:nvPr/>
        </p:nvSpPr>
        <p:spPr>
          <a:xfrm>
            <a:off x="5644115" y="5043616"/>
            <a:ext cx="7302722" cy="3316963"/>
          </a:xfrm>
          <a:prstGeom prst="roundRect">
            <a:avLst>
              <a:gd name="adj" fmla="val 7391"/>
            </a:avLst>
          </a:prstGeom>
          <a:solidFill>
            <a:srgbClr val="DA6E32"/>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05" name="Rounded Rectangle"/>
          <p:cNvSpPr/>
          <p:nvPr/>
        </p:nvSpPr>
        <p:spPr>
          <a:xfrm>
            <a:off x="8838171" y="6491654"/>
            <a:ext cx="13637058" cy="4737664"/>
          </a:xfrm>
          <a:prstGeom prst="roundRect">
            <a:avLst>
              <a:gd name="adj" fmla="val 8848"/>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06" name="Image" descr="Image"/>
          <p:cNvPicPr>
            <a:picLocks/>
          </p:cNvPicPr>
          <p:nvPr/>
        </p:nvPicPr>
        <p:blipFill>
          <a:blip r:embed="rId3"/>
          <a:stretch>
            <a:fillRect/>
          </a:stretch>
        </p:blipFill>
        <p:spPr>
          <a:xfrm>
            <a:off x="2128408" y="4338001"/>
            <a:ext cx="7576386" cy="4536339"/>
          </a:xfrm>
          <a:prstGeom prst="rect">
            <a:avLst/>
          </a:prstGeom>
          <a:ln w="12700">
            <a:miter lim="400000"/>
          </a:ln>
        </p:spPr>
      </p:pic>
      <p:sp>
        <p:nvSpPr>
          <p:cNvPr id="307" name="Shape 121"/>
          <p:cNvSpPr txBox="1"/>
          <p:nvPr/>
        </p:nvSpPr>
        <p:spPr>
          <a:xfrm>
            <a:off x="10696482" y="7190120"/>
            <a:ext cx="12388534" cy="3368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defRPr sz="7000">
                <a:solidFill>
                  <a:srgbClr val="DA6E32"/>
                </a:solidFill>
                <a:latin typeface="Helvetica Now Display Light"/>
                <a:ea typeface="Helvetica Now Display Light"/>
                <a:cs typeface="Helvetica Now Display Light"/>
                <a:sym typeface="Helvetica Now Display Light"/>
              </a:defRPr>
            </a:pPr>
            <a:r>
              <a:rPr dirty="0">
                <a:solidFill>
                  <a:srgbClr val="EA6418"/>
                </a:solidFill>
              </a:rPr>
              <a:t>Para </a:t>
            </a:r>
            <a:r>
              <a:rPr dirty="0" err="1">
                <a:solidFill>
                  <a:srgbClr val="EA6418"/>
                </a:solidFill>
              </a:rPr>
              <a:t>isso</a:t>
            </a:r>
            <a:r>
              <a:rPr dirty="0">
                <a:solidFill>
                  <a:srgbClr val="EA6418"/>
                </a:solidFill>
              </a:rPr>
              <a:t> </a:t>
            </a:r>
            <a:r>
              <a:rPr dirty="0" err="1">
                <a:solidFill>
                  <a:srgbClr val="EA6418"/>
                </a:solidFill>
              </a:rPr>
              <a:t>acontecer</a:t>
            </a:r>
            <a:r>
              <a:rPr dirty="0">
                <a:solidFill>
                  <a:srgbClr val="EA6418"/>
                </a:solidFill>
              </a:rPr>
              <a:t>, </a:t>
            </a:r>
            <a:br>
              <a:rPr dirty="0">
                <a:solidFill>
                  <a:srgbClr val="EA6418"/>
                </a:solidFill>
              </a:rPr>
            </a:br>
            <a:r>
              <a:rPr dirty="0" err="1">
                <a:solidFill>
                  <a:srgbClr val="EA6418"/>
                </a:solidFill>
                <a:latin typeface="Helvetica Now Display Bold"/>
                <a:ea typeface="Helvetica Now Display Bold"/>
                <a:cs typeface="Helvetica Now Display Bold"/>
                <a:sym typeface="Helvetica Now Display Bold"/>
              </a:rPr>
              <a:t>existem</a:t>
            </a:r>
            <a:r>
              <a:rPr dirty="0">
                <a:solidFill>
                  <a:srgbClr val="EA6418"/>
                </a:solidFill>
                <a:latin typeface="Helvetica Now Display Bold"/>
                <a:ea typeface="Helvetica Now Display Bold"/>
                <a:cs typeface="Helvetica Now Display Bold"/>
                <a:sym typeface="Helvetica Now Display Bold"/>
              </a:rPr>
              <a:t> </a:t>
            </a:r>
            <a:r>
              <a:rPr dirty="0" err="1">
                <a:solidFill>
                  <a:srgbClr val="EA6418"/>
                </a:solidFill>
                <a:latin typeface="Helvetica Now Display Bold"/>
                <a:ea typeface="Helvetica Now Display Bold"/>
                <a:cs typeface="Helvetica Now Display Bold"/>
                <a:sym typeface="Helvetica Now Display Bold"/>
              </a:rPr>
              <a:t>situações</a:t>
            </a:r>
            <a:r>
              <a:rPr dirty="0">
                <a:solidFill>
                  <a:srgbClr val="EA6418"/>
                </a:solidFill>
                <a:latin typeface="Helvetica Now Display Bold"/>
                <a:ea typeface="Helvetica Now Display Bold"/>
                <a:cs typeface="Helvetica Now Display Bold"/>
                <a:sym typeface="Helvetica Now Display Bold"/>
              </a:rPr>
              <a:t> e </a:t>
            </a:r>
            <a:r>
              <a:rPr dirty="0" err="1">
                <a:solidFill>
                  <a:srgbClr val="EA6418"/>
                </a:solidFill>
                <a:latin typeface="Helvetica Now Display Bold"/>
                <a:ea typeface="Helvetica Now Display Bold"/>
                <a:cs typeface="Helvetica Now Display Bold"/>
                <a:sym typeface="Helvetica Now Display Bold"/>
              </a:rPr>
              <a:t>falas</a:t>
            </a:r>
            <a:r>
              <a:rPr dirty="0">
                <a:solidFill>
                  <a:srgbClr val="EA6418"/>
                </a:solidFill>
                <a:latin typeface="Helvetica Now Display Bold"/>
                <a:ea typeface="Helvetica Now Display Bold"/>
                <a:cs typeface="Helvetica Now Display Bold"/>
                <a:sym typeface="Helvetica Now Display Bold"/>
              </a:rPr>
              <a:t> </a:t>
            </a:r>
            <a:br>
              <a:rPr dirty="0">
                <a:solidFill>
                  <a:srgbClr val="EA6418"/>
                </a:solidFill>
                <a:latin typeface="Helvetica Now Display Bold"/>
                <a:ea typeface="Helvetica Now Display Bold"/>
                <a:cs typeface="Helvetica Now Display Bold"/>
                <a:sym typeface="Helvetica Now Display Bold"/>
              </a:rPr>
            </a:br>
            <a:r>
              <a:rPr dirty="0">
                <a:solidFill>
                  <a:srgbClr val="EA6418"/>
                </a:solidFill>
                <a:latin typeface="Helvetica Now Display Bold"/>
                <a:ea typeface="Helvetica Now Display Bold"/>
                <a:cs typeface="Helvetica Now Display Bold"/>
                <a:sym typeface="Helvetica Now Display Bold"/>
              </a:rPr>
              <a:t>que </a:t>
            </a:r>
            <a:r>
              <a:rPr dirty="0" err="1">
                <a:solidFill>
                  <a:srgbClr val="EA6418"/>
                </a:solidFill>
                <a:latin typeface="Helvetica Now Display Bold"/>
                <a:ea typeface="Helvetica Now Display Bold"/>
                <a:cs typeface="Helvetica Now Display Bold"/>
                <a:sym typeface="Helvetica Now Display Bold"/>
              </a:rPr>
              <a:t>não</a:t>
            </a:r>
            <a:r>
              <a:rPr dirty="0">
                <a:solidFill>
                  <a:srgbClr val="EA6418"/>
                </a:solidFill>
                <a:latin typeface="Helvetica Now Display Bold"/>
                <a:ea typeface="Helvetica Now Display Bold"/>
                <a:cs typeface="Helvetica Now Display Bold"/>
                <a:sym typeface="Helvetica Now Display Bold"/>
              </a:rPr>
              <a:t> </a:t>
            </a:r>
            <a:r>
              <a:rPr dirty="0" err="1">
                <a:solidFill>
                  <a:srgbClr val="EA6418"/>
                </a:solidFill>
                <a:latin typeface="Helvetica Now Display Bold"/>
                <a:ea typeface="Helvetica Now Display Bold"/>
                <a:cs typeface="Helvetica Now Display Bold"/>
                <a:sym typeface="Helvetica Now Display Bold"/>
              </a:rPr>
              <a:t>devem</a:t>
            </a:r>
            <a:r>
              <a:rPr dirty="0">
                <a:solidFill>
                  <a:srgbClr val="EA6418"/>
                </a:solidFill>
                <a:latin typeface="Helvetica Now Display Bold"/>
                <a:ea typeface="Helvetica Now Display Bold"/>
                <a:cs typeface="Helvetica Now Display Bold"/>
                <a:sym typeface="Helvetica Now Display Bold"/>
              </a:rPr>
              <a:t> </a:t>
            </a:r>
            <a:r>
              <a:rPr dirty="0" err="1">
                <a:solidFill>
                  <a:srgbClr val="EA6418"/>
                </a:solidFill>
                <a:latin typeface="Helvetica Now Display Bold"/>
                <a:ea typeface="Helvetica Now Display Bold"/>
                <a:cs typeface="Helvetica Now Display Bold"/>
                <a:sym typeface="Helvetica Now Display Bold"/>
              </a:rPr>
              <a:t>ocorrer</a:t>
            </a:r>
            <a:r>
              <a:rPr dirty="0">
                <a:solidFill>
                  <a:srgbClr val="EA6418"/>
                </a:solidFill>
              </a:rPr>
              <a:t>:</a:t>
            </a:r>
          </a:p>
        </p:txBody>
      </p:sp>
      <p:pic>
        <p:nvPicPr>
          <p:cNvPr id="308" name="Image" descr="Image"/>
          <p:cNvPicPr>
            <a:picLocks noChangeAspect="1"/>
          </p:cNvPicPr>
          <p:nvPr/>
        </p:nvPicPr>
        <p:blipFill>
          <a:blip r:embed="rId4"/>
          <a:stretch>
            <a:fillRect/>
          </a:stretch>
        </p:blipFill>
        <p:spPr>
          <a:xfrm>
            <a:off x="7685231" y="1464733"/>
            <a:ext cx="4983405" cy="4114801"/>
          </a:xfrm>
          <a:prstGeom prst="rect">
            <a:avLst/>
          </a:prstGeom>
          <a:ln w="12700">
            <a:miter lim="400000"/>
          </a:ln>
        </p:spPr>
      </p:pic>
      <p:pic>
        <p:nvPicPr>
          <p:cNvPr id="309" name="Image" descr="Image"/>
          <p:cNvPicPr>
            <a:picLocks noChangeAspect="1"/>
          </p:cNvPicPr>
          <p:nvPr/>
        </p:nvPicPr>
        <p:blipFill>
          <a:blip r:embed="rId4"/>
          <a:stretch>
            <a:fillRect/>
          </a:stretch>
        </p:blipFill>
        <p:spPr>
          <a:xfrm flipH="1">
            <a:off x="2986231" y="6803085"/>
            <a:ext cx="4983405" cy="4114801"/>
          </a:xfrm>
          <a:prstGeom prst="rect">
            <a:avLst/>
          </a:prstGeom>
          <a:ln w="12700">
            <a:miter lim="400000"/>
          </a:ln>
        </p:spPr>
      </p:pic>
      <p:sp>
        <p:nvSpPr>
          <p:cNvPr id="312"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2" name="Slide Number">
            <a:extLst>
              <a:ext uri="{FF2B5EF4-FFF2-40B4-BE49-F238E27FC236}">
                <a16:creationId xmlns:a16="http://schemas.microsoft.com/office/drawing/2014/main" id="{F9271F8E-F451-514E-AC93-E2DD6E7891F5}"/>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11</a:t>
            </a:fld>
            <a:endParaRPr dirty="0"/>
          </a:p>
        </p:txBody>
      </p:sp>
      <p:sp>
        <p:nvSpPr>
          <p:cNvPr id="2" name="Shape 121">
            <a:extLst>
              <a:ext uri="{FF2B5EF4-FFF2-40B4-BE49-F238E27FC236}">
                <a16:creationId xmlns:a16="http://schemas.microsoft.com/office/drawing/2014/main" id="{46B20E8C-4E80-5ED4-A21D-C660BE107230}"/>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6418"/>
        </a:solidFill>
        <a:effectLst/>
      </p:bgPr>
    </p:bg>
    <p:spTree>
      <p:nvGrpSpPr>
        <p:cNvPr id="1" name=""/>
        <p:cNvGrpSpPr/>
        <p:nvPr/>
      </p:nvGrpSpPr>
      <p:grpSpPr>
        <a:xfrm>
          <a:off x="0" y="0"/>
          <a:ext cx="0" cy="0"/>
          <a:chOff x="0" y="0"/>
          <a:chExt cx="0" cy="0"/>
        </a:xfrm>
      </p:grpSpPr>
      <p:sp>
        <p:nvSpPr>
          <p:cNvPr id="314" name="Rounded Rectangle"/>
          <p:cNvSpPr/>
          <p:nvPr/>
        </p:nvSpPr>
        <p:spPr>
          <a:xfrm>
            <a:off x="3914996" y="3806044"/>
            <a:ext cx="2325533" cy="2170650"/>
          </a:xfrm>
          <a:prstGeom prst="roundRect">
            <a:avLst>
              <a:gd name="adj" fmla="val 5741"/>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15"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316" name="01…"/>
          <p:cNvSpPr txBox="1"/>
          <p:nvPr/>
        </p:nvSpPr>
        <p:spPr>
          <a:xfrm>
            <a:off x="4317572" y="4244450"/>
            <a:ext cx="8965775" cy="70924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lnSpc>
                <a:spcPct val="90000"/>
              </a:lnSpc>
              <a:defRPr sz="10000" cap="all">
                <a:solidFill>
                  <a:srgbClr val="DA6E32"/>
                </a:solidFill>
                <a:latin typeface="Helvetica Now Display Light"/>
                <a:ea typeface="Helvetica Now Display Light"/>
                <a:cs typeface="Helvetica Now Display Light"/>
                <a:sym typeface="Helvetica Now Display Light"/>
              </a:defRPr>
            </a:pPr>
            <a:r>
              <a:rPr dirty="0">
                <a:solidFill>
                  <a:srgbClr val="EA6418"/>
                </a:solidFill>
              </a:rPr>
              <a:t>01</a:t>
            </a:r>
          </a:p>
          <a:p>
            <a:pPr algn="l" defTabSz="609600">
              <a:lnSpc>
                <a:spcPct val="90000"/>
              </a:lnSpc>
              <a:defRPr sz="10000" cap="all">
                <a:solidFill>
                  <a:srgbClr val="FFFFFF"/>
                </a:solidFill>
                <a:latin typeface="Helvetica Now Display Medium"/>
                <a:ea typeface="Helvetica Now Display Medium"/>
                <a:cs typeface="Helvetica Now Display Medium"/>
                <a:sym typeface="Helvetica Now Display Medium"/>
              </a:defRPr>
            </a:pPr>
            <a:r>
              <a:rPr dirty="0"/>
              <a:t>O </a:t>
            </a:r>
            <a:r>
              <a:rPr dirty="0" err="1"/>
              <a:t>corpo</a:t>
            </a:r>
            <a:r>
              <a:rPr dirty="0"/>
              <a:t> </a:t>
            </a:r>
            <a:br>
              <a:rPr dirty="0"/>
            </a:br>
            <a:r>
              <a:rPr dirty="0"/>
              <a:t>de </a:t>
            </a:r>
            <a:r>
              <a:rPr dirty="0" err="1"/>
              <a:t>nenhuma</a:t>
            </a:r>
            <a:r>
              <a:rPr dirty="0"/>
              <a:t> </a:t>
            </a:r>
            <a:r>
              <a:rPr dirty="0" err="1"/>
              <a:t>mulher</a:t>
            </a:r>
            <a:r>
              <a:rPr dirty="0"/>
              <a:t> </a:t>
            </a:r>
            <a:r>
              <a:rPr dirty="0" err="1"/>
              <a:t>é</a:t>
            </a:r>
            <a:r>
              <a:rPr dirty="0"/>
              <a:t> </a:t>
            </a:r>
            <a:r>
              <a:rPr dirty="0" err="1"/>
              <a:t>público</a:t>
            </a:r>
            <a:r>
              <a:rPr dirty="0"/>
              <a:t>. </a:t>
            </a:r>
          </a:p>
        </p:txBody>
      </p:sp>
      <p:sp>
        <p:nvSpPr>
          <p:cNvPr id="317" name="Ninguém tem o direito de dar olhares inapropriados, fazer comentários e “piadas”  com o corpo alheio.…"/>
          <p:cNvSpPr txBox="1"/>
          <p:nvPr/>
        </p:nvSpPr>
        <p:spPr>
          <a:xfrm>
            <a:off x="13950802" y="7985392"/>
            <a:ext cx="7328789" cy="30572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dirty="0" err="1">
                <a:latin typeface="Helvetica Now Text"/>
                <a:ea typeface="Helvetica Now Text"/>
                <a:cs typeface="Helvetica Now Text"/>
                <a:sym typeface="Helvetica Now Text"/>
              </a:rPr>
              <a:t>Ninguém</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tem</a:t>
            </a:r>
            <a:r>
              <a:rPr b="1" dirty="0">
                <a:latin typeface="Helvetica Now Text"/>
                <a:ea typeface="Helvetica Now Text"/>
                <a:cs typeface="Helvetica Now Text"/>
                <a:sym typeface="Helvetica Now Text"/>
              </a:rPr>
              <a:t> o </a:t>
            </a:r>
            <a:r>
              <a:rPr b="1" dirty="0" err="1">
                <a:latin typeface="Helvetica Now Text"/>
                <a:ea typeface="Helvetica Now Text"/>
                <a:cs typeface="Helvetica Now Text"/>
                <a:sym typeface="Helvetica Now Text"/>
              </a:rPr>
              <a:t>direito</a:t>
            </a:r>
            <a:r>
              <a:rPr b="1" dirty="0">
                <a:latin typeface="Helvetica Now Text"/>
                <a:ea typeface="Helvetica Now Text"/>
                <a:cs typeface="Helvetica Now Text"/>
                <a:sym typeface="Helvetica Now Text"/>
              </a:rPr>
              <a:t> de </a:t>
            </a:r>
            <a:r>
              <a:rPr b="1" dirty="0" err="1">
                <a:latin typeface="Helvetica Now Text"/>
                <a:ea typeface="Helvetica Now Text"/>
                <a:cs typeface="Helvetica Now Text"/>
                <a:sym typeface="Helvetica Now Text"/>
              </a:rPr>
              <a:t>dar</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olhares</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inapropriados</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fazer</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comentários</a:t>
            </a:r>
            <a:r>
              <a:rPr b="1" dirty="0">
                <a:latin typeface="Helvetica Now Text"/>
                <a:ea typeface="Helvetica Now Text"/>
                <a:cs typeface="Helvetica Now Text"/>
                <a:sym typeface="Helvetica Now Text"/>
              </a:rPr>
              <a:t> e “</a:t>
            </a:r>
            <a:r>
              <a:rPr b="1" dirty="0" err="1">
                <a:latin typeface="Helvetica Now Text"/>
                <a:ea typeface="Helvetica Now Text"/>
                <a:cs typeface="Helvetica Now Text"/>
                <a:sym typeface="Helvetica Now Text"/>
              </a:rPr>
              <a:t>piadas</a:t>
            </a:r>
            <a:r>
              <a:rPr b="1" dirty="0">
                <a:latin typeface="Helvetica Now Text"/>
                <a:ea typeface="Helvetica Now Text"/>
                <a:cs typeface="Helvetica Now Text"/>
                <a:sym typeface="Helvetica Now Text"/>
              </a:rPr>
              <a:t>” </a:t>
            </a:r>
            <a:br>
              <a:rPr b="1" dirty="0">
                <a:latin typeface="Helvetica Now Text"/>
                <a:ea typeface="Helvetica Now Text"/>
                <a:cs typeface="Helvetica Now Text"/>
                <a:sym typeface="Helvetica Now Text"/>
              </a:rPr>
            </a:br>
            <a:r>
              <a:rPr b="1" dirty="0">
                <a:latin typeface="Helvetica Now Text"/>
                <a:ea typeface="Helvetica Now Text"/>
                <a:cs typeface="Helvetica Now Text"/>
                <a:sym typeface="Helvetica Now Text"/>
              </a:rPr>
              <a:t>com o </a:t>
            </a:r>
            <a:r>
              <a:rPr b="1" dirty="0" err="1">
                <a:latin typeface="Helvetica Now Text"/>
                <a:ea typeface="Helvetica Now Text"/>
                <a:cs typeface="Helvetica Now Text"/>
                <a:sym typeface="Helvetica Now Text"/>
              </a:rPr>
              <a:t>corpo</a:t>
            </a:r>
            <a:r>
              <a:rPr b="1" dirty="0">
                <a:latin typeface="Helvetica Now Text"/>
                <a:ea typeface="Helvetica Now Text"/>
                <a:cs typeface="Helvetica Now Text"/>
                <a:sym typeface="Helvetica Now Text"/>
              </a:rPr>
              <a:t> </a:t>
            </a:r>
            <a:r>
              <a:rPr b="1" dirty="0" err="1">
                <a:latin typeface="Helvetica Now Text"/>
                <a:ea typeface="Helvetica Now Text"/>
                <a:cs typeface="Helvetica Now Text"/>
                <a:sym typeface="Helvetica Now Text"/>
              </a:rPr>
              <a:t>alheio</a:t>
            </a:r>
            <a:r>
              <a:rPr b="1" dirty="0">
                <a:latin typeface="Helvetica Now Text"/>
                <a:ea typeface="Helvetica Now Text"/>
                <a:cs typeface="Helvetica Now Text"/>
                <a:sym typeface="Helvetica Now Text"/>
              </a:rPr>
              <a:t>. </a:t>
            </a:r>
          </a:p>
          <a:p>
            <a:pPr algn="l" defTabSz="457200">
              <a:defRPr>
                <a:solidFill>
                  <a:srgbClr val="FFFFFF"/>
                </a:solidFill>
                <a:latin typeface="Helvetica Now Text Light"/>
                <a:ea typeface="Helvetica Now Text Light"/>
                <a:cs typeface="Helvetica Now Text Light"/>
                <a:sym typeface="Helvetica Now Text Light"/>
              </a:defRPr>
            </a:pPr>
            <a:endParaRPr b="1" dirty="0">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r>
              <a:rPr dirty="0" err="1"/>
              <a:t>Cuidado</a:t>
            </a:r>
            <a:r>
              <a:rPr dirty="0"/>
              <a:t> com a </a:t>
            </a:r>
            <a:r>
              <a:rPr dirty="0" err="1"/>
              <a:t>sensação</a:t>
            </a:r>
            <a:r>
              <a:rPr dirty="0"/>
              <a:t> de </a:t>
            </a:r>
            <a:r>
              <a:rPr dirty="0" err="1"/>
              <a:t>intimidade</a:t>
            </a:r>
            <a:r>
              <a:rPr dirty="0"/>
              <a:t> no </a:t>
            </a:r>
            <a:br>
              <a:rPr dirty="0"/>
            </a:br>
            <a:r>
              <a:rPr dirty="0" err="1"/>
              <a:t>ambiente</a:t>
            </a:r>
            <a:r>
              <a:rPr dirty="0"/>
              <a:t> de </a:t>
            </a:r>
            <a:r>
              <a:rPr dirty="0" err="1"/>
              <a:t>trabalho</a:t>
            </a:r>
            <a:r>
              <a:rPr dirty="0"/>
              <a:t>, </a:t>
            </a:r>
            <a:r>
              <a:rPr dirty="0" err="1"/>
              <a:t>isso</a:t>
            </a:r>
            <a:r>
              <a:rPr dirty="0"/>
              <a:t> </a:t>
            </a:r>
            <a:r>
              <a:rPr dirty="0" err="1"/>
              <a:t>pode</a:t>
            </a:r>
            <a:r>
              <a:rPr dirty="0"/>
              <a:t> </a:t>
            </a:r>
            <a:r>
              <a:rPr dirty="0" err="1"/>
              <a:t>constranger</a:t>
            </a:r>
            <a:r>
              <a:rPr dirty="0"/>
              <a:t> </a:t>
            </a:r>
            <a:r>
              <a:rPr dirty="0" err="1"/>
              <a:t>outras</a:t>
            </a:r>
            <a:r>
              <a:rPr dirty="0"/>
              <a:t> </a:t>
            </a:r>
            <a:r>
              <a:rPr dirty="0" err="1"/>
              <a:t>colaboradoras</a:t>
            </a:r>
            <a:r>
              <a:rPr dirty="0"/>
              <a:t> e </a:t>
            </a:r>
            <a:r>
              <a:rPr dirty="0" err="1"/>
              <a:t>isso</a:t>
            </a:r>
            <a:r>
              <a:rPr dirty="0"/>
              <a:t> </a:t>
            </a:r>
            <a:r>
              <a:rPr dirty="0" err="1"/>
              <a:t>pode</a:t>
            </a:r>
            <a:r>
              <a:rPr dirty="0"/>
              <a:t> sim ser </a:t>
            </a:r>
            <a:r>
              <a:rPr dirty="0" err="1"/>
              <a:t>considerado</a:t>
            </a:r>
            <a:r>
              <a:rPr dirty="0"/>
              <a:t> </a:t>
            </a:r>
            <a:r>
              <a:rPr dirty="0" err="1"/>
              <a:t>assédio</a:t>
            </a:r>
            <a:r>
              <a:rPr dirty="0"/>
              <a:t>.</a:t>
            </a:r>
          </a:p>
        </p:txBody>
      </p:sp>
      <p:sp>
        <p:nvSpPr>
          <p:cNvPr id="318" name="Rounded Rectangle"/>
          <p:cNvSpPr/>
          <p:nvPr/>
        </p:nvSpPr>
        <p:spPr>
          <a:xfrm>
            <a:off x="5913794" y="-981780"/>
            <a:ext cx="9253283" cy="5226230"/>
          </a:xfrm>
          <a:prstGeom prst="roundRect">
            <a:avLst>
              <a:gd name="adj" fmla="val 7604"/>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19" name="Image" descr="Image"/>
          <p:cNvPicPr>
            <a:picLocks noChangeAspect="1"/>
          </p:cNvPicPr>
          <p:nvPr/>
        </p:nvPicPr>
        <p:blipFill>
          <a:blip r:embed="rId3"/>
          <a:stretch>
            <a:fillRect/>
          </a:stretch>
        </p:blipFill>
        <p:spPr>
          <a:xfrm>
            <a:off x="14074300" y="1230447"/>
            <a:ext cx="4794465" cy="4500162"/>
          </a:xfrm>
          <a:prstGeom prst="rect">
            <a:avLst/>
          </a:prstGeom>
          <a:ln w="12700">
            <a:miter lim="400000"/>
          </a:ln>
        </p:spPr>
      </p:pic>
      <p:sp>
        <p:nvSpPr>
          <p:cNvPr id="322"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1" name="Slide Number">
            <a:extLst>
              <a:ext uri="{FF2B5EF4-FFF2-40B4-BE49-F238E27FC236}">
                <a16:creationId xmlns:a16="http://schemas.microsoft.com/office/drawing/2014/main" id="{1EF28E99-56D5-B84E-86B5-F98B23A4D2C9}"/>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12</a:t>
            </a:fld>
            <a:endParaRPr dirty="0"/>
          </a:p>
        </p:txBody>
      </p:sp>
      <p:sp>
        <p:nvSpPr>
          <p:cNvPr id="2" name="Shape 121">
            <a:extLst>
              <a:ext uri="{FF2B5EF4-FFF2-40B4-BE49-F238E27FC236}">
                <a16:creationId xmlns:a16="http://schemas.microsoft.com/office/drawing/2014/main" id="{532740DB-24F9-719E-BC55-CF05D244E079}"/>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A6418"/>
        </a:solidFill>
        <a:effectLst/>
      </p:bgPr>
    </p:bg>
    <p:spTree>
      <p:nvGrpSpPr>
        <p:cNvPr id="1" name=""/>
        <p:cNvGrpSpPr/>
        <p:nvPr/>
      </p:nvGrpSpPr>
      <p:grpSpPr>
        <a:xfrm>
          <a:off x="0" y="0"/>
          <a:ext cx="0" cy="0"/>
          <a:chOff x="0" y="0"/>
          <a:chExt cx="0" cy="0"/>
        </a:xfrm>
      </p:grpSpPr>
      <p:sp>
        <p:nvSpPr>
          <p:cNvPr id="324" name="Rounded Rectangle"/>
          <p:cNvSpPr/>
          <p:nvPr/>
        </p:nvSpPr>
        <p:spPr>
          <a:xfrm>
            <a:off x="3914996" y="3806044"/>
            <a:ext cx="2325533" cy="2170650"/>
          </a:xfrm>
          <a:prstGeom prst="roundRect">
            <a:avLst>
              <a:gd name="adj" fmla="val 5741"/>
            </a:avLst>
          </a:prstGeom>
          <a:solidFill>
            <a:srgbClr val="E7CEB1"/>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25"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326" name="02…"/>
          <p:cNvSpPr txBox="1"/>
          <p:nvPr/>
        </p:nvSpPr>
        <p:spPr>
          <a:xfrm>
            <a:off x="4317572" y="4124464"/>
            <a:ext cx="8965775" cy="72296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lnSpc>
                <a:spcPct val="90000"/>
              </a:lnSpc>
              <a:defRPr sz="10000" cap="all">
                <a:solidFill>
                  <a:srgbClr val="DA6E32"/>
                </a:solidFill>
                <a:latin typeface="Helvetica Now Display Light"/>
                <a:ea typeface="Helvetica Now Display Light"/>
                <a:cs typeface="Helvetica Now Display Light"/>
                <a:sym typeface="Helvetica Now Display Light"/>
              </a:defRPr>
            </a:pPr>
            <a:r>
              <a:rPr dirty="0">
                <a:solidFill>
                  <a:srgbClr val="EA6418"/>
                </a:solidFill>
              </a:rPr>
              <a:t>02</a:t>
            </a:r>
          </a:p>
          <a:p>
            <a:pPr algn="l" defTabSz="609600">
              <a:lnSpc>
                <a:spcPct val="90000"/>
              </a:lnSpc>
              <a:defRPr sz="10000" cap="all">
                <a:solidFill>
                  <a:srgbClr val="FFFFFF"/>
                </a:solidFill>
                <a:latin typeface="Helvetica Now Display Medium"/>
                <a:ea typeface="Helvetica Now Display Medium"/>
                <a:cs typeface="Helvetica Now Display Medium"/>
                <a:sym typeface="Helvetica Now Display Medium"/>
              </a:defRPr>
            </a:pPr>
            <a:r>
              <a:rPr dirty="0"/>
              <a:t>Lugar de </a:t>
            </a:r>
            <a:r>
              <a:rPr dirty="0" err="1"/>
              <a:t>mulher</a:t>
            </a:r>
            <a:r>
              <a:rPr dirty="0"/>
              <a:t> </a:t>
            </a:r>
            <a:r>
              <a:rPr dirty="0" err="1"/>
              <a:t>é</a:t>
            </a:r>
            <a:r>
              <a:rPr dirty="0"/>
              <a:t> </a:t>
            </a:r>
            <a:br>
              <a:rPr dirty="0"/>
            </a:br>
            <a:r>
              <a:rPr dirty="0" err="1"/>
              <a:t>na</a:t>
            </a:r>
            <a:r>
              <a:rPr dirty="0"/>
              <a:t> </a:t>
            </a:r>
            <a:r>
              <a:rPr dirty="0" err="1"/>
              <a:t>área</a:t>
            </a:r>
            <a:r>
              <a:rPr dirty="0"/>
              <a:t> que </a:t>
            </a:r>
            <a:r>
              <a:rPr dirty="0" err="1"/>
              <a:t>ela</a:t>
            </a:r>
            <a:r>
              <a:rPr dirty="0"/>
              <a:t> </a:t>
            </a:r>
            <a:r>
              <a:rPr dirty="0" err="1"/>
              <a:t>quiser</a:t>
            </a:r>
            <a:r>
              <a:rPr dirty="0"/>
              <a:t>. </a:t>
            </a:r>
          </a:p>
        </p:txBody>
      </p:sp>
      <p:sp>
        <p:nvSpPr>
          <p:cNvPr id="327" name="A Natura é uma empresa com um amplo quadro profissional de mulheres, que chegam a apresentar até 60% do time da empresa. Contudo, essa distribuição ainda tem espaço para melhora.…"/>
          <p:cNvSpPr txBox="1"/>
          <p:nvPr/>
        </p:nvSpPr>
        <p:spPr>
          <a:xfrm>
            <a:off x="13950802" y="6994655"/>
            <a:ext cx="8128001" cy="453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dirty="0"/>
              <a:t>A Natura </a:t>
            </a:r>
            <a:r>
              <a:rPr dirty="0" err="1"/>
              <a:t>é</a:t>
            </a:r>
            <a:r>
              <a:rPr dirty="0"/>
              <a:t> </a:t>
            </a:r>
            <a:r>
              <a:rPr dirty="0" err="1"/>
              <a:t>uma</a:t>
            </a:r>
            <a:r>
              <a:rPr dirty="0"/>
              <a:t> </a:t>
            </a:r>
            <a:r>
              <a:rPr dirty="0" err="1"/>
              <a:t>empresa</a:t>
            </a:r>
            <a:r>
              <a:rPr dirty="0"/>
              <a:t> com um </a:t>
            </a:r>
            <a:r>
              <a:rPr dirty="0" err="1"/>
              <a:t>amplo</a:t>
            </a:r>
            <a:r>
              <a:rPr dirty="0"/>
              <a:t> </a:t>
            </a:r>
            <a:r>
              <a:rPr dirty="0" err="1"/>
              <a:t>quadro</a:t>
            </a:r>
            <a:r>
              <a:rPr dirty="0"/>
              <a:t> </a:t>
            </a:r>
            <a:r>
              <a:rPr dirty="0" err="1"/>
              <a:t>profissional</a:t>
            </a:r>
            <a:r>
              <a:rPr dirty="0"/>
              <a:t> de </a:t>
            </a:r>
            <a:r>
              <a:rPr dirty="0" err="1"/>
              <a:t>mulheres</a:t>
            </a:r>
            <a:r>
              <a:rPr dirty="0"/>
              <a:t>, que </a:t>
            </a:r>
            <a:r>
              <a:rPr dirty="0" err="1"/>
              <a:t>chegam</a:t>
            </a:r>
            <a:r>
              <a:rPr dirty="0"/>
              <a:t> a </a:t>
            </a:r>
            <a:r>
              <a:rPr dirty="0" err="1"/>
              <a:t>apresentar</a:t>
            </a:r>
            <a:r>
              <a:rPr dirty="0"/>
              <a:t> </a:t>
            </a:r>
            <a:r>
              <a:rPr dirty="0" err="1"/>
              <a:t>até</a:t>
            </a:r>
            <a:r>
              <a:rPr dirty="0"/>
              <a:t> 60% do time da </a:t>
            </a:r>
            <a:r>
              <a:rPr dirty="0" err="1"/>
              <a:t>empresa</a:t>
            </a:r>
            <a:r>
              <a:rPr dirty="0"/>
              <a:t>. </a:t>
            </a:r>
            <a:r>
              <a:rPr dirty="0" err="1"/>
              <a:t>Contudo</a:t>
            </a:r>
            <a:r>
              <a:rPr dirty="0"/>
              <a:t>, </a:t>
            </a:r>
            <a:r>
              <a:rPr dirty="0" err="1"/>
              <a:t>essa</a:t>
            </a:r>
            <a:r>
              <a:rPr dirty="0"/>
              <a:t> </a:t>
            </a:r>
            <a:r>
              <a:rPr dirty="0" err="1"/>
              <a:t>distribuição</a:t>
            </a:r>
            <a:r>
              <a:rPr dirty="0"/>
              <a:t> </a:t>
            </a:r>
            <a:r>
              <a:rPr dirty="0" err="1"/>
              <a:t>ainda</a:t>
            </a:r>
            <a:r>
              <a:rPr dirty="0"/>
              <a:t> </a:t>
            </a:r>
            <a:r>
              <a:rPr dirty="0" err="1"/>
              <a:t>tem</a:t>
            </a:r>
            <a:r>
              <a:rPr dirty="0"/>
              <a:t> </a:t>
            </a:r>
            <a:r>
              <a:rPr dirty="0" err="1"/>
              <a:t>espaço</a:t>
            </a:r>
            <a:r>
              <a:rPr dirty="0"/>
              <a:t> para </a:t>
            </a:r>
            <a:r>
              <a:rPr dirty="0" err="1"/>
              <a:t>melhora</a:t>
            </a:r>
            <a:r>
              <a:rPr dirty="0"/>
              <a:t>. </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dirty="0"/>
              <a:t>As </a:t>
            </a:r>
            <a:r>
              <a:rPr dirty="0" err="1"/>
              <a:t>mulheres</a:t>
            </a:r>
            <a:r>
              <a:rPr dirty="0"/>
              <a:t> </a:t>
            </a:r>
            <a:r>
              <a:rPr dirty="0" err="1"/>
              <a:t>não</a:t>
            </a:r>
            <a:r>
              <a:rPr dirty="0"/>
              <a:t> </a:t>
            </a:r>
            <a:r>
              <a:rPr dirty="0" err="1"/>
              <a:t>estão</a:t>
            </a:r>
            <a:r>
              <a:rPr dirty="0"/>
              <a:t> </a:t>
            </a:r>
            <a:r>
              <a:rPr dirty="0" err="1"/>
              <a:t>fadadas</a:t>
            </a:r>
            <a:r>
              <a:rPr dirty="0"/>
              <a:t> a </a:t>
            </a:r>
            <a:r>
              <a:rPr dirty="0" err="1"/>
              <a:t>nenhuma</a:t>
            </a:r>
            <a:r>
              <a:rPr dirty="0"/>
              <a:t> </a:t>
            </a:r>
            <a:r>
              <a:rPr dirty="0" err="1"/>
              <a:t>área</a:t>
            </a:r>
            <a:r>
              <a:rPr dirty="0"/>
              <a:t> </a:t>
            </a:r>
            <a:r>
              <a:rPr dirty="0" err="1"/>
              <a:t>específica</a:t>
            </a:r>
            <a:r>
              <a:rPr dirty="0"/>
              <a:t>, e </a:t>
            </a:r>
            <a:r>
              <a:rPr dirty="0" err="1"/>
              <a:t>sempre</a:t>
            </a:r>
            <a:r>
              <a:rPr dirty="0"/>
              <a:t> </a:t>
            </a:r>
            <a:r>
              <a:rPr dirty="0" err="1"/>
              <a:t>podem</a:t>
            </a:r>
            <a:r>
              <a:rPr dirty="0"/>
              <a:t> </a:t>
            </a:r>
            <a:r>
              <a:rPr dirty="0" err="1"/>
              <a:t>procurar</a:t>
            </a:r>
            <a:r>
              <a:rPr dirty="0"/>
              <a:t> </a:t>
            </a:r>
            <a:r>
              <a:rPr dirty="0" err="1"/>
              <a:t>vagas</a:t>
            </a:r>
            <a:r>
              <a:rPr dirty="0"/>
              <a:t> </a:t>
            </a:r>
            <a:r>
              <a:rPr dirty="0" err="1"/>
              <a:t>em</a:t>
            </a:r>
            <a:r>
              <a:rPr dirty="0"/>
              <a:t> </a:t>
            </a:r>
            <a:r>
              <a:rPr dirty="0" err="1"/>
              <a:t>posições</a:t>
            </a:r>
            <a:r>
              <a:rPr dirty="0"/>
              <a:t> que </a:t>
            </a:r>
            <a:r>
              <a:rPr dirty="0" err="1"/>
              <a:t>caibam</a:t>
            </a:r>
            <a:r>
              <a:rPr dirty="0"/>
              <a:t> </a:t>
            </a:r>
            <a:r>
              <a:rPr dirty="0" err="1"/>
              <a:t>na</a:t>
            </a:r>
            <a:r>
              <a:rPr dirty="0"/>
              <a:t> </a:t>
            </a:r>
            <a:r>
              <a:rPr dirty="0" err="1"/>
              <a:t>sua</a:t>
            </a:r>
            <a:r>
              <a:rPr dirty="0"/>
              <a:t> </a:t>
            </a:r>
            <a:r>
              <a:rPr dirty="0" err="1"/>
              <a:t>experiência</a:t>
            </a:r>
            <a:r>
              <a:rPr dirty="0"/>
              <a:t> </a:t>
            </a:r>
            <a:r>
              <a:rPr dirty="0" err="1"/>
              <a:t>profissional</a:t>
            </a:r>
            <a:r>
              <a:rPr dirty="0"/>
              <a:t>.</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b="1">
                <a:solidFill>
                  <a:srgbClr val="FFFFFF"/>
                </a:solidFill>
                <a:latin typeface="Helvetica Now Text"/>
                <a:ea typeface="Helvetica Now Text"/>
                <a:cs typeface="Helvetica Now Text"/>
                <a:sym typeface="Helvetica Now Text"/>
              </a:defRPr>
            </a:pPr>
            <a:r>
              <a:rPr dirty="0" err="1"/>
              <a:t>Tecnologia</a:t>
            </a:r>
            <a:r>
              <a:rPr dirty="0"/>
              <a:t> da </a:t>
            </a:r>
            <a:r>
              <a:rPr dirty="0" err="1"/>
              <a:t>informação</a:t>
            </a:r>
            <a:r>
              <a:rPr dirty="0"/>
              <a:t>, </a:t>
            </a:r>
            <a:r>
              <a:rPr dirty="0" err="1"/>
              <a:t>Suprimentos</a:t>
            </a:r>
            <a:r>
              <a:rPr dirty="0"/>
              <a:t>, </a:t>
            </a:r>
            <a:r>
              <a:rPr dirty="0" err="1"/>
              <a:t>Operação</a:t>
            </a:r>
            <a:r>
              <a:rPr dirty="0"/>
              <a:t>, Marketing </a:t>
            </a:r>
            <a:r>
              <a:rPr dirty="0" err="1"/>
              <a:t>ou</a:t>
            </a:r>
            <a:r>
              <a:rPr dirty="0"/>
              <a:t> </a:t>
            </a:r>
            <a:r>
              <a:rPr dirty="0" err="1"/>
              <a:t>Recursos</a:t>
            </a:r>
            <a:r>
              <a:rPr dirty="0"/>
              <a:t> Humanos, </a:t>
            </a:r>
            <a:r>
              <a:rPr dirty="0" err="1"/>
              <a:t>lugar</a:t>
            </a:r>
            <a:r>
              <a:rPr dirty="0"/>
              <a:t> de </a:t>
            </a:r>
            <a:r>
              <a:rPr dirty="0" err="1"/>
              <a:t>mulher</a:t>
            </a:r>
            <a:r>
              <a:rPr dirty="0"/>
              <a:t> </a:t>
            </a:r>
            <a:r>
              <a:rPr dirty="0" err="1"/>
              <a:t>é</a:t>
            </a:r>
            <a:r>
              <a:rPr dirty="0"/>
              <a:t> </a:t>
            </a:r>
            <a:r>
              <a:rPr dirty="0" err="1"/>
              <a:t>onde</a:t>
            </a:r>
            <a:r>
              <a:rPr dirty="0"/>
              <a:t> </a:t>
            </a:r>
            <a:r>
              <a:rPr dirty="0" err="1"/>
              <a:t>ela</a:t>
            </a:r>
            <a:r>
              <a:rPr dirty="0"/>
              <a:t> </a:t>
            </a:r>
            <a:r>
              <a:rPr dirty="0" err="1"/>
              <a:t>quiser</a:t>
            </a:r>
            <a:r>
              <a:rPr dirty="0"/>
              <a:t>!</a:t>
            </a:r>
          </a:p>
        </p:txBody>
      </p:sp>
      <p:sp>
        <p:nvSpPr>
          <p:cNvPr id="328" name="Rounded Rectangle"/>
          <p:cNvSpPr/>
          <p:nvPr/>
        </p:nvSpPr>
        <p:spPr>
          <a:xfrm>
            <a:off x="14092594" y="-480526"/>
            <a:ext cx="8108364" cy="6130442"/>
          </a:xfrm>
          <a:prstGeom prst="roundRect">
            <a:avLst>
              <a:gd name="adj" fmla="val 6482"/>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29" name="Rounded Rectangle"/>
          <p:cNvSpPr/>
          <p:nvPr/>
        </p:nvSpPr>
        <p:spPr>
          <a:xfrm>
            <a:off x="11859588" y="759177"/>
            <a:ext cx="3911550" cy="3651036"/>
          </a:xfrm>
          <a:prstGeom prst="roundRect">
            <a:avLst>
              <a:gd name="adj" fmla="val 5741"/>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32"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1" name="Slide Number">
            <a:extLst>
              <a:ext uri="{FF2B5EF4-FFF2-40B4-BE49-F238E27FC236}">
                <a16:creationId xmlns:a16="http://schemas.microsoft.com/office/drawing/2014/main" id="{3CE52320-0DB1-0C49-AE23-D5450F46F049}"/>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13</a:t>
            </a:fld>
            <a:endParaRPr dirty="0"/>
          </a:p>
        </p:txBody>
      </p:sp>
      <p:sp>
        <p:nvSpPr>
          <p:cNvPr id="2" name="Shape 121">
            <a:extLst>
              <a:ext uri="{FF2B5EF4-FFF2-40B4-BE49-F238E27FC236}">
                <a16:creationId xmlns:a16="http://schemas.microsoft.com/office/drawing/2014/main" id="{8F391382-BC6C-723C-EC30-E86157E93FF6}"/>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A6418"/>
        </a:solidFill>
        <a:effectLst/>
      </p:bgPr>
    </p:bg>
    <p:spTree>
      <p:nvGrpSpPr>
        <p:cNvPr id="1" name=""/>
        <p:cNvGrpSpPr/>
        <p:nvPr/>
      </p:nvGrpSpPr>
      <p:grpSpPr>
        <a:xfrm>
          <a:off x="0" y="0"/>
          <a:ext cx="0" cy="0"/>
          <a:chOff x="0" y="0"/>
          <a:chExt cx="0" cy="0"/>
        </a:xfrm>
      </p:grpSpPr>
      <p:sp>
        <p:nvSpPr>
          <p:cNvPr id="334" name="Rounded Rectangle"/>
          <p:cNvSpPr/>
          <p:nvPr/>
        </p:nvSpPr>
        <p:spPr>
          <a:xfrm>
            <a:off x="13811001" y="756770"/>
            <a:ext cx="6199022" cy="4152901"/>
          </a:xfrm>
          <a:prstGeom prst="roundRect">
            <a:avLst>
              <a:gd name="adj" fmla="val 9823"/>
            </a:avLst>
          </a:prstGeom>
          <a:solidFill>
            <a:srgbClr val="829558"/>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35" name="Rounded Rectangle"/>
          <p:cNvSpPr/>
          <p:nvPr/>
        </p:nvSpPr>
        <p:spPr>
          <a:xfrm>
            <a:off x="4016596" y="3806044"/>
            <a:ext cx="2325533" cy="2170650"/>
          </a:xfrm>
          <a:prstGeom prst="roundRect">
            <a:avLst>
              <a:gd name="adj" fmla="val 5741"/>
            </a:avLst>
          </a:prstGeom>
          <a:solidFill>
            <a:srgbClr val="FFCC3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36"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337" name="03…"/>
          <p:cNvSpPr txBox="1"/>
          <p:nvPr/>
        </p:nvSpPr>
        <p:spPr>
          <a:xfrm>
            <a:off x="4317572" y="4159386"/>
            <a:ext cx="12114140" cy="70924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algn="l" defTabSz="609600">
              <a:lnSpc>
                <a:spcPct val="90000"/>
              </a:lnSpc>
              <a:defRPr sz="10000" cap="all">
                <a:solidFill>
                  <a:srgbClr val="DA6E32"/>
                </a:solidFill>
                <a:latin typeface="Helvetica Now Display Light"/>
                <a:ea typeface="Helvetica Now Display Light"/>
                <a:cs typeface="Helvetica Now Display Light"/>
                <a:sym typeface="Helvetica Now Display Light"/>
              </a:defRPr>
            </a:pPr>
            <a:r>
              <a:rPr dirty="0">
                <a:solidFill>
                  <a:srgbClr val="EA6418"/>
                </a:solidFill>
              </a:rPr>
              <a:t>03</a:t>
            </a:r>
          </a:p>
          <a:p>
            <a:pPr algn="l" defTabSz="609600">
              <a:lnSpc>
                <a:spcPct val="90000"/>
              </a:lnSpc>
              <a:defRPr sz="10000" cap="all">
                <a:solidFill>
                  <a:srgbClr val="FFFFFF"/>
                </a:solidFill>
                <a:latin typeface="Helvetica Now Display Medium"/>
                <a:ea typeface="Helvetica Now Display Medium"/>
                <a:cs typeface="Helvetica Now Display Medium"/>
                <a:sym typeface="Helvetica Now Display Medium"/>
              </a:defRPr>
            </a:pPr>
            <a:r>
              <a:rPr dirty="0" err="1"/>
              <a:t>Não</a:t>
            </a:r>
            <a:r>
              <a:rPr dirty="0"/>
              <a:t> </a:t>
            </a:r>
            <a:r>
              <a:rPr dirty="0" err="1"/>
              <a:t>interrompa</a:t>
            </a:r>
            <a:r>
              <a:rPr dirty="0"/>
              <a:t> </a:t>
            </a:r>
            <a:r>
              <a:rPr dirty="0" err="1"/>
              <a:t>uma</a:t>
            </a:r>
            <a:r>
              <a:rPr dirty="0"/>
              <a:t> </a:t>
            </a:r>
            <a:r>
              <a:rPr dirty="0" err="1"/>
              <a:t>mulher</a:t>
            </a:r>
            <a:r>
              <a:rPr dirty="0"/>
              <a:t> </a:t>
            </a:r>
            <a:r>
              <a:rPr dirty="0" err="1"/>
              <a:t>quando</a:t>
            </a:r>
            <a:r>
              <a:rPr dirty="0"/>
              <a:t> </a:t>
            </a:r>
            <a:r>
              <a:rPr dirty="0" err="1"/>
              <a:t>ela</a:t>
            </a:r>
            <a:r>
              <a:rPr dirty="0"/>
              <a:t> </a:t>
            </a:r>
            <a:r>
              <a:rPr dirty="0" err="1"/>
              <a:t>estiver</a:t>
            </a:r>
            <a:r>
              <a:rPr dirty="0"/>
              <a:t> </a:t>
            </a:r>
            <a:r>
              <a:rPr dirty="0" err="1"/>
              <a:t>falando</a:t>
            </a:r>
            <a:r>
              <a:rPr dirty="0"/>
              <a:t>.</a:t>
            </a:r>
          </a:p>
        </p:txBody>
      </p:sp>
      <p:sp>
        <p:nvSpPr>
          <p:cNvPr id="338" name="Uma reclamação recorrente durante a pesquisa feita pelo Pilar Nós é a de colaboradores homens interromperem outra colaboradora enquanto elas estão falando e se posicionando durante reuniões.…"/>
          <p:cNvSpPr txBox="1"/>
          <p:nvPr/>
        </p:nvSpPr>
        <p:spPr>
          <a:xfrm>
            <a:off x="17043400" y="7245541"/>
            <a:ext cx="5892800" cy="4903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dirty="0"/>
              <a:t>Uma </a:t>
            </a:r>
            <a:r>
              <a:rPr dirty="0" err="1"/>
              <a:t>reclamação</a:t>
            </a:r>
            <a:r>
              <a:rPr dirty="0"/>
              <a:t> </a:t>
            </a:r>
            <a:r>
              <a:rPr dirty="0" err="1"/>
              <a:t>recorrente</a:t>
            </a:r>
            <a:r>
              <a:rPr dirty="0"/>
              <a:t> </a:t>
            </a:r>
            <a:r>
              <a:rPr dirty="0" err="1"/>
              <a:t>durante</a:t>
            </a:r>
            <a:r>
              <a:rPr dirty="0"/>
              <a:t> </a:t>
            </a:r>
            <a:br>
              <a:rPr lang="pt-BR" dirty="0"/>
            </a:br>
            <a:r>
              <a:rPr dirty="0"/>
              <a:t>a </a:t>
            </a:r>
            <a:r>
              <a:rPr dirty="0" err="1"/>
              <a:t>pesquisa</a:t>
            </a:r>
            <a:r>
              <a:rPr dirty="0"/>
              <a:t> </a:t>
            </a:r>
            <a:r>
              <a:rPr dirty="0" err="1"/>
              <a:t>feita</a:t>
            </a:r>
            <a:r>
              <a:rPr dirty="0"/>
              <a:t> </a:t>
            </a:r>
            <a:r>
              <a:rPr dirty="0" err="1"/>
              <a:t>pelo</a:t>
            </a:r>
            <a:r>
              <a:rPr dirty="0"/>
              <a:t> Pilar </a:t>
            </a:r>
            <a:r>
              <a:rPr dirty="0" err="1"/>
              <a:t>Nós</a:t>
            </a:r>
            <a:r>
              <a:rPr dirty="0"/>
              <a:t> </a:t>
            </a:r>
            <a:r>
              <a:rPr dirty="0" err="1"/>
              <a:t>é</a:t>
            </a:r>
            <a:r>
              <a:rPr dirty="0"/>
              <a:t> a de </a:t>
            </a:r>
            <a:r>
              <a:rPr dirty="0" err="1"/>
              <a:t>colaboradores</a:t>
            </a:r>
            <a:r>
              <a:rPr dirty="0"/>
              <a:t> </a:t>
            </a:r>
            <a:r>
              <a:rPr dirty="0" err="1"/>
              <a:t>homens</a:t>
            </a:r>
            <a:r>
              <a:rPr dirty="0"/>
              <a:t> </a:t>
            </a:r>
            <a:r>
              <a:rPr dirty="0" err="1"/>
              <a:t>interromperem</a:t>
            </a:r>
            <a:r>
              <a:rPr dirty="0"/>
              <a:t> </a:t>
            </a:r>
            <a:r>
              <a:rPr dirty="0" err="1"/>
              <a:t>outra</a:t>
            </a:r>
            <a:r>
              <a:rPr dirty="0"/>
              <a:t> </a:t>
            </a:r>
            <a:r>
              <a:rPr dirty="0" err="1"/>
              <a:t>colaboradora</a:t>
            </a:r>
            <a:r>
              <a:rPr dirty="0"/>
              <a:t> </a:t>
            </a:r>
            <a:r>
              <a:rPr dirty="0" err="1"/>
              <a:t>enquanto</a:t>
            </a:r>
            <a:r>
              <a:rPr dirty="0"/>
              <a:t> </a:t>
            </a:r>
            <a:r>
              <a:rPr dirty="0" err="1"/>
              <a:t>elas</a:t>
            </a:r>
            <a:r>
              <a:rPr dirty="0"/>
              <a:t> </a:t>
            </a:r>
            <a:br>
              <a:rPr lang="pt-BR" dirty="0"/>
            </a:br>
            <a:r>
              <a:rPr dirty="0" err="1"/>
              <a:t>estão</a:t>
            </a:r>
            <a:r>
              <a:rPr dirty="0"/>
              <a:t> </a:t>
            </a:r>
            <a:r>
              <a:rPr dirty="0" err="1"/>
              <a:t>falando</a:t>
            </a:r>
            <a:r>
              <a:rPr dirty="0"/>
              <a:t> e se </a:t>
            </a:r>
            <a:r>
              <a:rPr dirty="0" err="1"/>
              <a:t>posicionando</a:t>
            </a:r>
            <a:r>
              <a:rPr dirty="0"/>
              <a:t> </a:t>
            </a:r>
            <a:r>
              <a:rPr dirty="0" err="1"/>
              <a:t>durante</a:t>
            </a:r>
            <a:r>
              <a:rPr dirty="0"/>
              <a:t> </a:t>
            </a:r>
            <a:r>
              <a:rPr dirty="0" err="1"/>
              <a:t>reuniões</a:t>
            </a:r>
            <a:r>
              <a:rPr dirty="0"/>
              <a:t>. </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b="1">
                <a:solidFill>
                  <a:srgbClr val="FFFFFF"/>
                </a:solidFill>
                <a:latin typeface="Helvetica Now Text"/>
                <a:ea typeface="Helvetica Now Text"/>
                <a:cs typeface="Helvetica Now Text"/>
                <a:sym typeface="Helvetica Now Text"/>
              </a:defRPr>
            </a:pPr>
            <a:r>
              <a:rPr dirty="0"/>
              <a:t>Se </a:t>
            </a:r>
            <a:r>
              <a:rPr dirty="0" err="1"/>
              <a:t>precisar</a:t>
            </a:r>
            <a:r>
              <a:rPr dirty="0"/>
              <a:t> </a:t>
            </a:r>
            <a:r>
              <a:rPr dirty="0" err="1"/>
              <a:t>falar</a:t>
            </a:r>
            <a:r>
              <a:rPr dirty="0"/>
              <a:t>, </a:t>
            </a:r>
            <a:r>
              <a:rPr dirty="0" err="1"/>
              <a:t>espere</a:t>
            </a:r>
            <a:r>
              <a:rPr dirty="0"/>
              <a:t>. </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dirty="0" err="1"/>
              <a:t>Interromper</a:t>
            </a:r>
            <a:r>
              <a:rPr dirty="0"/>
              <a:t> </a:t>
            </a:r>
            <a:r>
              <a:rPr dirty="0" err="1"/>
              <a:t>qualquer</a:t>
            </a:r>
            <a:r>
              <a:rPr dirty="0"/>
              <a:t> outro </a:t>
            </a:r>
            <a:br>
              <a:rPr lang="pt-BR" dirty="0"/>
            </a:br>
            <a:r>
              <a:rPr dirty="0" err="1"/>
              <a:t>colaborador</a:t>
            </a:r>
            <a:r>
              <a:rPr dirty="0"/>
              <a:t> </a:t>
            </a:r>
            <a:r>
              <a:rPr dirty="0" err="1"/>
              <a:t>é</a:t>
            </a:r>
            <a:r>
              <a:rPr dirty="0"/>
              <a:t> mal </a:t>
            </a:r>
            <a:r>
              <a:rPr dirty="0" err="1"/>
              <a:t>educado</a:t>
            </a:r>
            <a:r>
              <a:rPr dirty="0"/>
              <a:t>, e se </a:t>
            </a:r>
            <a:r>
              <a:rPr dirty="0" err="1"/>
              <a:t>isso</a:t>
            </a:r>
            <a:r>
              <a:rPr dirty="0"/>
              <a:t> </a:t>
            </a:r>
            <a:r>
              <a:rPr dirty="0" err="1"/>
              <a:t>acontece</a:t>
            </a:r>
            <a:r>
              <a:rPr dirty="0"/>
              <a:t> </a:t>
            </a:r>
            <a:r>
              <a:rPr dirty="0" err="1"/>
              <a:t>constantemente</a:t>
            </a:r>
            <a:r>
              <a:rPr dirty="0"/>
              <a:t> com </a:t>
            </a:r>
            <a:r>
              <a:rPr dirty="0" err="1"/>
              <a:t>mulheres</a:t>
            </a:r>
            <a:r>
              <a:rPr dirty="0"/>
              <a:t> </a:t>
            </a:r>
            <a:r>
              <a:rPr dirty="0" err="1"/>
              <a:t>é</a:t>
            </a:r>
            <a:r>
              <a:rPr dirty="0"/>
              <a:t> machismo!</a:t>
            </a:r>
          </a:p>
        </p:txBody>
      </p:sp>
      <p:sp>
        <p:nvSpPr>
          <p:cNvPr id="339" name="Rounded Rectangle"/>
          <p:cNvSpPr/>
          <p:nvPr/>
        </p:nvSpPr>
        <p:spPr>
          <a:xfrm>
            <a:off x="5913794" y="-981780"/>
            <a:ext cx="9253283" cy="5226230"/>
          </a:xfrm>
          <a:prstGeom prst="roundRect">
            <a:avLst>
              <a:gd name="adj" fmla="val 7604"/>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40" name="Image" descr="Image"/>
          <p:cNvPicPr>
            <a:picLocks noChangeAspect="1"/>
          </p:cNvPicPr>
          <p:nvPr/>
        </p:nvPicPr>
        <p:blipFill>
          <a:blip r:embed="rId3"/>
          <a:stretch>
            <a:fillRect/>
          </a:stretch>
        </p:blipFill>
        <p:spPr>
          <a:xfrm>
            <a:off x="17043400" y="1315954"/>
            <a:ext cx="3578311" cy="4761652"/>
          </a:xfrm>
          <a:prstGeom prst="rect">
            <a:avLst/>
          </a:prstGeom>
          <a:ln w="12700">
            <a:miter lim="400000"/>
          </a:ln>
        </p:spPr>
      </p:pic>
      <p:sp>
        <p:nvSpPr>
          <p:cNvPr id="343"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2" name="Slide Number">
            <a:extLst>
              <a:ext uri="{FF2B5EF4-FFF2-40B4-BE49-F238E27FC236}">
                <a16:creationId xmlns:a16="http://schemas.microsoft.com/office/drawing/2014/main" id="{0D44D664-F26E-A747-8D20-2D373827970B}"/>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14</a:t>
            </a:fld>
            <a:endParaRPr dirty="0"/>
          </a:p>
        </p:txBody>
      </p:sp>
      <p:sp>
        <p:nvSpPr>
          <p:cNvPr id="2" name="Shape 121">
            <a:extLst>
              <a:ext uri="{FF2B5EF4-FFF2-40B4-BE49-F238E27FC236}">
                <a16:creationId xmlns:a16="http://schemas.microsoft.com/office/drawing/2014/main" id="{008E46A0-D60E-C270-A1F0-5A1A53F0AF78}"/>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A6418"/>
        </a:solidFill>
        <a:effectLst/>
      </p:bgPr>
    </p:bg>
    <p:spTree>
      <p:nvGrpSpPr>
        <p:cNvPr id="1" name=""/>
        <p:cNvGrpSpPr/>
        <p:nvPr/>
      </p:nvGrpSpPr>
      <p:grpSpPr>
        <a:xfrm>
          <a:off x="0" y="0"/>
          <a:ext cx="0" cy="0"/>
          <a:chOff x="0" y="0"/>
          <a:chExt cx="0" cy="0"/>
        </a:xfrm>
      </p:grpSpPr>
      <p:sp>
        <p:nvSpPr>
          <p:cNvPr id="345" name="Rounded Rectangle"/>
          <p:cNvSpPr/>
          <p:nvPr/>
        </p:nvSpPr>
        <p:spPr>
          <a:xfrm>
            <a:off x="5012772" y="10753481"/>
            <a:ext cx="5624895" cy="3462923"/>
          </a:xfrm>
          <a:prstGeom prst="roundRect">
            <a:avLst>
              <a:gd name="adj" fmla="val 9958"/>
            </a:avLst>
          </a:prstGeom>
          <a:solidFill>
            <a:srgbClr val="FFCC3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46" name="Rounded Rectangle"/>
          <p:cNvSpPr/>
          <p:nvPr/>
        </p:nvSpPr>
        <p:spPr>
          <a:xfrm>
            <a:off x="4016596" y="3890710"/>
            <a:ext cx="2325533" cy="2170650"/>
          </a:xfrm>
          <a:prstGeom prst="roundRect">
            <a:avLst>
              <a:gd name="adj" fmla="val 5741"/>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47"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348" name="04…"/>
          <p:cNvSpPr txBox="1"/>
          <p:nvPr/>
        </p:nvSpPr>
        <p:spPr>
          <a:xfrm>
            <a:off x="4317572" y="4246971"/>
            <a:ext cx="14235350" cy="43224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lnSpc>
                <a:spcPct val="90000"/>
              </a:lnSpc>
              <a:defRPr sz="10000" cap="all">
                <a:solidFill>
                  <a:srgbClr val="DA6E32"/>
                </a:solidFill>
                <a:latin typeface="Helvetica Now Display Light"/>
                <a:ea typeface="Helvetica Now Display Light"/>
                <a:cs typeface="Helvetica Now Display Light"/>
                <a:sym typeface="Helvetica Now Display Light"/>
              </a:defRPr>
            </a:pPr>
            <a:r>
              <a:rPr dirty="0">
                <a:solidFill>
                  <a:srgbClr val="EA6418"/>
                </a:solidFill>
              </a:rPr>
              <a:t>04</a:t>
            </a:r>
          </a:p>
          <a:p>
            <a:pPr algn="l" defTabSz="609600">
              <a:lnSpc>
                <a:spcPct val="90000"/>
              </a:lnSpc>
              <a:defRPr sz="10000" cap="all">
                <a:solidFill>
                  <a:srgbClr val="FFFFFF"/>
                </a:solidFill>
                <a:latin typeface="Helvetica Now Display Medium"/>
                <a:ea typeface="Helvetica Now Display Medium"/>
                <a:cs typeface="Helvetica Now Display Medium"/>
                <a:sym typeface="Helvetica Now Display Medium"/>
              </a:defRPr>
            </a:pPr>
            <a:r>
              <a:rPr dirty="0" err="1"/>
              <a:t>Diversidade</a:t>
            </a:r>
            <a:r>
              <a:rPr dirty="0"/>
              <a:t> </a:t>
            </a:r>
            <a:br>
              <a:rPr dirty="0"/>
            </a:br>
            <a:r>
              <a:rPr dirty="0" err="1"/>
              <a:t>não</a:t>
            </a:r>
            <a:r>
              <a:rPr dirty="0"/>
              <a:t> </a:t>
            </a:r>
            <a:r>
              <a:rPr dirty="0" err="1"/>
              <a:t>é</a:t>
            </a:r>
            <a:r>
              <a:rPr dirty="0"/>
              <a:t> “</a:t>
            </a:r>
            <a:r>
              <a:rPr dirty="0" err="1"/>
              <a:t>caridade</a:t>
            </a:r>
            <a:r>
              <a:rPr dirty="0"/>
              <a:t>”.</a:t>
            </a:r>
          </a:p>
        </p:txBody>
      </p:sp>
      <p:sp>
        <p:nvSpPr>
          <p:cNvPr id="349" name="Quando a Natura defende a diversidade,  ela está investindo na qualidade de nosso serviço.…"/>
          <p:cNvSpPr txBox="1"/>
          <p:nvPr/>
        </p:nvSpPr>
        <p:spPr>
          <a:xfrm>
            <a:off x="13392002" y="9375995"/>
            <a:ext cx="8470880" cy="26879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b="1">
                <a:solidFill>
                  <a:srgbClr val="FFFFFF"/>
                </a:solidFill>
                <a:latin typeface="Helvetica Now Text"/>
                <a:ea typeface="Helvetica Now Text"/>
                <a:cs typeface="Helvetica Now Text"/>
                <a:sym typeface="Helvetica Now Text"/>
              </a:defRPr>
            </a:pPr>
            <a:r>
              <a:rPr dirty="0" err="1"/>
              <a:t>Quando</a:t>
            </a:r>
            <a:r>
              <a:rPr dirty="0"/>
              <a:t> a Natura </a:t>
            </a:r>
            <a:r>
              <a:rPr dirty="0" err="1"/>
              <a:t>defende</a:t>
            </a:r>
            <a:r>
              <a:rPr dirty="0"/>
              <a:t> a </a:t>
            </a:r>
            <a:r>
              <a:rPr dirty="0" err="1"/>
              <a:t>diversidade</a:t>
            </a:r>
            <a:r>
              <a:rPr dirty="0"/>
              <a:t>, </a:t>
            </a:r>
            <a:br>
              <a:rPr dirty="0"/>
            </a:br>
            <a:r>
              <a:rPr dirty="0" err="1"/>
              <a:t>ela</a:t>
            </a:r>
            <a:r>
              <a:rPr dirty="0"/>
              <a:t> </a:t>
            </a:r>
            <a:r>
              <a:rPr dirty="0" err="1"/>
              <a:t>está</a:t>
            </a:r>
            <a:r>
              <a:rPr dirty="0"/>
              <a:t> </a:t>
            </a:r>
            <a:r>
              <a:rPr dirty="0" err="1"/>
              <a:t>investindo</a:t>
            </a:r>
            <a:r>
              <a:rPr dirty="0"/>
              <a:t> </a:t>
            </a:r>
            <a:r>
              <a:rPr dirty="0" err="1"/>
              <a:t>na</a:t>
            </a:r>
            <a:r>
              <a:rPr dirty="0"/>
              <a:t> </a:t>
            </a:r>
            <a:r>
              <a:rPr dirty="0" err="1"/>
              <a:t>qualidade</a:t>
            </a:r>
            <a:r>
              <a:rPr dirty="0"/>
              <a:t> de </a:t>
            </a:r>
            <a:r>
              <a:rPr dirty="0" err="1"/>
              <a:t>nosso</a:t>
            </a:r>
            <a:r>
              <a:rPr dirty="0"/>
              <a:t> </a:t>
            </a:r>
            <a:r>
              <a:rPr dirty="0" err="1"/>
              <a:t>serviço</a:t>
            </a:r>
            <a:r>
              <a:rPr dirty="0"/>
              <a:t>. </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dirty="0" err="1"/>
              <a:t>Quanto</a:t>
            </a:r>
            <a:r>
              <a:rPr dirty="0"/>
              <a:t> </a:t>
            </a:r>
            <a:r>
              <a:rPr dirty="0" err="1"/>
              <a:t>mais</a:t>
            </a:r>
            <a:r>
              <a:rPr dirty="0"/>
              <a:t> </a:t>
            </a:r>
            <a:r>
              <a:rPr dirty="0" err="1"/>
              <a:t>experiências</a:t>
            </a:r>
            <a:r>
              <a:rPr dirty="0"/>
              <a:t>, </a:t>
            </a:r>
            <a:r>
              <a:rPr dirty="0" err="1"/>
              <a:t>expertises</a:t>
            </a:r>
            <a:r>
              <a:rPr dirty="0"/>
              <a:t> e </a:t>
            </a:r>
            <a:r>
              <a:rPr dirty="0" err="1"/>
              <a:t>pessoas</a:t>
            </a:r>
            <a:r>
              <a:rPr dirty="0"/>
              <a:t> </a:t>
            </a:r>
            <a:r>
              <a:rPr dirty="0" err="1"/>
              <a:t>diferentes</a:t>
            </a:r>
            <a:r>
              <a:rPr dirty="0"/>
              <a:t> dentro de </a:t>
            </a:r>
            <a:r>
              <a:rPr dirty="0" err="1"/>
              <a:t>uma</a:t>
            </a:r>
            <a:r>
              <a:rPr dirty="0"/>
              <a:t> </a:t>
            </a:r>
            <a:r>
              <a:rPr dirty="0" err="1"/>
              <a:t>equipe</a:t>
            </a:r>
            <a:r>
              <a:rPr dirty="0"/>
              <a:t>, </a:t>
            </a:r>
            <a:r>
              <a:rPr dirty="0" err="1"/>
              <a:t>mais</a:t>
            </a:r>
            <a:r>
              <a:rPr dirty="0"/>
              <a:t> </a:t>
            </a:r>
            <a:r>
              <a:rPr dirty="0" err="1"/>
              <a:t>oportunidades</a:t>
            </a:r>
            <a:r>
              <a:rPr dirty="0"/>
              <a:t> </a:t>
            </a:r>
            <a:r>
              <a:rPr dirty="0" err="1"/>
              <a:t>temos</a:t>
            </a:r>
            <a:r>
              <a:rPr dirty="0"/>
              <a:t> de </a:t>
            </a:r>
            <a:r>
              <a:rPr dirty="0" err="1"/>
              <a:t>crescimento</a:t>
            </a:r>
            <a:r>
              <a:rPr dirty="0"/>
              <a:t> e </a:t>
            </a:r>
            <a:r>
              <a:rPr dirty="0" err="1"/>
              <a:t>sucesso</a:t>
            </a:r>
            <a:r>
              <a:rPr dirty="0"/>
              <a:t>! Na hora de </a:t>
            </a:r>
            <a:r>
              <a:rPr dirty="0" err="1"/>
              <a:t>contratar</a:t>
            </a:r>
            <a:r>
              <a:rPr dirty="0"/>
              <a:t> um novo </a:t>
            </a:r>
            <a:r>
              <a:rPr dirty="0" err="1"/>
              <a:t>colaborador</a:t>
            </a:r>
            <a:r>
              <a:rPr dirty="0"/>
              <a:t>, </a:t>
            </a:r>
            <a:r>
              <a:rPr dirty="0" err="1"/>
              <a:t>leve</a:t>
            </a:r>
            <a:r>
              <a:rPr dirty="0"/>
              <a:t> a </a:t>
            </a:r>
            <a:r>
              <a:rPr dirty="0" err="1"/>
              <a:t>diversidade</a:t>
            </a:r>
            <a:r>
              <a:rPr dirty="0"/>
              <a:t> </a:t>
            </a:r>
            <a:r>
              <a:rPr dirty="0" err="1"/>
              <a:t>em</a:t>
            </a:r>
            <a:r>
              <a:rPr dirty="0"/>
              <a:t> </a:t>
            </a:r>
            <a:r>
              <a:rPr dirty="0" err="1"/>
              <a:t>consideração</a:t>
            </a:r>
            <a:r>
              <a:rPr dirty="0"/>
              <a:t>. </a:t>
            </a:r>
          </a:p>
        </p:txBody>
      </p:sp>
      <p:pic>
        <p:nvPicPr>
          <p:cNvPr id="350" name="Image" descr="Image"/>
          <p:cNvPicPr>
            <a:picLocks noChangeAspect="1"/>
          </p:cNvPicPr>
          <p:nvPr/>
        </p:nvPicPr>
        <p:blipFill>
          <a:blip r:embed="rId3"/>
          <a:stretch>
            <a:fillRect/>
          </a:stretch>
        </p:blipFill>
        <p:spPr>
          <a:xfrm>
            <a:off x="6834263" y="9051225"/>
            <a:ext cx="5596249" cy="3556071"/>
          </a:xfrm>
          <a:prstGeom prst="rect">
            <a:avLst/>
          </a:prstGeom>
          <a:ln w="12700">
            <a:miter lim="400000"/>
          </a:ln>
        </p:spPr>
      </p:pic>
      <p:sp>
        <p:nvSpPr>
          <p:cNvPr id="351" name="Rounded Rectangle"/>
          <p:cNvSpPr/>
          <p:nvPr/>
        </p:nvSpPr>
        <p:spPr>
          <a:xfrm>
            <a:off x="14092594" y="-480526"/>
            <a:ext cx="8108364" cy="6130442"/>
          </a:xfrm>
          <a:prstGeom prst="roundRect">
            <a:avLst>
              <a:gd name="adj" fmla="val 6482"/>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54"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2" name="Slide Number">
            <a:extLst>
              <a:ext uri="{FF2B5EF4-FFF2-40B4-BE49-F238E27FC236}">
                <a16:creationId xmlns:a16="http://schemas.microsoft.com/office/drawing/2014/main" id="{F81F847E-A666-E344-A2D9-5F005B66EF1D}"/>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15</a:t>
            </a:fld>
            <a:endParaRPr dirty="0"/>
          </a:p>
        </p:txBody>
      </p:sp>
      <p:sp>
        <p:nvSpPr>
          <p:cNvPr id="2" name="Shape 121">
            <a:extLst>
              <a:ext uri="{FF2B5EF4-FFF2-40B4-BE49-F238E27FC236}">
                <a16:creationId xmlns:a16="http://schemas.microsoft.com/office/drawing/2014/main" id="{FB6C7134-5999-6A69-679B-647A3D8D3A27}"/>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A6418"/>
        </a:solidFill>
        <a:effectLst/>
      </p:bgPr>
    </p:bg>
    <p:spTree>
      <p:nvGrpSpPr>
        <p:cNvPr id="1" name=""/>
        <p:cNvGrpSpPr/>
        <p:nvPr/>
      </p:nvGrpSpPr>
      <p:grpSpPr>
        <a:xfrm>
          <a:off x="0" y="0"/>
          <a:ext cx="0" cy="0"/>
          <a:chOff x="0" y="0"/>
          <a:chExt cx="0" cy="0"/>
        </a:xfrm>
      </p:grpSpPr>
      <p:sp>
        <p:nvSpPr>
          <p:cNvPr id="356" name="Rounded Rectangle"/>
          <p:cNvSpPr/>
          <p:nvPr/>
        </p:nvSpPr>
        <p:spPr>
          <a:xfrm>
            <a:off x="3914996" y="3806044"/>
            <a:ext cx="2325533" cy="2170650"/>
          </a:xfrm>
          <a:prstGeom prst="roundRect">
            <a:avLst>
              <a:gd name="adj" fmla="val 5741"/>
            </a:avLst>
          </a:prstGeom>
          <a:solidFill>
            <a:srgbClr val="E4CEB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57"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358" name="05…"/>
          <p:cNvSpPr txBox="1"/>
          <p:nvPr/>
        </p:nvSpPr>
        <p:spPr>
          <a:xfrm>
            <a:off x="4317571" y="4216633"/>
            <a:ext cx="11078889" cy="43224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algn="l" defTabSz="609600">
              <a:lnSpc>
                <a:spcPct val="90000"/>
              </a:lnSpc>
              <a:defRPr sz="10000" cap="all">
                <a:solidFill>
                  <a:srgbClr val="DA6E32"/>
                </a:solidFill>
                <a:latin typeface="Helvetica Now Display Light"/>
                <a:ea typeface="Helvetica Now Display Light"/>
                <a:cs typeface="Helvetica Now Display Light"/>
                <a:sym typeface="Helvetica Now Display Light"/>
              </a:defRPr>
            </a:pPr>
            <a:r>
              <a:rPr dirty="0">
                <a:solidFill>
                  <a:srgbClr val="EA6418"/>
                </a:solidFill>
              </a:rPr>
              <a:t>05</a:t>
            </a:r>
          </a:p>
          <a:p>
            <a:pPr algn="l" defTabSz="609600">
              <a:lnSpc>
                <a:spcPct val="90000"/>
              </a:lnSpc>
              <a:defRPr sz="10000" cap="all">
                <a:solidFill>
                  <a:srgbClr val="FFFFFF"/>
                </a:solidFill>
                <a:latin typeface="Helvetica Now Display Medium"/>
                <a:ea typeface="Helvetica Now Display Medium"/>
                <a:cs typeface="Helvetica Now Display Medium"/>
                <a:sym typeface="Helvetica Now Display Medium"/>
              </a:defRPr>
            </a:pPr>
            <a:r>
              <a:rPr dirty="0" err="1"/>
              <a:t>Não</a:t>
            </a:r>
            <a:r>
              <a:rPr dirty="0"/>
              <a:t> </a:t>
            </a:r>
            <a:r>
              <a:rPr dirty="0" err="1"/>
              <a:t>é</a:t>
            </a:r>
            <a:r>
              <a:rPr dirty="0"/>
              <a:t> </a:t>
            </a:r>
            <a:r>
              <a:rPr dirty="0" err="1"/>
              <a:t>piada</a:t>
            </a:r>
            <a:r>
              <a:rPr dirty="0"/>
              <a:t>, </a:t>
            </a:r>
            <a:br>
              <a:rPr dirty="0"/>
            </a:br>
            <a:r>
              <a:rPr dirty="0" err="1"/>
              <a:t>é</a:t>
            </a:r>
            <a:r>
              <a:rPr dirty="0"/>
              <a:t> </a:t>
            </a:r>
            <a:r>
              <a:rPr dirty="0" err="1"/>
              <a:t>preconceito</a:t>
            </a:r>
            <a:r>
              <a:rPr dirty="0"/>
              <a:t>!</a:t>
            </a:r>
          </a:p>
        </p:txBody>
      </p:sp>
      <p:sp>
        <p:nvSpPr>
          <p:cNvPr id="359" name="Rounded Rectangle"/>
          <p:cNvSpPr/>
          <p:nvPr/>
        </p:nvSpPr>
        <p:spPr>
          <a:xfrm>
            <a:off x="15396461" y="2469313"/>
            <a:ext cx="10051134" cy="5585137"/>
          </a:xfrm>
          <a:prstGeom prst="roundRect">
            <a:avLst>
              <a:gd name="adj" fmla="val 7115"/>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60" name="Todo mundo conversa em momentos de descontração com seus colegas, porém piadas preconceituosas ou comentários que constrangem outras colaboradoras ou colaboradores nunca são bem-vindos.…"/>
          <p:cNvSpPr txBox="1"/>
          <p:nvPr/>
        </p:nvSpPr>
        <p:spPr>
          <a:xfrm>
            <a:off x="13392002" y="9499367"/>
            <a:ext cx="7983701" cy="26879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dirty="0" err="1"/>
              <a:t>Todo</a:t>
            </a:r>
            <a:r>
              <a:rPr dirty="0"/>
              <a:t> </a:t>
            </a:r>
            <a:r>
              <a:rPr dirty="0" err="1"/>
              <a:t>mundo</a:t>
            </a:r>
            <a:r>
              <a:rPr dirty="0"/>
              <a:t> conversa </a:t>
            </a:r>
            <a:r>
              <a:rPr dirty="0" err="1"/>
              <a:t>em</a:t>
            </a:r>
            <a:r>
              <a:rPr dirty="0"/>
              <a:t> </a:t>
            </a:r>
            <a:r>
              <a:rPr dirty="0" err="1"/>
              <a:t>momentos</a:t>
            </a:r>
            <a:r>
              <a:rPr dirty="0"/>
              <a:t> de </a:t>
            </a:r>
            <a:r>
              <a:rPr dirty="0" err="1"/>
              <a:t>descontração</a:t>
            </a:r>
            <a:r>
              <a:rPr dirty="0"/>
              <a:t> com </a:t>
            </a:r>
            <a:r>
              <a:rPr dirty="0" err="1"/>
              <a:t>seus</a:t>
            </a:r>
            <a:r>
              <a:rPr dirty="0"/>
              <a:t> </a:t>
            </a:r>
            <a:r>
              <a:rPr dirty="0" err="1"/>
              <a:t>colegas</a:t>
            </a:r>
            <a:r>
              <a:rPr dirty="0"/>
              <a:t>, </a:t>
            </a:r>
            <a:r>
              <a:rPr dirty="0" err="1"/>
              <a:t>porém</a:t>
            </a:r>
            <a:r>
              <a:rPr dirty="0"/>
              <a:t> </a:t>
            </a:r>
            <a:r>
              <a:rPr dirty="0" err="1"/>
              <a:t>piadas</a:t>
            </a:r>
            <a:r>
              <a:rPr dirty="0"/>
              <a:t> </a:t>
            </a:r>
            <a:r>
              <a:rPr dirty="0" err="1"/>
              <a:t>preconceituosas</a:t>
            </a:r>
            <a:r>
              <a:rPr dirty="0"/>
              <a:t> </a:t>
            </a:r>
            <a:r>
              <a:rPr dirty="0" err="1"/>
              <a:t>ou</a:t>
            </a:r>
            <a:r>
              <a:rPr dirty="0"/>
              <a:t> </a:t>
            </a:r>
            <a:r>
              <a:rPr dirty="0" err="1"/>
              <a:t>comentários</a:t>
            </a:r>
            <a:r>
              <a:rPr dirty="0"/>
              <a:t> que </a:t>
            </a:r>
            <a:r>
              <a:rPr dirty="0" err="1"/>
              <a:t>constrangem</a:t>
            </a:r>
            <a:r>
              <a:rPr dirty="0"/>
              <a:t> </a:t>
            </a:r>
            <a:r>
              <a:rPr dirty="0" err="1"/>
              <a:t>outras</a:t>
            </a:r>
            <a:r>
              <a:rPr dirty="0"/>
              <a:t> </a:t>
            </a:r>
            <a:r>
              <a:rPr dirty="0" err="1"/>
              <a:t>colaboradoras</a:t>
            </a:r>
            <a:r>
              <a:rPr dirty="0"/>
              <a:t> </a:t>
            </a:r>
            <a:r>
              <a:rPr dirty="0" err="1"/>
              <a:t>ou</a:t>
            </a:r>
            <a:r>
              <a:rPr dirty="0"/>
              <a:t> </a:t>
            </a:r>
            <a:r>
              <a:rPr dirty="0" err="1"/>
              <a:t>colaboradores</a:t>
            </a:r>
            <a:r>
              <a:rPr dirty="0"/>
              <a:t> </a:t>
            </a:r>
            <a:r>
              <a:rPr dirty="0" err="1"/>
              <a:t>nunca</a:t>
            </a:r>
            <a:r>
              <a:rPr dirty="0"/>
              <a:t> </a:t>
            </a:r>
            <a:r>
              <a:rPr dirty="0" err="1"/>
              <a:t>são</a:t>
            </a:r>
            <a:r>
              <a:rPr dirty="0"/>
              <a:t> </a:t>
            </a:r>
            <a:r>
              <a:rPr dirty="0" err="1"/>
              <a:t>bem-vindos</a:t>
            </a:r>
            <a:r>
              <a:rPr dirty="0"/>
              <a:t>. </a:t>
            </a:r>
          </a:p>
          <a:p>
            <a:pPr algn="l" defTabSz="457200">
              <a:defRPr b="1">
                <a:solidFill>
                  <a:srgbClr val="FFFFFF"/>
                </a:solidFill>
                <a:latin typeface="Helvetica Now Text"/>
                <a:ea typeface="Helvetica Now Text"/>
                <a:cs typeface="Helvetica Now Text"/>
                <a:sym typeface="Helvetica Now Text"/>
              </a:defRPr>
            </a:pPr>
            <a:endParaRPr dirty="0"/>
          </a:p>
          <a:p>
            <a:pPr algn="l" defTabSz="457200">
              <a:defRPr b="1">
                <a:solidFill>
                  <a:srgbClr val="FFFFFF"/>
                </a:solidFill>
                <a:latin typeface="Helvetica Now Text"/>
                <a:ea typeface="Helvetica Now Text"/>
                <a:cs typeface="Helvetica Now Text"/>
                <a:sym typeface="Helvetica Now Text"/>
              </a:defRPr>
            </a:pPr>
            <a:r>
              <a:rPr dirty="0" err="1"/>
              <a:t>Preconceito</a:t>
            </a:r>
            <a:r>
              <a:rPr dirty="0"/>
              <a:t> </a:t>
            </a:r>
            <a:r>
              <a:rPr dirty="0" err="1"/>
              <a:t>não</a:t>
            </a:r>
            <a:r>
              <a:rPr dirty="0"/>
              <a:t> </a:t>
            </a:r>
            <a:r>
              <a:rPr dirty="0" err="1"/>
              <a:t>é</a:t>
            </a:r>
            <a:r>
              <a:rPr dirty="0"/>
              <a:t> </a:t>
            </a:r>
            <a:r>
              <a:rPr dirty="0" err="1"/>
              <a:t>piada</a:t>
            </a:r>
            <a:r>
              <a:rPr dirty="0"/>
              <a:t>, e </a:t>
            </a:r>
            <a:r>
              <a:rPr dirty="0" err="1"/>
              <a:t>como</a:t>
            </a:r>
            <a:r>
              <a:rPr dirty="0"/>
              <a:t> </a:t>
            </a:r>
            <a:r>
              <a:rPr dirty="0" err="1"/>
              <a:t>já</a:t>
            </a:r>
            <a:r>
              <a:rPr dirty="0"/>
              <a:t> </a:t>
            </a:r>
            <a:r>
              <a:rPr dirty="0" err="1"/>
              <a:t>comentamos</a:t>
            </a:r>
            <a:r>
              <a:rPr dirty="0"/>
              <a:t> no </a:t>
            </a:r>
            <a:r>
              <a:rPr dirty="0" err="1"/>
              <a:t>primeiro</a:t>
            </a:r>
            <a:r>
              <a:rPr dirty="0"/>
              <a:t> </a:t>
            </a:r>
            <a:r>
              <a:rPr dirty="0" err="1"/>
              <a:t>tópico</a:t>
            </a:r>
            <a:r>
              <a:rPr dirty="0"/>
              <a:t>, </a:t>
            </a:r>
            <a:r>
              <a:rPr dirty="0" err="1"/>
              <a:t>nenhum</a:t>
            </a:r>
            <a:r>
              <a:rPr dirty="0"/>
              <a:t> </a:t>
            </a:r>
            <a:r>
              <a:rPr dirty="0" err="1"/>
              <a:t>corpo</a:t>
            </a:r>
            <a:r>
              <a:rPr dirty="0"/>
              <a:t> </a:t>
            </a:r>
            <a:r>
              <a:rPr dirty="0" err="1"/>
              <a:t>é</a:t>
            </a:r>
            <a:r>
              <a:rPr dirty="0"/>
              <a:t> </a:t>
            </a:r>
            <a:r>
              <a:rPr dirty="0" err="1"/>
              <a:t>publico</a:t>
            </a:r>
            <a:r>
              <a:rPr dirty="0"/>
              <a:t> para </a:t>
            </a:r>
            <a:r>
              <a:rPr dirty="0" err="1"/>
              <a:t>piadas</a:t>
            </a:r>
            <a:r>
              <a:rPr dirty="0"/>
              <a:t>. </a:t>
            </a:r>
          </a:p>
        </p:txBody>
      </p:sp>
      <p:grpSp>
        <p:nvGrpSpPr>
          <p:cNvPr id="363" name="Group"/>
          <p:cNvGrpSpPr/>
          <p:nvPr/>
        </p:nvGrpSpPr>
        <p:grpSpPr>
          <a:xfrm>
            <a:off x="5808639" y="9863461"/>
            <a:ext cx="6625826" cy="5597836"/>
            <a:chOff x="0" y="0"/>
            <a:chExt cx="6625825" cy="5597835"/>
          </a:xfrm>
        </p:grpSpPr>
        <p:sp>
          <p:nvSpPr>
            <p:cNvPr id="361" name="Rounded Rectangle"/>
            <p:cNvSpPr/>
            <p:nvPr/>
          </p:nvSpPr>
          <p:spPr>
            <a:xfrm>
              <a:off x="0" y="0"/>
              <a:ext cx="3228808" cy="1987790"/>
            </a:xfrm>
            <a:prstGeom prst="roundRect">
              <a:avLst>
                <a:gd name="adj" fmla="val 9958"/>
              </a:avLst>
            </a:prstGeom>
            <a:solidFill>
              <a:srgbClr val="FFCC35"/>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62" name="Rounded Rectangle"/>
            <p:cNvSpPr/>
            <p:nvPr/>
          </p:nvSpPr>
          <p:spPr>
            <a:xfrm>
              <a:off x="1220666" y="1416668"/>
              <a:ext cx="5405160" cy="4181168"/>
            </a:xfrm>
            <a:prstGeom prst="roundRect">
              <a:avLst>
                <a:gd name="adj" fmla="val 8507"/>
              </a:avLst>
            </a:prstGeom>
            <a:solidFill>
              <a:srgbClr val="E4CEB3"/>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
        <p:nvSpPr>
          <p:cNvPr id="366"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3" name="Slide Number">
            <a:extLst>
              <a:ext uri="{FF2B5EF4-FFF2-40B4-BE49-F238E27FC236}">
                <a16:creationId xmlns:a16="http://schemas.microsoft.com/office/drawing/2014/main" id="{514109D2-1B8E-2D4E-BB88-79B42E57FC48}"/>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16</a:t>
            </a:fld>
            <a:endParaRPr dirty="0"/>
          </a:p>
        </p:txBody>
      </p:sp>
      <p:sp>
        <p:nvSpPr>
          <p:cNvPr id="2" name="Shape 121">
            <a:extLst>
              <a:ext uri="{FF2B5EF4-FFF2-40B4-BE49-F238E27FC236}">
                <a16:creationId xmlns:a16="http://schemas.microsoft.com/office/drawing/2014/main" id="{27DB9056-7333-23FE-484A-6E0BB5921103}"/>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A6418"/>
        </a:solidFill>
        <a:effectLst/>
      </p:bgPr>
    </p:bg>
    <p:spTree>
      <p:nvGrpSpPr>
        <p:cNvPr id="1" name=""/>
        <p:cNvGrpSpPr/>
        <p:nvPr/>
      </p:nvGrpSpPr>
      <p:grpSpPr>
        <a:xfrm>
          <a:off x="0" y="0"/>
          <a:ext cx="0" cy="0"/>
          <a:chOff x="0" y="0"/>
          <a:chExt cx="0" cy="0"/>
        </a:xfrm>
      </p:grpSpPr>
      <p:sp>
        <p:nvSpPr>
          <p:cNvPr id="368" name="Rounded Rectangle"/>
          <p:cNvSpPr/>
          <p:nvPr/>
        </p:nvSpPr>
        <p:spPr>
          <a:xfrm>
            <a:off x="13332390" y="2662106"/>
            <a:ext cx="3241917" cy="4022678"/>
          </a:xfrm>
          <a:prstGeom prst="roundRect">
            <a:avLst>
              <a:gd name="adj" fmla="val 7124"/>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69" name="Rounded Rectangle"/>
          <p:cNvSpPr/>
          <p:nvPr/>
        </p:nvSpPr>
        <p:spPr>
          <a:xfrm>
            <a:off x="3999663" y="3873777"/>
            <a:ext cx="2325533" cy="2170650"/>
          </a:xfrm>
          <a:prstGeom prst="roundRect">
            <a:avLst>
              <a:gd name="adj" fmla="val 5741"/>
            </a:avLst>
          </a:prstGeom>
          <a:solidFill>
            <a:srgbClr val="FFCC3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70"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371" name="06…"/>
          <p:cNvSpPr txBox="1"/>
          <p:nvPr/>
        </p:nvSpPr>
        <p:spPr>
          <a:xfrm>
            <a:off x="4317572" y="4318139"/>
            <a:ext cx="8997922" cy="58459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lnSpc>
                <a:spcPct val="90000"/>
              </a:lnSpc>
              <a:defRPr sz="10000" cap="all">
                <a:solidFill>
                  <a:srgbClr val="DA6E32"/>
                </a:solidFill>
                <a:latin typeface="Helvetica Now Display Light"/>
                <a:ea typeface="Helvetica Now Display Light"/>
                <a:cs typeface="Helvetica Now Display Light"/>
                <a:sym typeface="Helvetica Now Display Light"/>
              </a:defRPr>
            </a:pPr>
            <a:r>
              <a:rPr dirty="0">
                <a:solidFill>
                  <a:srgbClr val="EA6418"/>
                </a:solidFill>
              </a:rPr>
              <a:t>06</a:t>
            </a:r>
          </a:p>
          <a:p>
            <a:pPr algn="l" defTabSz="609600">
              <a:lnSpc>
                <a:spcPct val="90000"/>
              </a:lnSpc>
              <a:defRPr sz="10000" cap="all">
                <a:solidFill>
                  <a:srgbClr val="FFFFFF"/>
                </a:solidFill>
                <a:latin typeface="Helvetica Now Display Medium"/>
                <a:ea typeface="Helvetica Now Display Medium"/>
                <a:cs typeface="Helvetica Now Display Medium"/>
                <a:sym typeface="Helvetica Now Display Medium"/>
              </a:defRPr>
            </a:pPr>
            <a:r>
              <a:rPr sz="7000" cap="none" dirty="0" err="1">
                <a:latin typeface="Helvetica Now Display Light"/>
                <a:ea typeface="Helvetica Now Display Light"/>
                <a:cs typeface="Helvetica Now Display Light"/>
                <a:sym typeface="Helvetica Now Display Light"/>
              </a:rPr>
              <a:t>Viu</a:t>
            </a:r>
            <a:r>
              <a:rPr sz="7000" cap="none" dirty="0">
                <a:latin typeface="Helvetica Now Display Light"/>
                <a:ea typeface="Helvetica Now Display Light"/>
                <a:cs typeface="Helvetica Now Display Light"/>
                <a:sym typeface="Helvetica Now Display Light"/>
              </a:rPr>
              <a:t> </a:t>
            </a:r>
            <a:r>
              <a:rPr sz="7000" cap="none" dirty="0" err="1">
                <a:latin typeface="Helvetica Now Display Light"/>
                <a:ea typeface="Helvetica Now Display Light"/>
                <a:cs typeface="Helvetica Now Display Light"/>
                <a:sym typeface="Helvetica Now Display Light"/>
              </a:rPr>
              <a:t>ou</a:t>
            </a:r>
            <a:r>
              <a:rPr sz="7000" cap="none" dirty="0">
                <a:latin typeface="Helvetica Now Display Light"/>
                <a:ea typeface="Helvetica Now Display Light"/>
                <a:cs typeface="Helvetica Now Display Light"/>
                <a:sym typeface="Helvetica Now Display Light"/>
              </a:rPr>
              <a:t> </a:t>
            </a:r>
            <a:r>
              <a:rPr sz="7000" cap="none" dirty="0" err="1">
                <a:latin typeface="Helvetica Now Display Light"/>
                <a:ea typeface="Helvetica Now Display Light"/>
                <a:cs typeface="Helvetica Now Display Light"/>
                <a:sym typeface="Helvetica Now Display Light"/>
              </a:rPr>
              <a:t>passou</a:t>
            </a:r>
            <a:r>
              <a:rPr sz="7000" cap="none" dirty="0">
                <a:latin typeface="Helvetica Now Display Light"/>
                <a:ea typeface="Helvetica Now Display Light"/>
                <a:cs typeface="Helvetica Now Display Light"/>
                <a:sym typeface="Helvetica Now Display Light"/>
              </a:rPr>
              <a:t> </a:t>
            </a:r>
            <a:br>
              <a:rPr sz="7000" cap="none" dirty="0">
                <a:latin typeface="Helvetica Now Display Light"/>
                <a:ea typeface="Helvetica Now Display Light"/>
                <a:cs typeface="Helvetica Now Display Light"/>
                <a:sym typeface="Helvetica Now Display Light"/>
              </a:rPr>
            </a:br>
            <a:r>
              <a:rPr sz="7000" cap="none" dirty="0">
                <a:latin typeface="Helvetica Now Display Light"/>
                <a:ea typeface="Helvetica Now Display Light"/>
                <a:cs typeface="Helvetica Now Display Light"/>
                <a:sym typeface="Helvetica Now Display Light"/>
              </a:rPr>
              <a:t>por </a:t>
            </a:r>
            <a:r>
              <a:rPr sz="7000" cap="none" dirty="0" err="1">
                <a:latin typeface="Helvetica Now Display Light"/>
                <a:ea typeface="Helvetica Now Display Light"/>
                <a:cs typeface="Helvetica Now Display Light"/>
                <a:sym typeface="Helvetica Now Display Light"/>
              </a:rPr>
              <a:t>uma</a:t>
            </a:r>
            <a:r>
              <a:rPr sz="7000" cap="none" dirty="0">
                <a:latin typeface="Helvetica Now Display Light"/>
                <a:ea typeface="Helvetica Now Display Light"/>
                <a:cs typeface="Helvetica Now Display Light"/>
                <a:sym typeface="Helvetica Now Display Light"/>
              </a:rPr>
              <a:t> </a:t>
            </a:r>
            <a:r>
              <a:rPr sz="7000" cap="none" dirty="0" err="1">
                <a:latin typeface="Helvetica Now Display Light"/>
                <a:ea typeface="Helvetica Now Display Light"/>
                <a:cs typeface="Helvetica Now Display Light"/>
                <a:sym typeface="Helvetica Now Display Light"/>
              </a:rPr>
              <a:t>situação</a:t>
            </a:r>
            <a:r>
              <a:rPr sz="7000" cap="none" dirty="0">
                <a:latin typeface="Helvetica Now Display Light"/>
                <a:ea typeface="Helvetica Now Display Light"/>
                <a:cs typeface="Helvetica Now Display Light"/>
                <a:sym typeface="Helvetica Now Display Light"/>
              </a:rPr>
              <a:t> </a:t>
            </a:r>
            <a:br>
              <a:rPr lang="pt-BR" sz="7000" cap="none" dirty="0">
                <a:latin typeface="Helvetica Now Display Light"/>
                <a:ea typeface="Helvetica Now Display Light"/>
                <a:cs typeface="Helvetica Now Display Light"/>
                <a:sym typeface="Helvetica Now Display Light"/>
              </a:rPr>
            </a:br>
            <a:r>
              <a:rPr sz="7000" cap="none" dirty="0">
                <a:latin typeface="Helvetica Now Display Light"/>
                <a:ea typeface="Helvetica Now Display Light"/>
                <a:cs typeface="Helvetica Now Display Light"/>
                <a:sym typeface="Helvetica Now Display Light"/>
              </a:rPr>
              <a:t>de </a:t>
            </a:r>
            <a:r>
              <a:rPr sz="7000" cap="none" dirty="0" err="1">
                <a:latin typeface="Helvetica Now Display Light"/>
                <a:ea typeface="Helvetica Now Display Light"/>
                <a:cs typeface="Helvetica Now Display Light"/>
                <a:sym typeface="Helvetica Now Display Light"/>
              </a:rPr>
              <a:t>constrangimento</a:t>
            </a:r>
            <a:r>
              <a:rPr sz="7000" cap="none" dirty="0">
                <a:latin typeface="Helvetica Now Display Light"/>
                <a:ea typeface="Helvetica Now Display Light"/>
                <a:cs typeface="Helvetica Now Display Light"/>
                <a:sym typeface="Helvetica Now Display Light"/>
              </a:rPr>
              <a:t>? </a:t>
            </a:r>
            <a:r>
              <a:rPr dirty="0" err="1"/>
              <a:t>Denuncie</a:t>
            </a:r>
            <a:r>
              <a:rPr dirty="0"/>
              <a:t>.</a:t>
            </a:r>
          </a:p>
        </p:txBody>
      </p:sp>
      <p:sp>
        <p:nvSpPr>
          <p:cNvPr id="372" name="Rounded Rectangle"/>
          <p:cNvSpPr/>
          <p:nvPr/>
        </p:nvSpPr>
        <p:spPr>
          <a:xfrm>
            <a:off x="5913794" y="-981780"/>
            <a:ext cx="9253283" cy="5226230"/>
          </a:xfrm>
          <a:prstGeom prst="roundRect">
            <a:avLst>
              <a:gd name="adj" fmla="val 7604"/>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73" name="Se precisar, ligue para:…"/>
          <p:cNvSpPr txBox="1"/>
          <p:nvPr/>
        </p:nvSpPr>
        <p:spPr>
          <a:xfrm>
            <a:off x="13842556" y="9257638"/>
            <a:ext cx="9943408" cy="24622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sz="3000">
                <a:solidFill>
                  <a:srgbClr val="FFFFFF"/>
                </a:solidFill>
                <a:latin typeface="Helvetica Now Text Light"/>
                <a:ea typeface="Helvetica Now Text Light"/>
                <a:cs typeface="Helvetica Now Text Light"/>
                <a:sym typeface="Helvetica Now Text Light"/>
              </a:defRPr>
            </a:pPr>
            <a:r>
              <a:rPr dirty="0"/>
              <a:t>Se </a:t>
            </a:r>
            <a:r>
              <a:rPr dirty="0" err="1"/>
              <a:t>precisar</a:t>
            </a:r>
            <a:r>
              <a:rPr dirty="0"/>
              <a:t>, </a:t>
            </a:r>
            <a:r>
              <a:rPr dirty="0" err="1"/>
              <a:t>ligue</a:t>
            </a:r>
            <a:r>
              <a:rPr dirty="0"/>
              <a:t> para: </a:t>
            </a:r>
          </a:p>
          <a:p>
            <a:pPr algn="l" defTabSz="457200">
              <a:spcBef>
                <a:spcPts val="1600"/>
              </a:spcBef>
              <a:defRPr sz="3000">
                <a:solidFill>
                  <a:srgbClr val="FFFFFF"/>
                </a:solidFill>
                <a:latin typeface="Helvetica Now Text Light"/>
                <a:ea typeface="Helvetica Now Text Light"/>
                <a:cs typeface="Helvetica Now Text Light"/>
                <a:sym typeface="Helvetica Now Text Light"/>
              </a:defRPr>
            </a:pPr>
            <a:r>
              <a:rPr sz="5000" b="1" dirty="0">
                <a:latin typeface="Helvetica Now Text"/>
                <a:ea typeface="Helvetica Now Text"/>
                <a:cs typeface="Helvetica Now Text"/>
                <a:sym typeface="Helvetica Now Text"/>
              </a:rPr>
              <a:t>0800.282.6666</a:t>
            </a:r>
            <a:r>
              <a:rPr dirty="0"/>
              <a:t> </a:t>
            </a:r>
            <a:r>
              <a:rPr sz="2400" dirty="0"/>
              <a:t>(Avon)</a:t>
            </a:r>
          </a:p>
          <a:p>
            <a:pPr algn="l" defTabSz="457200">
              <a:defRPr sz="6000" b="1">
                <a:solidFill>
                  <a:srgbClr val="FFFFFF"/>
                </a:solidFill>
                <a:latin typeface="Helvetica Now Text"/>
                <a:ea typeface="Helvetica Now Text"/>
                <a:cs typeface="Helvetica Now Text"/>
                <a:sym typeface="Helvetica Now Text"/>
              </a:defRPr>
            </a:pPr>
            <a:r>
              <a:rPr sz="5000" dirty="0"/>
              <a:t>0800.941.2514</a:t>
            </a:r>
            <a:r>
              <a:rPr dirty="0"/>
              <a:t> </a:t>
            </a:r>
            <a:r>
              <a:rPr sz="2400" b="0" dirty="0">
                <a:latin typeface="Helvetica Now Text Light"/>
                <a:ea typeface="Helvetica Now Text Light"/>
                <a:cs typeface="Helvetica Now Text Light"/>
                <a:sym typeface="Helvetica Now Text Light"/>
              </a:rPr>
              <a:t>(Natura e The Body Shop)</a:t>
            </a:r>
          </a:p>
        </p:txBody>
      </p:sp>
      <p:pic>
        <p:nvPicPr>
          <p:cNvPr id="374" name="Image" descr="Image"/>
          <p:cNvPicPr>
            <a:picLocks noChangeAspect="1"/>
          </p:cNvPicPr>
          <p:nvPr/>
        </p:nvPicPr>
        <p:blipFill>
          <a:blip r:embed="rId3"/>
          <a:stretch>
            <a:fillRect/>
          </a:stretch>
        </p:blipFill>
        <p:spPr>
          <a:xfrm>
            <a:off x="12793089" y="1591294"/>
            <a:ext cx="5304042" cy="5108525"/>
          </a:xfrm>
          <a:prstGeom prst="rect">
            <a:avLst/>
          </a:prstGeom>
          <a:ln w="12700">
            <a:miter lim="400000"/>
          </a:ln>
        </p:spPr>
      </p:pic>
      <p:sp>
        <p:nvSpPr>
          <p:cNvPr id="377"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378" name="Phone"/>
          <p:cNvSpPr/>
          <p:nvPr/>
        </p:nvSpPr>
        <p:spPr>
          <a:xfrm>
            <a:off x="13199471" y="10960537"/>
            <a:ext cx="503739" cy="503765"/>
          </a:xfrm>
          <a:custGeom>
            <a:avLst/>
            <a:gdLst/>
            <a:ahLst/>
            <a:cxnLst>
              <a:cxn ang="0">
                <a:pos x="wd2" y="hd2"/>
              </a:cxn>
              <a:cxn ang="5400000">
                <a:pos x="wd2" y="hd2"/>
              </a:cxn>
              <a:cxn ang="10800000">
                <a:pos x="wd2" y="hd2"/>
              </a:cxn>
              <a:cxn ang="16200000">
                <a:pos x="wd2" y="hd2"/>
              </a:cxn>
            </a:cxnLst>
            <a:rect l="0" t="0" r="r" b="b"/>
            <a:pathLst>
              <a:path w="21279" h="21372" extrusionOk="0">
                <a:moveTo>
                  <a:pt x="4456" y="0"/>
                </a:moveTo>
                <a:cubicBezTo>
                  <a:pt x="4319" y="3"/>
                  <a:pt x="4182" y="47"/>
                  <a:pt x="4065" y="134"/>
                </a:cubicBezTo>
                <a:lnTo>
                  <a:pt x="2615" y="1212"/>
                </a:lnTo>
                <a:lnTo>
                  <a:pt x="6378" y="6378"/>
                </a:lnTo>
                <a:lnTo>
                  <a:pt x="7829" y="5299"/>
                </a:lnTo>
                <a:cubicBezTo>
                  <a:pt x="8140" y="5067"/>
                  <a:pt x="8206" y="4624"/>
                  <a:pt x="7975" y="4311"/>
                </a:cubicBezTo>
                <a:lnTo>
                  <a:pt x="5072" y="311"/>
                </a:lnTo>
                <a:cubicBezTo>
                  <a:pt x="4920" y="104"/>
                  <a:pt x="4686" y="-4"/>
                  <a:pt x="4456" y="0"/>
                </a:cubicBezTo>
                <a:close/>
                <a:moveTo>
                  <a:pt x="2209" y="1514"/>
                </a:moveTo>
                <a:cubicBezTo>
                  <a:pt x="2209" y="1514"/>
                  <a:pt x="-223" y="3454"/>
                  <a:pt x="16" y="7120"/>
                </a:cubicBezTo>
                <a:cubicBezTo>
                  <a:pt x="16" y="7120"/>
                  <a:pt x="1473" y="11065"/>
                  <a:pt x="5867" y="15478"/>
                </a:cubicBezTo>
                <a:cubicBezTo>
                  <a:pt x="10261" y="19891"/>
                  <a:pt x="14189" y="21356"/>
                  <a:pt x="14189" y="21356"/>
                </a:cubicBezTo>
                <a:cubicBezTo>
                  <a:pt x="17838" y="21596"/>
                  <a:pt x="19772" y="19154"/>
                  <a:pt x="19772" y="19154"/>
                </a:cubicBezTo>
                <a:lnTo>
                  <a:pt x="14628" y="15374"/>
                </a:lnTo>
                <a:cubicBezTo>
                  <a:pt x="13735" y="16397"/>
                  <a:pt x="12393" y="16575"/>
                  <a:pt x="11402" y="15580"/>
                </a:cubicBezTo>
                <a:lnTo>
                  <a:pt x="5767" y="9920"/>
                </a:lnTo>
                <a:cubicBezTo>
                  <a:pt x="4776" y="8925"/>
                  <a:pt x="4954" y="7577"/>
                  <a:pt x="5972" y="6680"/>
                </a:cubicBezTo>
                <a:lnTo>
                  <a:pt x="2209" y="1514"/>
                </a:lnTo>
                <a:close/>
                <a:moveTo>
                  <a:pt x="16463" y="13230"/>
                </a:moveTo>
                <a:cubicBezTo>
                  <a:pt x="16285" y="13257"/>
                  <a:pt x="16117" y="13351"/>
                  <a:pt x="16002" y="13508"/>
                </a:cubicBezTo>
                <a:lnTo>
                  <a:pt x="14929" y="14965"/>
                </a:lnTo>
                <a:lnTo>
                  <a:pt x="20071" y="18746"/>
                </a:lnTo>
                <a:lnTo>
                  <a:pt x="21146" y="17289"/>
                </a:lnTo>
                <a:cubicBezTo>
                  <a:pt x="21377" y="16976"/>
                  <a:pt x="21297" y="16523"/>
                  <a:pt x="20968" y="16278"/>
                </a:cubicBezTo>
                <a:lnTo>
                  <a:pt x="16985" y="13361"/>
                </a:lnTo>
                <a:cubicBezTo>
                  <a:pt x="16829" y="13245"/>
                  <a:pt x="16641" y="13204"/>
                  <a:pt x="16463" y="13230"/>
                </a:cubicBezTo>
                <a:close/>
              </a:path>
            </a:pathLst>
          </a:cu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79" name="Phone"/>
          <p:cNvSpPr/>
          <p:nvPr/>
        </p:nvSpPr>
        <p:spPr>
          <a:xfrm>
            <a:off x="13199471" y="10017096"/>
            <a:ext cx="503739" cy="503765"/>
          </a:xfrm>
          <a:custGeom>
            <a:avLst/>
            <a:gdLst/>
            <a:ahLst/>
            <a:cxnLst>
              <a:cxn ang="0">
                <a:pos x="wd2" y="hd2"/>
              </a:cxn>
              <a:cxn ang="5400000">
                <a:pos x="wd2" y="hd2"/>
              </a:cxn>
              <a:cxn ang="10800000">
                <a:pos x="wd2" y="hd2"/>
              </a:cxn>
              <a:cxn ang="16200000">
                <a:pos x="wd2" y="hd2"/>
              </a:cxn>
            </a:cxnLst>
            <a:rect l="0" t="0" r="r" b="b"/>
            <a:pathLst>
              <a:path w="21279" h="21372" extrusionOk="0">
                <a:moveTo>
                  <a:pt x="4456" y="0"/>
                </a:moveTo>
                <a:cubicBezTo>
                  <a:pt x="4319" y="3"/>
                  <a:pt x="4182" y="47"/>
                  <a:pt x="4065" y="134"/>
                </a:cubicBezTo>
                <a:lnTo>
                  <a:pt x="2615" y="1212"/>
                </a:lnTo>
                <a:lnTo>
                  <a:pt x="6378" y="6378"/>
                </a:lnTo>
                <a:lnTo>
                  <a:pt x="7829" y="5299"/>
                </a:lnTo>
                <a:cubicBezTo>
                  <a:pt x="8140" y="5067"/>
                  <a:pt x="8206" y="4624"/>
                  <a:pt x="7975" y="4311"/>
                </a:cubicBezTo>
                <a:lnTo>
                  <a:pt x="5072" y="311"/>
                </a:lnTo>
                <a:cubicBezTo>
                  <a:pt x="4920" y="104"/>
                  <a:pt x="4686" y="-4"/>
                  <a:pt x="4456" y="0"/>
                </a:cubicBezTo>
                <a:close/>
                <a:moveTo>
                  <a:pt x="2209" y="1514"/>
                </a:moveTo>
                <a:cubicBezTo>
                  <a:pt x="2209" y="1514"/>
                  <a:pt x="-223" y="3454"/>
                  <a:pt x="16" y="7120"/>
                </a:cubicBezTo>
                <a:cubicBezTo>
                  <a:pt x="16" y="7120"/>
                  <a:pt x="1473" y="11065"/>
                  <a:pt x="5867" y="15478"/>
                </a:cubicBezTo>
                <a:cubicBezTo>
                  <a:pt x="10261" y="19891"/>
                  <a:pt x="14189" y="21356"/>
                  <a:pt x="14189" y="21356"/>
                </a:cubicBezTo>
                <a:cubicBezTo>
                  <a:pt x="17838" y="21596"/>
                  <a:pt x="19772" y="19154"/>
                  <a:pt x="19772" y="19154"/>
                </a:cubicBezTo>
                <a:lnTo>
                  <a:pt x="14628" y="15374"/>
                </a:lnTo>
                <a:cubicBezTo>
                  <a:pt x="13735" y="16397"/>
                  <a:pt x="12393" y="16575"/>
                  <a:pt x="11402" y="15580"/>
                </a:cubicBezTo>
                <a:lnTo>
                  <a:pt x="5767" y="9920"/>
                </a:lnTo>
                <a:cubicBezTo>
                  <a:pt x="4776" y="8925"/>
                  <a:pt x="4954" y="7577"/>
                  <a:pt x="5972" y="6680"/>
                </a:cubicBezTo>
                <a:lnTo>
                  <a:pt x="2209" y="1514"/>
                </a:lnTo>
                <a:close/>
                <a:moveTo>
                  <a:pt x="16463" y="13230"/>
                </a:moveTo>
                <a:cubicBezTo>
                  <a:pt x="16285" y="13257"/>
                  <a:pt x="16117" y="13351"/>
                  <a:pt x="16002" y="13508"/>
                </a:cubicBezTo>
                <a:lnTo>
                  <a:pt x="14929" y="14965"/>
                </a:lnTo>
                <a:lnTo>
                  <a:pt x="20071" y="18746"/>
                </a:lnTo>
                <a:lnTo>
                  <a:pt x="21146" y="17289"/>
                </a:lnTo>
                <a:cubicBezTo>
                  <a:pt x="21377" y="16976"/>
                  <a:pt x="21297" y="16523"/>
                  <a:pt x="20968" y="16278"/>
                </a:cubicBezTo>
                <a:lnTo>
                  <a:pt x="16985" y="13361"/>
                </a:lnTo>
                <a:cubicBezTo>
                  <a:pt x="16829" y="13245"/>
                  <a:pt x="16641" y="13204"/>
                  <a:pt x="16463" y="13230"/>
                </a:cubicBezTo>
                <a:close/>
              </a:path>
            </a:pathLst>
          </a:cu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4" name="Slide Number">
            <a:extLst>
              <a:ext uri="{FF2B5EF4-FFF2-40B4-BE49-F238E27FC236}">
                <a16:creationId xmlns:a16="http://schemas.microsoft.com/office/drawing/2014/main" id="{A6DE58F6-C221-7D4C-9198-7415933E6BA9}"/>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17</a:t>
            </a:fld>
            <a:endParaRPr dirty="0"/>
          </a:p>
        </p:txBody>
      </p:sp>
      <p:sp>
        <p:nvSpPr>
          <p:cNvPr id="2" name="Shape 121">
            <a:extLst>
              <a:ext uri="{FF2B5EF4-FFF2-40B4-BE49-F238E27FC236}">
                <a16:creationId xmlns:a16="http://schemas.microsoft.com/office/drawing/2014/main" id="{CE386815-9D7A-455D-BEDA-2DB7B396B823}"/>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39F61"/>
        </a:solidFill>
        <a:effectLst/>
      </p:bgPr>
    </p:bg>
    <p:spTree>
      <p:nvGrpSpPr>
        <p:cNvPr id="1" name=""/>
        <p:cNvGrpSpPr/>
        <p:nvPr/>
      </p:nvGrpSpPr>
      <p:grpSpPr>
        <a:xfrm>
          <a:off x="0" y="0"/>
          <a:ext cx="0" cy="0"/>
          <a:chOff x="0" y="0"/>
          <a:chExt cx="0" cy="0"/>
        </a:xfrm>
      </p:grpSpPr>
      <p:sp>
        <p:nvSpPr>
          <p:cNvPr id="381" name="Rounded Rectangle"/>
          <p:cNvSpPr/>
          <p:nvPr/>
        </p:nvSpPr>
        <p:spPr>
          <a:xfrm>
            <a:off x="2094086" y="6570586"/>
            <a:ext cx="6199021" cy="4152901"/>
          </a:xfrm>
          <a:prstGeom prst="roundRect">
            <a:avLst>
              <a:gd name="adj" fmla="val 9823"/>
            </a:avLst>
          </a:prstGeom>
          <a:solidFill>
            <a:srgbClr val="829558"/>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grpSp>
        <p:nvGrpSpPr>
          <p:cNvPr id="384" name="Group"/>
          <p:cNvGrpSpPr/>
          <p:nvPr/>
        </p:nvGrpSpPr>
        <p:grpSpPr>
          <a:xfrm>
            <a:off x="20174951" y="4330217"/>
            <a:ext cx="3903184" cy="3651037"/>
            <a:chOff x="0" y="0"/>
            <a:chExt cx="3903183" cy="3651035"/>
          </a:xfrm>
        </p:grpSpPr>
        <p:sp>
          <p:nvSpPr>
            <p:cNvPr id="382" name="Quote Bubble"/>
            <p:cNvSpPr/>
            <p:nvPr/>
          </p:nvSpPr>
          <p:spPr>
            <a:xfrm>
              <a:off x="0" y="0"/>
              <a:ext cx="3814215" cy="3570488"/>
            </a:xfrm>
            <a:prstGeom prst="wedgeEllipseCallout">
              <a:avLst>
                <a:gd name="adj1" fmla="val -43065"/>
                <a:gd name="adj2" fmla="val 51221"/>
              </a:avLst>
            </a:prstGeom>
            <a:solidFill>
              <a:srgbClr val="EA6418"/>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83" name="Quote Bubble"/>
            <p:cNvSpPr/>
            <p:nvPr/>
          </p:nvSpPr>
          <p:spPr>
            <a:xfrm>
              <a:off x="88968" y="80548"/>
              <a:ext cx="3814216" cy="3570488"/>
            </a:xfrm>
            <a:prstGeom prst="wedgeEllipseCallout">
              <a:avLst>
                <a:gd name="adj1" fmla="val -43065"/>
                <a:gd name="adj2" fmla="val 51221"/>
              </a:avLst>
            </a:prstGeom>
            <a:noFill/>
            <a:ln w="12700" cap="flat">
              <a:solidFill>
                <a:srgbClr val="2B1240"/>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
        <p:nvSpPr>
          <p:cNvPr id="385" name="Group"/>
          <p:cNvSpPr/>
          <p:nvPr/>
        </p:nvSpPr>
        <p:spPr>
          <a:xfrm>
            <a:off x="16872951" y="7157866"/>
            <a:ext cx="3252975" cy="3045111"/>
          </a:xfrm>
          <a:prstGeom prst="wedgeEllipseCallout">
            <a:avLst>
              <a:gd name="adj1" fmla="val -43065"/>
              <a:gd name="adj2" fmla="val 51221"/>
            </a:avLst>
          </a:prstGeom>
          <a:solidFill>
            <a:srgbClr val="FFCC3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grpSp>
        <p:nvGrpSpPr>
          <p:cNvPr id="388" name="Group"/>
          <p:cNvGrpSpPr/>
          <p:nvPr/>
        </p:nvGrpSpPr>
        <p:grpSpPr>
          <a:xfrm>
            <a:off x="9537473" y="5504824"/>
            <a:ext cx="6718442" cy="6284426"/>
            <a:chOff x="0" y="0"/>
            <a:chExt cx="6718440" cy="6284425"/>
          </a:xfrm>
        </p:grpSpPr>
        <p:sp>
          <p:nvSpPr>
            <p:cNvPr id="386" name="Quote Bubble"/>
            <p:cNvSpPr/>
            <p:nvPr/>
          </p:nvSpPr>
          <p:spPr>
            <a:xfrm>
              <a:off x="0" y="0"/>
              <a:ext cx="6565301" cy="6145780"/>
            </a:xfrm>
            <a:prstGeom prst="wedgeEllipseCallout">
              <a:avLst>
                <a:gd name="adj1" fmla="val -43065"/>
                <a:gd name="adj2" fmla="val 51221"/>
              </a:avLst>
            </a:prstGeom>
            <a:solidFill>
              <a:srgbClr val="FFCC35"/>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87" name="Quote Bubble"/>
            <p:cNvSpPr/>
            <p:nvPr/>
          </p:nvSpPr>
          <p:spPr>
            <a:xfrm>
              <a:off x="153139" y="138645"/>
              <a:ext cx="6565302" cy="6145781"/>
            </a:xfrm>
            <a:prstGeom prst="wedgeEllipseCallout">
              <a:avLst>
                <a:gd name="adj1" fmla="val -43065"/>
                <a:gd name="adj2" fmla="val 51221"/>
              </a:avLst>
            </a:prstGeom>
            <a:noFill/>
            <a:ln w="12700" cap="flat">
              <a:solidFill>
                <a:srgbClr val="2B1240"/>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pic>
        <p:nvPicPr>
          <p:cNvPr id="389"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390" name="&quot;Eu não vou contratar mulher,…"/>
          <p:cNvSpPr txBox="1"/>
          <p:nvPr/>
        </p:nvSpPr>
        <p:spPr>
          <a:xfrm>
            <a:off x="21073212" y="5396553"/>
            <a:ext cx="2563548" cy="1518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2300">
                <a:solidFill>
                  <a:srgbClr val="FFFFFF"/>
                </a:solidFill>
                <a:latin typeface="Helvetica Now Text Medium"/>
                <a:ea typeface="Helvetica Now Text Medium"/>
                <a:cs typeface="Helvetica Now Text Medium"/>
                <a:sym typeface="Helvetica Now Text Medium"/>
              </a:defRPr>
            </a:pPr>
            <a:r>
              <a:t>"Eu não vou contratar mulher, </a:t>
            </a:r>
          </a:p>
          <a:p>
            <a:pPr algn="l" defTabSz="457200">
              <a:defRPr sz="2300">
                <a:solidFill>
                  <a:srgbClr val="FFFFFF"/>
                </a:solidFill>
                <a:latin typeface="Helvetica Now Text Medium"/>
                <a:ea typeface="Helvetica Now Text Medium"/>
                <a:cs typeface="Helvetica Now Text Medium"/>
                <a:sym typeface="Helvetica Now Text Medium"/>
              </a:defRPr>
            </a:pPr>
            <a:r>
              <a:t>vai que ela engravida."</a:t>
            </a:r>
          </a:p>
        </p:txBody>
      </p:sp>
      <p:sp>
        <p:nvSpPr>
          <p:cNvPr id="391" name="&quot;Tem que ser muito macho…"/>
          <p:cNvSpPr txBox="1"/>
          <p:nvPr/>
        </p:nvSpPr>
        <p:spPr>
          <a:xfrm>
            <a:off x="17500280" y="7955588"/>
            <a:ext cx="2454074" cy="1518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2300">
                <a:solidFill>
                  <a:srgbClr val="311841"/>
                </a:solidFill>
                <a:latin typeface="Helvetica Now Text Medium"/>
                <a:ea typeface="Helvetica Now Text Medium"/>
                <a:cs typeface="Helvetica Now Text Medium"/>
                <a:sym typeface="Helvetica Now Text Medium"/>
              </a:defRPr>
            </a:pPr>
            <a:r>
              <a:t>"Tem que ser muito macho </a:t>
            </a:r>
          </a:p>
          <a:p>
            <a:pPr algn="l" defTabSz="457200">
              <a:defRPr sz="2300">
                <a:solidFill>
                  <a:srgbClr val="311841"/>
                </a:solidFill>
                <a:latin typeface="Helvetica Now Text Medium"/>
                <a:ea typeface="Helvetica Now Text Medium"/>
                <a:cs typeface="Helvetica Now Text Medium"/>
                <a:sym typeface="Helvetica Now Text Medium"/>
              </a:defRPr>
            </a:pPr>
            <a:r>
              <a:t>para fazer esse trabalho."</a:t>
            </a:r>
          </a:p>
        </p:txBody>
      </p:sp>
      <p:sp>
        <p:nvSpPr>
          <p:cNvPr id="392" name="Shape 121"/>
          <p:cNvSpPr txBox="1"/>
          <p:nvPr/>
        </p:nvSpPr>
        <p:spPr>
          <a:xfrm>
            <a:off x="3576422" y="3201916"/>
            <a:ext cx="8758412" cy="1983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algn="l" defTabSz="609600">
              <a:spcBef>
                <a:spcPts val="2400"/>
              </a:spcBef>
              <a:defRPr sz="6000">
                <a:solidFill>
                  <a:srgbClr val="FFFFFF"/>
                </a:solidFill>
                <a:latin typeface="Helvetica Now Display Light"/>
                <a:ea typeface="Helvetica Now Display Light"/>
                <a:cs typeface="Helvetica Now Display Light"/>
                <a:sym typeface="Helvetica Now Display Light"/>
              </a:defRPr>
            </a:pPr>
            <a:r>
              <a:rPr dirty="0" err="1"/>
              <a:t>Expressões</a:t>
            </a:r>
            <a:r>
              <a:rPr dirty="0"/>
              <a:t> que </a:t>
            </a:r>
            <a:r>
              <a:rPr strike="sngStrike" dirty="0" err="1"/>
              <a:t>podem</a:t>
            </a:r>
            <a:br>
              <a:rPr dirty="0"/>
            </a:br>
            <a:r>
              <a:rPr u="sng" dirty="0">
                <a:latin typeface="Helvetica Now Display Bold"/>
                <a:ea typeface="Helvetica Now Display Bold"/>
                <a:cs typeface="Helvetica Now Display Bold"/>
                <a:sym typeface="Helvetica Now Display Bold"/>
              </a:rPr>
              <a:t>DEVEM</a:t>
            </a:r>
            <a:r>
              <a:rPr dirty="0">
                <a:latin typeface="Helvetica Now Display Bold"/>
                <a:ea typeface="Helvetica Now Display Bold"/>
                <a:cs typeface="Helvetica Now Display Bold"/>
                <a:sym typeface="Helvetica Now Display Bold"/>
              </a:rPr>
              <a:t> ser </a:t>
            </a:r>
            <a:r>
              <a:rPr dirty="0" err="1">
                <a:latin typeface="Helvetica Now Display Bold"/>
                <a:ea typeface="Helvetica Now Display Bold"/>
                <a:cs typeface="Helvetica Now Display Bold"/>
                <a:sym typeface="Helvetica Now Display Bold"/>
              </a:rPr>
              <a:t>evitadas</a:t>
            </a:r>
            <a:endParaRPr dirty="0">
              <a:latin typeface="Helvetica Now Display Bold"/>
              <a:ea typeface="Helvetica Now Display Bold"/>
              <a:cs typeface="Helvetica Now Display Bold"/>
              <a:sym typeface="Helvetica Now Display Bold"/>
            </a:endParaRPr>
          </a:p>
        </p:txBody>
      </p:sp>
      <p:sp>
        <p:nvSpPr>
          <p:cNvPr id="393" name="&quot;Não vou te passar essa tarefa porque homem entende mais de números.&quot;"/>
          <p:cNvSpPr txBox="1"/>
          <p:nvPr/>
        </p:nvSpPr>
        <p:spPr>
          <a:xfrm>
            <a:off x="10786611" y="7056857"/>
            <a:ext cx="4525761" cy="31803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lnSpc>
                <a:spcPct val="90000"/>
              </a:lnSpc>
              <a:defRPr sz="4000">
                <a:solidFill>
                  <a:srgbClr val="2B1240"/>
                </a:solidFill>
                <a:latin typeface="Helvetica Now Text Medium"/>
                <a:ea typeface="Helvetica Now Text Medium"/>
                <a:cs typeface="Helvetica Now Text Medium"/>
                <a:sym typeface="Helvetica Now Text Medium"/>
              </a:defRPr>
            </a:lvl1pPr>
          </a:lstStyle>
          <a:p>
            <a:pPr>
              <a:lnSpc>
                <a:spcPct val="100000"/>
              </a:lnSpc>
            </a:pPr>
            <a:r>
              <a:t>"Não vou te passar essa tarefa porque homem entende mais de números." </a:t>
            </a:r>
          </a:p>
        </p:txBody>
      </p:sp>
      <p:grpSp>
        <p:nvGrpSpPr>
          <p:cNvPr id="396" name="Group"/>
          <p:cNvGrpSpPr/>
          <p:nvPr/>
        </p:nvGrpSpPr>
        <p:grpSpPr>
          <a:xfrm flipH="1">
            <a:off x="15467484" y="3015798"/>
            <a:ext cx="3903184" cy="3651037"/>
            <a:chOff x="0" y="0"/>
            <a:chExt cx="3903183" cy="3651035"/>
          </a:xfrm>
        </p:grpSpPr>
        <p:sp>
          <p:nvSpPr>
            <p:cNvPr id="394" name="Quote Bubble"/>
            <p:cNvSpPr/>
            <p:nvPr/>
          </p:nvSpPr>
          <p:spPr>
            <a:xfrm>
              <a:off x="0" y="0"/>
              <a:ext cx="3814215" cy="3570488"/>
            </a:xfrm>
            <a:prstGeom prst="wedgeEllipseCallout">
              <a:avLst>
                <a:gd name="adj1" fmla="val -43065"/>
                <a:gd name="adj2" fmla="val 51221"/>
              </a:avLst>
            </a:prstGeom>
            <a:solidFill>
              <a:srgbClr val="FFCC35"/>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95" name="Quote Bubble"/>
            <p:cNvSpPr/>
            <p:nvPr/>
          </p:nvSpPr>
          <p:spPr>
            <a:xfrm>
              <a:off x="88968" y="80548"/>
              <a:ext cx="3814216" cy="3570488"/>
            </a:xfrm>
            <a:prstGeom prst="wedgeEllipseCallout">
              <a:avLst>
                <a:gd name="adj1" fmla="val -43065"/>
                <a:gd name="adj2" fmla="val 51221"/>
              </a:avLst>
            </a:prstGeom>
            <a:noFill/>
            <a:ln w="12700" cap="flat">
              <a:solidFill>
                <a:srgbClr val="2B1240"/>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
        <p:nvSpPr>
          <p:cNvPr id="397" name="&quot;No mundo inteiro existe diferenciação salarial entre homens e mulheres, aqui não vai ser diferente.&quot;"/>
          <p:cNvSpPr txBox="1"/>
          <p:nvPr/>
        </p:nvSpPr>
        <p:spPr>
          <a:xfrm>
            <a:off x="16018473" y="3905163"/>
            <a:ext cx="3053620" cy="18723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lnSpc>
                <a:spcPct val="90000"/>
              </a:lnSpc>
              <a:defRPr sz="2300">
                <a:solidFill>
                  <a:srgbClr val="311841"/>
                </a:solidFill>
                <a:latin typeface="Helvetica Now Text Medium"/>
                <a:ea typeface="Helvetica Now Text Medium"/>
                <a:cs typeface="Helvetica Now Text Medium"/>
                <a:sym typeface="Helvetica Now Text Medium"/>
              </a:defRPr>
            </a:lvl1pPr>
          </a:lstStyle>
          <a:p>
            <a:pPr>
              <a:lnSpc>
                <a:spcPct val="100000"/>
              </a:lnSpc>
            </a:pPr>
            <a:r>
              <a:t>"No mundo inteiro existe diferenciação salarial entre homens e mulheres, aqui não vai ser diferente."</a:t>
            </a:r>
          </a:p>
        </p:txBody>
      </p:sp>
      <p:sp>
        <p:nvSpPr>
          <p:cNvPr id="398" name="Group"/>
          <p:cNvSpPr/>
          <p:nvPr/>
        </p:nvSpPr>
        <p:spPr>
          <a:xfrm>
            <a:off x="12137585" y="896369"/>
            <a:ext cx="3444626" cy="3224516"/>
          </a:xfrm>
          <a:prstGeom prst="wedgeEllipseCallout">
            <a:avLst>
              <a:gd name="adj1" fmla="val -43065"/>
              <a:gd name="adj2" fmla="val 51221"/>
            </a:avLst>
          </a:prstGeom>
          <a:solidFill>
            <a:srgbClr val="EA6418"/>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99" name="&quot;Ela está nervosa,…"/>
          <p:cNvSpPr txBox="1"/>
          <p:nvPr/>
        </p:nvSpPr>
        <p:spPr>
          <a:xfrm>
            <a:off x="12771096" y="1785816"/>
            <a:ext cx="2563548" cy="1518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2300">
                <a:solidFill>
                  <a:srgbClr val="FFFFFF"/>
                </a:solidFill>
                <a:latin typeface="Helvetica Now Text Medium"/>
                <a:ea typeface="Helvetica Now Text Medium"/>
                <a:cs typeface="Helvetica Now Text Medium"/>
                <a:sym typeface="Helvetica Now Text Medium"/>
              </a:defRPr>
            </a:pPr>
            <a:r>
              <a:rPr dirty="0"/>
              <a:t>"Ela </a:t>
            </a:r>
            <a:r>
              <a:rPr dirty="0" err="1"/>
              <a:t>está</a:t>
            </a:r>
            <a:r>
              <a:rPr dirty="0"/>
              <a:t> nervosa, </a:t>
            </a:r>
          </a:p>
          <a:p>
            <a:pPr algn="l" defTabSz="457200">
              <a:defRPr sz="2300">
                <a:solidFill>
                  <a:srgbClr val="FFFFFF"/>
                </a:solidFill>
                <a:latin typeface="Helvetica Now Text Medium"/>
                <a:ea typeface="Helvetica Now Text Medium"/>
                <a:cs typeface="Helvetica Now Text Medium"/>
                <a:sym typeface="Helvetica Now Text Medium"/>
              </a:defRPr>
            </a:pPr>
            <a:r>
              <a:rPr dirty="0" err="1"/>
              <a:t>deve</a:t>
            </a:r>
            <a:r>
              <a:rPr dirty="0"/>
              <a:t> </a:t>
            </a:r>
            <a:r>
              <a:rPr dirty="0" err="1"/>
              <a:t>estar</a:t>
            </a:r>
            <a:r>
              <a:rPr dirty="0"/>
              <a:t> </a:t>
            </a:r>
            <a:r>
              <a:rPr dirty="0" err="1"/>
              <a:t>naqueles</a:t>
            </a:r>
            <a:r>
              <a:rPr dirty="0"/>
              <a:t> </a:t>
            </a:r>
            <a:r>
              <a:rPr dirty="0" err="1"/>
              <a:t>dias</a:t>
            </a:r>
            <a:r>
              <a:rPr dirty="0"/>
              <a:t>." </a:t>
            </a:r>
          </a:p>
        </p:txBody>
      </p:sp>
      <p:sp>
        <p:nvSpPr>
          <p:cNvPr id="400" name="Group"/>
          <p:cNvSpPr/>
          <p:nvPr/>
        </p:nvSpPr>
        <p:spPr>
          <a:xfrm flipH="1">
            <a:off x="19438028" y="9854686"/>
            <a:ext cx="3252975" cy="3045110"/>
          </a:xfrm>
          <a:prstGeom prst="wedgeEllipseCallout">
            <a:avLst>
              <a:gd name="adj1" fmla="val -43065"/>
              <a:gd name="adj2" fmla="val 51221"/>
            </a:avLst>
          </a:prstGeom>
          <a:solidFill>
            <a:srgbClr val="EA6418"/>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1" name="&quot;Trabalhar com mulher é muito complicado&quot;"/>
          <p:cNvSpPr txBox="1"/>
          <p:nvPr/>
        </p:nvSpPr>
        <p:spPr>
          <a:xfrm>
            <a:off x="20108011" y="10829378"/>
            <a:ext cx="2225984" cy="11644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lnSpc>
                <a:spcPct val="90000"/>
              </a:lnSpc>
              <a:defRPr sz="2300">
                <a:solidFill>
                  <a:srgbClr val="FFFFFF"/>
                </a:solidFill>
                <a:latin typeface="Helvetica Now Text Medium"/>
                <a:ea typeface="Helvetica Now Text Medium"/>
                <a:cs typeface="Helvetica Now Text Medium"/>
                <a:sym typeface="Helvetica Now Text Medium"/>
              </a:defRPr>
            </a:lvl1pPr>
          </a:lstStyle>
          <a:p>
            <a:pPr>
              <a:lnSpc>
                <a:spcPct val="100000"/>
              </a:lnSpc>
            </a:pPr>
            <a:r>
              <a:t>"Trabalhar com mulher é muito complicado"</a:t>
            </a:r>
          </a:p>
        </p:txBody>
      </p:sp>
      <p:sp>
        <p:nvSpPr>
          <p:cNvPr id="402" name="Rounded Rectangle"/>
          <p:cNvSpPr/>
          <p:nvPr/>
        </p:nvSpPr>
        <p:spPr>
          <a:xfrm>
            <a:off x="1580789" y="8561874"/>
            <a:ext cx="5312446" cy="6130442"/>
          </a:xfrm>
          <a:prstGeom prst="roundRect">
            <a:avLst>
              <a:gd name="adj" fmla="val 7481"/>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03" name="Image" descr="Image"/>
          <p:cNvPicPr>
            <a:picLocks noChangeAspect="1"/>
          </p:cNvPicPr>
          <p:nvPr/>
        </p:nvPicPr>
        <p:blipFill>
          <a:blip r:embed="rId3"/>
          <a:stretch>
            <a:fillRect/>
          </a:stretch>
        </p:blipFill>
        <p:spPr>
          <a:xfrm>
            <a:off x="2833300" y="7357595"/>
            <a:ext cx="5603342" cy="4655242"/>
          </a:xfrm>
          <a:prstGeom prst="rect">
            <a:avLst/>
          </a:prstGeom>
          <a:ln w="12700">
            <a:miter lim="400000"/>
          </a:ln>
        </p:spPr>
      </p:pic>
      <p:sp>
        <p:nvSpPr>
          <p:cNvPr id="406"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28" name="Slide Number">
            <a:extLst>
              <a:ext uri="{FF2B5EF4-FFF2-40B4-BE49-F238E27FC236}">
                <a16:creationId xmlns:a16="http://schemas.microsoft.com/office/drawing/2014/main" id="{C1091828-E0E8-3844-AD6D-13FC3D1F88DD}"/>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18</a:t>
            </a:fld>
            <a:endParaRPr dirty="0"/>
          </a:p>
        </p:txBody>
      </p:sp>
      <p:sp>
        <p:nvSpPr>
          <p:cNvPr id="2" name="Shape 121">
            <a:extLst>
              <a:ext uri="{FF2B5EF4-FFF2-40B4-BE49-F238E27FC236}">
                <a16:creationId xmlns:a16="http://schemas.microsoft.com/office/drawing/2014/main" id="{E02A00BD-B364-5204-C961-5E38CBD7A5A0}"/>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29558"/>
        </a:solidFill>
        <a:effectLst/>
      </p:bgPr>
    </p:bg>
    <p:spTree>
      <p:nvGrpSpPr>
        <p:cNvPr id="1" name=""/>
        <p:cNvGrpSpPr/>
        <p:nvPr/>
      </p:nvGrpSpPr>
      <p:grpSpPr>
        <a:xfrm>
          <a:off x="0" y="0"/>
          <a:ext cx="0" cy="0"/>
          <a:chOff x="0" y="0"/>
          <a:chExt cx="0" cy="0"/>
        </a:xfrm>
      </p:grpSpPr>
      <p:sp>
        <p:nvSpPr>
          <p:cNvPr id="408" name="Rounded Rectangle"/>
          <p:cNvSpPr/>
          <p:nvPr/>
        </p:nvSpPr>
        <p:spPr>
          <a:xfrm>
            <a:off x="2567365" y="2462697"/>
            <a:ext cx="10477127" cy="8932516"/>
          </a:xfrm>
          <a:prstGeom prst="roundRect">
            <a:avLst>
              <a:gd name="adj" fmla="val 3637"/>
            </a:avLst>
          </a:prstGeom>
          <a:solidFill>
            <a:srgbClr val="FFCC3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09" name="Shape 121"/>
          <p:cNvSpPr txBox="1"/>
          <p:nvPr/>
        </p:nvSpPr>
        <p:spPr>
          <a:xfrm>
            <a:off x="3764179" y="3386817"/>
            <a:ext cx="7957756" cy="29374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p>
            <a:pPr algn="l" defTabSz="609600">
              <a:lnSpc>
                <a:spcPct val="90000"/>
              </a:lnSpc>
              <a:defRPr sz="10000">
                <a:solidFill>
                  <a:srgbClr val="2B1240"/>
                </a:solidFill>
                <a:latin typeface="Helvetica Now Display Light"/>
                <a:ea typeface="Helvetica Now Display Light"/>
                <a:cs typeface="Helvetica Now Display Light"/>
                <a:sym typeface="Helvetica Now Display Light"/>
              </a:defRPr>
            </a:pPr>
            <a:r>
              <a:rPr dirty="0" err="1"/>
              <a:t>Não</a:t>
            </a:r>
            <a:r>
              <a:rPr dirty="0"/>
              <a:t> </a:t>
            </a:r>
            <a:r>
              <a:rPr dirty="0" err="1"/>
              <a:t>é</a:t>
            </a:r>
            <a:r>
              <a:rPr dirty="0"/>
              <a:t> </a:t>
            </a:r>
            <a:br>
              <a:rPr dirty="0"/>
            </a:br>
            <a:r>
              <a:rPr dirty="0" err="1">
                <a:latin typeface="Helvetica Now Display Bold"/>
                <a:ea typeface="Helvetica Now Display Bold"/>
                <a:cs typeface="Helvetica Now Display Bold"/>
                <a:sym typeface="Helvetica Now Display Bold"/>
              </a:rPr>
              <a:t>mimimi</a:t>
            </a:r>
            <a:r>
              <a:rPr dirty="0">
                <a:latin typeface="Helvetica Now Display Bold"/>
                <a:ea typeface="Helvetica Now Display Bold"/>
                <a:cs typeface="Helvetica Now Display Bold"/>
                <a:sym typeface="Helvetica Now Display Bold"/>
              </a:rPr>
              <a:t>!</a:t>
            </a:r>
          </a:p>
        </p:txBody>
      </p:sp>
      <p:sp>
        <p:nvSpPr>
          <p:cNvPr id="410" name="Rounded Rectangle"/>
          <p:cNvSpPr/>
          <p:nvPr/>
        </p:nvSpPr>
        <p:spPr>
          <a:xfrm>
            <a:off x="12164642" y="4402153"/>
            <a:ext cx="14513421" cy="9759467"/>
          </a:xfrm>
          <a:prstGeom prst="roundRect">
            <a:avLst>
              <a:gd name="adj" fmla="val 5617"/>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11"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412" name="Assim como qualquer grupo de amigos, trabalho ou até mesmo nas nossas famílias, o movimento feminista usa expressões que as vezes nem todo mundo conhece. Trouxemos aqui palavras que são importantes para iniciarmos debate sobre equidade de gênero."/>
          <p:cNvSpPr txBox="1"/>
          <p:nvPr/>
        </p:nvSpPr>
        <p:spPr>
          <a:xfrm>
            <a:off x="3781636" y="6994655"/>
            <a:ext cx="6981618" cy="3011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lnSpc>
                <a:spcPct val="90000"/>
              </a:lnSpc>
              <a:defRPr sz="2700">
                <a:solidFill>
                  <a:srgbClr val="2B1241"/>
                </a:solidFill>
                <a:latin typeface="Helvetica Now Text Light"/>
                <a:ea typeface="Helvetica Now Text Light"/>
                <a:cs typeface="Helvetica Now Text Light"/>
                <a:sym typeface="Helvetica Now Text Light"/>
              </a:defRPr>
            </a:lvl1pPr>
          </a:lstStyle>
          <a:p>
            <a:pPr>
              <a:lnSpc>
                <a:spcPct val="100000"/>
              </a:lnSpc>
            </a:pPr>
            <a:r>
              <a:rPr dirty="0" err="1"/>
              <a:t>Assim</a:t>
            </a:r>
            <a:r>
              <a:rPr dirty="0"/>
              <a:t> </a:t>
            </a:r>
            <a:r>
              <a:rPr dirty="0" err="1"/>
              <a:t>como</a:t>
            </a:r>
            <a:r>
              <a:rPr dirty="0"/>
              <a:t> </a:t>
            </a:r>
            <a:r>
              <a:rPr dirty="0" err="1"/>
              <a:t>qualquer</a:t>
            </a:r>
            <a:r>
              <a:rPr dirty="0"/>
              <a:t> </a:t>
            </a:r>
            <a:r>
              <a:rPr dirty="0" err="1"/>
              <a:t>grupo</a:t>
            </a:r>
            <a:r>
              <a:rPr dirty="0"/>
              <a:t> de amigos, </a:t>
            </a:r>
            <a:r>
              <a:rPr dirty="0" err="1"/>
              <a:t>trabalho</a:t>
            </a:r>
            <a:r>
              <a:rPr dirty="0"/>
              <a:t> </a:t>
            </a:r>
            <a:r>
              <a:rPr dirty="0" err="1"/>
              <a:t>ou</a:t>
            </a:r>
            <a:r>
              <a:rPr dirty="0"/>
              <a:t> </a:t>
            </a:r>
            <a:r>
              <a:rPr dirty="0" err="1"/>
              <a:t>até</a:t>
            </a:r>
            <a:r>
              <a:rPr dirty="0"/>
              <a:t> </a:t>
            </a:r>
            <a:r>
              <a:rPr dirty="0" err="1"/>
              <a:t>mesmo</a:t>
            </a:r>
            <a:r>
              <a:rPr dirty="0"/>
              <a:t> </a:t>
            </a:r>
            <a:r>
              <a:rPr dirty="0" err="1"/>
              <a:t>nas</a:t>
            </a:r>
            <a:r>
              <a:rPr dirty="0"/>
              <a:t> </a:t>
            </a:r>
            <a:r>
              <a:rPr dirty="0" err="1"/>
              <a:t>nossas</a:t>
            </a:r>
            <a:r>
              <a:rPr dirty="0"/>
              <a:t> </a:t>
            </a:r>
            <a:r>
              <a:rPr dirty="0" err="1"/>
              <a:t>famílias</a:t>
            </a:r>
            <a:r>
              <a:rPr dirty="0"/>
              <a:t>, o </a:t>
            </a:r>
            <a:r>
              <a:rPr dirty="0" err="1"/>
              <a:t>movimento</a:t>
            </a:r>
            <a:r>
              <a:rPr dirty="0"/>
              <a:t> </a:t>
            </a:r>
            <a:r>
              <a:rPr dirty="0" err="1"/>
              <a:t>feminista</a:t>
            </a:r>
            <a:r>
              <a:rPr dirty="0"/>
              <a:t> </a:t>
            </a:r>
            <a:r>
              <a:rPr dirty="0" err="1"/>
              <a:t>usa</a:t>
            </a:r>
            <a:r>
              <a:rPr dirty="0"/>
              <a:t> </a:t>
            </a:r>
            <a:r>
              <a:rPr dirty="0" err="1"/>
              <a:t>expressões</a:t>
            </a:r>
            <a:r>
              <a:rPr dirty="0"/>
              <a:t> que as </a:t>
            </a:r>
            <a:r>
              <a:rPr dirty="0" err="1"/>
              <a:t>vezes</a:t>
            </a:r>
            <a:r>
              <a:rPr dirty="0"/>
              <a:t> </a:t>
            </a:r>
            <a:r>
              <a:rPr dirty="0" err="1"/>
              <a:t>nem</a:t>
            </a:r>
            <a:r>
              <a:rPr dirty="0"/>
              <a:t> </a:t>
            </a:r>
            <a:r>
              <a:rPr dirty="0" err="1"/>
              <a:t>todo</a:t>
            </a:r>
            <a:r>
              <a:rPr dirty="0"/>
              <a:t> </a:t>
            </a:r>
            <a:r>
              <a:rPr dirty="0" err="1"/>
              <a:t>mundo</a:t>
            </a:r>
            <a:r>
              <a:rPr dirty="0"/>
              <a:t> </a:t>
            </a:r>
            <a:r>
              <a:rPr dirty="0" err="1"/>
              <a:t>conhece</a:t>
            </a:r>
            <a:r>
              <a:rPr dirty="0"/>
              <a:t>. </a:t>
            </a:r>
            <a:r>
              <a:rPr dirty="0" err="1"/>
              <a:t>Trouxemos</a:t>
            </a:r>
            <a:r>
              <a:rPr dirty="0"/>
              <a:t> </a:t>
            </a:r>
            <a:r>
              <a:rPr dirty="0" err="1"/>
              <a:t>aqui</a:t>
            </a:r>
            <a:r>
              <a:rPr dirty="0"/>
              <a:t> </a:t>
            </a:r>
            <a:r>
              <a:rPr dirty="0" err="1"/>
              <a:t>palavras</a:t>
            </a:r>
            <a:r>
              <a:rPr dirty="0"/>
              <a:t> que </a:t>
            </a:r>
            <a:r>
              <a:rPr dirty="0" err="1"/>
              <a:t>são</a:t>
            </a:r>
            <a:r>
              <a:rPr dirty="0"/>
              <a:t> </a:t>
            </a:r>
            <a:r>
              <a:rPr dirty="0" err="1"/>
              <a:t>importantes</a:t>
            </a:r>
            <a:r>
              <a:rPr dirty="0"/>
              <a:t> para </a:t>
            </a:r>
            <a:r>
              <a:rPr dirty="0" err="1"/>
              <a:t>iniciarmos</a:t>
            </a:r>
            <a:r>
              <a:rPr dirty="0"/>
              <a:t> debate </a:t>
            </a:r>
            <a:r>
              <a:rPr dirty="0" err="1"/>
              <a:t>sobre</a:t>
            </a:r>
            <a:r>
              <a:rPr dirty="0"/>
              <a:t> </a:t>
            </a:r>
            <a:r>
              <a:rPr dirty="0" err="1"/>
              <a:t>equidade</a:t>
            </a:r>
            <a:r>
              <a:rPr dirty="0"/>
              <a:t> de </a:t>
            </a:r>
            <a:r>
              <a:rPr dirty="0" err="1"/>
              <a:t>gênero</a:t>
            </a:r>
            <a:r>
              <a:rPr dirty="0"/>
              <a:t>.</a:t>
            </a:r>
          </a:p>
        </p:txBody>
      </p:sp>
      <p:sp>
        <p:nvSpPr>
          <p:cNvPr id="413" name="ANDROCENTRISMO É a visão de mundo que situa o homem como centro de todas as coisas. O macho ocupa uma posição central na sociedade, na cultura e na história. O conceito está muito relacionado com o patriarcado, mas também com a discriminação contra a mul"/>
          <p:cNvSpPr txBox="1"/>
          <p:nvPr/>
        </p:nvSpPr>
        <p:spPr>
          <a:xfrm>
            <a:off x="14035468" y="6009677"/>
            <a:ext cx="8740755" cy="60119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ANDROCENTRISMO</a:t>
            </a:r>
            <a:br>
              <a:rPr dirty="0"/>
            </a:br>
            <a:r>
              <a:rPr dirty="0" err="1"/>
              <a:t>É</a:t>
            </a:r>
            <a:r>
              <a:rPr dirty="0"/>
              <a:t> a </a:t>
            </a:r>
            <a:r>
              <a:rPr dirty="0" err="1"/>
              <a:t>visão</a:t>
            </a:r>
            <a:r>
              <a:rPr dirty="0"/>
              <a:t> de </a:t>
            </a:r>
            <a:r>
              <a:rPr dirty="0" err="1"/>
              <a:t>mundo</a:t>
            </a:r>
            <a:r>
              <a:rPr dirty="0"/>
              <a:t> que </a:t>
            </a:r>
            <a:r>
              <a:rPr dirty="0" err="1"/>
              <a:t>situa</a:t>
            </a:r>
            <a:r>
              <a:rPr dirty="0"/>
              <a:t> o </a:t>
            </a:r>
            <a:r>
              <a:rPr dirty="0" err="1"/>
              <a:t>homem</a:t>
            </a:r>
            <a:r>
              <a:rPr dirty="0"/>
              <a:t> </a:t>
            </a:r>
            <a:r>
              <a:rPr dirty="0" err="1"/>
              <a:t>como</a:t>
            </a:r>
            <a:r>
              <a:rPr dirty="0"/>
              <a:t> </a:t>
            </a:r>
            <a:r>
              <a:rPr dirty="0" err="1"/>
              <a:t>centro</a:t>
            </a:r>
            <a:r>
              <a:rPr dirty="0"/>
              <a:t> de </a:t>
            </a:r>
            <a:r>
              <a:rPr dirty="0" err="1"/>
              <a:t>todas</a:t>
            </a:r>
            <a:r>
              <a:rPr dirty="0"/>
              <a:t> as </a:t>
            </a:r>
            <a:r>
              <a:rPr dirty="0" err="1"/>
              <a:t>coisas</a:t>
            </a:r>
            <a:r>
              <a:rPr dirty="0"/>
              <a:t>. O macho </a:t>
            </a:r>
            <a:r>
              <a:rPr dirty="0" err="1"/>
              <a:t>ocupa</a:t>
            </a:r>
            <a:r>
              <a:rPr dirty="0"/>
              <a:t> </a:t>
            </a:r>
            <a:r>
              <a:rPr dirty="0" err="1"/>
              <a:t>uma</a:t>
            </a:r>
            <a:r>
              <a:rPr dirty="0"/>
              <a:t> </a:t>
            </a:r>
            <a:r>
              <a:rPr dirty="0" err="1"/>
              <a:t>posição</a:t>
            </a:r>
            <a:r>
              <a:rPr dirty="0"/>
              <a:t> central </a:t>
            </a:r>
            <a:r>
              <a:rPr dirty="0" err="1"/>
              <a:t>na</a:t>
            </a:r>
            <a:r>
              <a:rPr dirty="0"/>
              <a:t> </a:t>
            </a:r>
            <a:r>
              <a:rPr dirty="0" err="1"/>
              <a:t>sociedade</a:t>
            </a:r>
            <a:r>
              <a:rPr dirty="0"/>
              <a:t>, </a:t>
            </a:r>
            <a:r>
              <a:rPr dirty="0" err="1"/>
              <a:t>na</a:t>
            </a:r>
            <a:r>
              <a:rPr dirty="0"/>
              <a:t> </a:t>
            </a:r>
            <a:r>
              <a:rPr dirty="0" err="1"/>
              <a:t>cultura</a:t>
            </a:r>
            <a:r>
              <a:rPr dirty="0"/>
              <a:t> e </a:t>
            </a:r>
            <a:r>
              <a:rPr dirty="0" err="1"/>
              <a:t>na</a:t>
            </a:r>
            <a:r>
              <a:rPr dirty="0"/>
              <a:t> </a:t>
            </a:r>
            <a:r>
              <a:rPr dirty="0" err="1"/>
              <a:t>história</a:t>
            </a:r>
            <a:r>
              <a:rPr dirty="0"/>
              <a:t>. O </a:t>
            </a:r>
            <a:r>
              <a:rPr dirty="0" err="1"/>
              <a:t>conceito</a:t>
            </a:r>
            <a:r>
              <a:rPr dirty="0"/>
              <a:t> </a:t>
            </a:r>
            <a:r>
              <a:rPr dirty="0" err="1"/>
              <a:t>está</a:t>
            </a:r>
            <a:r>
              <a:rPr dirty="0"/>
              <a:t> </a:t>
            </a:r>
            <a:r>
              <a:rPr dirty="0" err="1"/>
              <a:t>muito</a:t>
            </a:r>
            <a:r>
              <a:rPr dirty="0"/>
              <a:t> </a:t>
            </a:r>
            <a:r>
              <a:rPr dirty="0" err="1"/>
              <a:t>relacionado</a:t>
            </a:r>
            <a:r>
              <a:rPr dirty="0"/>
              <a:t> com o </a:t>
            </a:r>
            <a:r>
              <a:rPr dirty="0" err="1"/>
              <a:t>patriarcado</a:t>
            </a:r>
            <a:r>
              <a:rPr dirty="0"/>
              <a:t>, mas </a:t>
            </a:r>
            <a:r>
              <a:rPr dirty="0" err="1"/>
              <a:t>também</a:t>
            </a:r>
            <a:r>
              <a:rPr dirty="0"/>
              <a:t> com a </a:t>
            </a:r>
            <a:r>
              <a:rPr dirty="0" err="1"/>
              <a:t>discriminação</a:t>
            </a:r>
            <a:r>
              <a:rPr dirty="0"/>
              <a:t> contra a </a:t>
            </a:r>
            <a:r>
              <a:rPr dirty="0" err="1"/>
              <a:t>mulher</a:t>
            </a:r>
            <a:r>
              <a:rPr dirty="0"/>
              <a:t>.</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b="1" i="1" dirty="0">
                <a:latin typeface="Helvetica"/>
                <a:ea typeface="Helvetica"/>
                <a:cs typeface="Helvetica"/>
                <a:sym typeface="Helvetica"/>
              </a:rPr>
              <a:t>BROPRIATING</a:t>
            </a:r>
            <a:r>
              <a:rPr dirty="0"/>
              <a:t> </a:t>
            </a:r>
            <a:br>
              <a:rPr dirty="0"/>
            </a:br>
            <a:r>
              <a:rPr dirty="0" err="1"/>
              <a:t>É</a:t>
            </a:r>
            <a:r>
              <a:rPr dirty="0"/>
              <a:t> a </a:t>
            </a:r>
            <a:r>
              <a:rPr dirty="0" err="1"/>
              <a:t>união</a:t>
            </a:r>
            <a:r>
              <a:rPr dirty="0"/>
              <a:t> de "</a:t>
            </a:r>
            <a:r>
              <a:rPr i="1" dirty="0">
                <a:latin typeface="Helvetica Light"/>
                <a:ea typeface="Helvetica Light"/>
                <a:cs typeface="Helvetica Light"/>
                <a:sym typeface="Helvetica Light"/>
              </a:rPr>
              <a:t>bro</a:t>
            </a:r>
            <a:r>
              <a:rPr dirty="0"/>
              <a:t>" ("</a:t>
            </a:r>
            <a:r>
              <a:rPr dirty="0" err="1"/>
              <a:t>cara</a:t>
            </a:r>
            <a:r>
              <a:rPr dirty="0"/>
              <a:t>" </a:t>
            </a:r>
            <a:r>
              <a:rPr dirty="0" err="1"/>
              <a:t>ou</a:t>
            </a:r>
            <a:r>
              <a:rPr dirty="0"/>
              <a:t> "</a:t>
            </a:r>
            <a:r>
              <a:rPr dirty="0" err="1"/>
              <a:t>irmão</a:t>
            </a:r>
            <a:r>
              <a:rPr dirty="0"/>
              <a:t>") com "</a:t>
            </a:r>
            <a:r>
              <a:rPr i="1" dirty="0">
                <a:latin typeface="Helvetica Light"/>
                <a:ea typeface="Helvetica Light"/>
                <a:cs typeface="Helvetica Light"/>
                <a:sym typeface="Helvetica Light"/>
              </a:rPr>
              <a:t>appropriating</a:t>
            </a:r>
            <a:r>
              <a:rPr dirty="0"/>
              <a:t>" </a:t>
            </a:r>
            <a:br>
              <a:rPr dirty="0"/>
            </a:br>
            <a:r>
              <a:rPr dirty="0"/>
              <a:t>("</a:t>
            </a:r>
            <a:r>
              <a:rPr dirty="0" err="1"/>
              <a:t>apropriar</a:t>
            </a:r>
            <a:r>
              <a:rPr dirty="0"/>
              <a:t>"), </a:t>
            </a:r>
            <a:r>
              <a:rPr dirty="0" err="1"/>
              <a:t>em</a:t>
            </a:r>
            <a:r>
              <a:rPr dirty="0"/>
              <a:t> </a:t>
            </a:r>
            <a:r>
              <a:rPr dirty="0" err="1"/>
              <a:t>inglês</a:t>
            </a:r>
            <a:r>
              <a:rPr dirty="0"/>
              <a:t>. </a:t>
            </a:r>
            <a:r>
              <a:rPr dirty="0" err="1"/>
              <a:t>Acontece</a:t>
            </a:r>
            <a:r>
              <a:rPr dirty="0"/>
              <a:t> </a:t>
            </a:r>
            <a:r>
              <a:rPr dirty="0" err="1"/>
              <a:t>quando</a:t>
            </a:r>
            <a:r>
              <a:rPr dirty="0"/>
              <a:t> um </a:t>
            </a:r>
            <a:r>
              <a:rPr dirty="0" err="1"/>
              <a:t>homem</a:t>
            </a:r>
            <a:r>
              <a:rPr dirty="0"/>
              <a:t> se </a:t>
            </a:r>
            <a:r>
              <a:rPr dirty="0" err="1"/>
              <a:t>apropria</a:t>
            </a:r>
            <a:r>
              <a:rPr dirty="0"/>
              <a:t> da </a:t>
            </a:r>
            <a:r>
              <a:rPr dirty="0" err="1"/>
              <a:t>ideia</a:t>
            </a:r>
            <a:r>
              <a:rPr dirty="0"/>
              <a:t> </a:t>
            </a:r>
            <a:r>
              <a:rPr dirty="0" err="1"/>
              <a:t>ou</a:t>
            </a:r>
            <a:r>
              <a:rPr dirty="0"/>
              <a:t> </a:t>
            </a:r>
            <a:r>
              <a:rPr dirty="0" err="1"/>
              <a:t>iniciativa</a:t>
            </a:r>
            <a:r>
              <a:rPr dirty="0"/>
              <a:t> de </a:t>
            </a:r>
            <a:r>
              <a:rPr dirty="0" err="1"/>
              <a:t>uma</a:t>
            </a:r>
            <a:r>
              <a:rPr dirty="0"/>
              <a:t> </a:t>
            </a:r>
            <a:r>
              <a:rPr dirty="0" err="1"/>
              <a:t>mulher</a:t>
            </a:r>
            <a:r>
              <a:rPr dirty="0"/>
              <a:t>, </a:t>
            </a:r>
            <a:r>
              <a:rPr dirty="0" err="1"/>
              <a:t>tomando</a:t>
            </a:r>
            <a:r>
              <a:rPr dirty="0"/>
              <a:t> </a:t>
            </a:r>
            <a:r>
              <a:rPr dirty="0" err="1"/>
              <a:t>os</a:t>
            </a:r>
            <a:r>
              <a:rPr dirty="0"/>
              <a:t> </a:t>
            </a:r>
            <a:r>
              <a:rPr dirty="0" err="1"/>
              <a:t>créditos</a:t>
            </a:r>
            <a:r>
              <a:rPr dirty="0"/>
              <a:t> para </a:t>
            </a:r>
            <a:r>
              <a:rPr dirty="0" err="1"/>
              <a:t>ele</a:t>
            </a:r>
            <a:r>
              <a:rPr dirty="0"/>
              <a:t>. </a:t>
            </a:r>
            <a:r>
              <a:rPr dirty="0" err="1"/>
              <a:t>Pode</a:t>
            </a:r>
            <a:r>
              <a:rPr dirty="0"/>
              <a:t> </a:t>
            </a:r>
            <a:r>
              <a:rPr dirty="0" err="1"/>
              <a:t>acontecer</a:t>
            </a:r>
            <a:r>
              <a:rPr dirty="0"/>
              <a:t> no </a:t>
            </a:r>
            <a:r>
              <a:rPr dirty="0" err="1"/>
              <a:t>ambiente</a:t>
            </a:r>
            <a:r>
              <a:rPr dirty="0"/>
              <a:t> </a:t>
            </a:r>
            <a:r>
              <a:rPr dirty="0" err="1"/>
              <a:t>acadêmico</a:t>
            </a:r>
            <a:r>
              <a:rPr dirty="0"/>
              <a:t>, no </a:t>
            </a:r>
            <a:r>
              <a:rPr dirty="0" err="1"/>
              <a:t>trabalho</a:t>
            </a:r>
            <a:r>
              <a:rPr dirty="0"/>
              <a:t> e no </a:t>
            </a:r>
            <a:r>
              <a:rPr dirty="0" err="1"/>
              <a:t>dia</a:t>
            </a:r>
            <a:r>
              <a:rPr dirty="0"/>
              <a:t> a dia.</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CORRESPONSABILIDADE</a:t>
            </a:r>
            <a:r>
              <a:rPr dirty="0"/>
              <a:t> </a:t>
            </a:r>
            <a:br>
              <a:rPr dirty="0"/>
            </a:br>
            <a:r>
              <a:rPr dirty="0" err="1"/>
              <a:t>Responsabilidade</a:t>
            </a:r>
            <a:r>
              <a:rPr dirty="0"/>
              <a:t> </a:t>
            </a:r>
            <a:r>
              <a:rPr dirty="0" err="1"/>
              <a:t>partilhada</a:t>
            </a:r>
            <a:r>
              <a:rPr dirty="0"/>
              <a:t>.</a:t>
            </a:r>
          </a:p>
        </p:txBody>
      </p:sp>
      <p:sp>
        <p:nvSpPr>
          <p:cNvPr id="416"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1" name="Slide Number">
            <a:extLst>
              <a:ext uri="{FF2B5EF4-FFF2-40B4-BE49-F238E27FC236}">
                <a16:creationId xmlns:a16="http://schemas.microsoft.com/office/drawing/2014/main" id="{109801D4-668A-9542-9BC4-5BA3895047C6}"/>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19</a:t>
            </a:fld>
            <a:endParaRPr dirty="0"/>
          </a:p>
        </p:txBody>
      </p:sp>
      <p:sp>
        <p:nvSpPr>
          <p:cNvPr id="2" name="Shape 121">
            <a:extLst>
              <a:ext uri="{FF2B5EF4-FFF2-40B4-BE49-F238E27FC236}">
                <a16:creationId xmlns:a16="http://schemas.microsoft.com/office/drawing/2014/main" id="{5E2C2964-FB60-EB31-C27E-33DA0F5978F3}"/>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29558"/>
        </a:solidFill>
        <a:effectLst/>
      </p:bgPr>
    </p:bg>
    <p:spTree>
      <p:nvGrpSpPr>
        <p:cNvPr id="1" name=""/>
        <p:cNvGrpSpPr/>
        <p:nvPr/>
      </p:nvGrpSpPr>
      <p:grpSpPr>
        <a:xfrm>
          <a:off x="0" y="0"/>
          <a:ext cx="0" cy="0"/>
          <a:chOff x="0" y="0"/>
          <a:chExt cx="0" cy="0"/>
        </a:xfrm>
      </p:grpSpPr>
      <p:sp>
        <p:nvSpPr>
          <p:cNvPr id="418" name="Rounded Rectangle"/>
          <p:cNvSpPr/>
          <p:nvPr/>
        </p:nvSpPr>
        <p:spPr>
          <a:xfrm>
            <a:off x="8148329" y="5294588"/>
            <a:ext cx="3179890" cy="2968106"/>
          </a:xfrm>
          <a:prstGeom prst="roundRect">
            <a:avLst>
              <a:gd name="adj" fmla="val 5741"/>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19"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420" name="CULTURA DO ESTUPRO  se refere a uma sociedade que permite e tolera as agressões sexuais, se culpa a vítima, se banaliza o estupro ou se considera que não se trata de estupro quando o autor é o companheiro da vítima. Essa cultura está intimamente ligada à"/>
          <p:cNvSpPr txBox="1"/>
          <p:nvPr/>
        </p:nvSpPr>
        <p:spPr>
          <a:xfrm>
            <a:off x="14035468" y="5347436"/>
            <a:ext cx="8128001" cy="6462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lnSpc>
                <a:spcPct val="90000"/>
              </a:lnSpc>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CULTURA DO ESTUPRO</a:t>
            </a:r>
            <a:r>
              <a:rPr dirty="0"/>
              <a:t> </a:t>
            </a:r>
            <a:br>
              <a:rPr dirty="0"/>
            </a:br>
            <a:r>
              <a:rPr dirty="0"/>
              <a:t>se </a:t>
            </a:r>
            <a:r>
              <a:rPr dirty="0" err="1"/>
              <a:t>refere</a:t>
            </a:r>
            <a:r>
              <a:rPr dirty="0"/>
              <a:t> a </a:t>
            </a:r>
            <a:r>
              <a:rPr dirty="0" err="1"/>
              <a:t>uma</a:t>
            </a:r>
            <a:r>
              <a:rPr dirty="0"/>
              <a:t> </a:t>
            </a:r>
            <a:r>
              <a:rPr dirty="0" err="1"/>
              <a:t>sociedade</a:t>
            </a:r>
            <a:r>
              <a:rPr dirty="0"/>
              <a:t> que </a:t>
            </a:r>
            <a:r>
              <a:rPr dirty="0" err="1"/>
              <a:t>permite</a:t>
            </a:r>
            <a:r>
              <a:rPr dirty="0"/>
              <a:t> e </a:t>
            </a:r>
            <a:r>
              <a:rPr dirty="0" err="1"/>
              <a:t>tolera</a:t>
            </a:r>
            <a:r>
              <a:rPr dirty="0"/>
              <a:t> as </a:t>
            </a:r>
            <a:r>
              <a:rPr dirty="0" err="1"/>
              <a:t>agressões</a:t>
            </a:r>
            <a:r>
              <a:rPr dirty="0"/>
              <a:t> </a:t>
            </a:r>
            <a:r>
              <a:rPr dirty="0" err="1"/>
              <a:t>sexuais</a:t>
            </a:r>
            <a:r>
              <a:rPr dirty="0"/>
              <a:t>, se culpa a </a:t>
            </a:r>
            <a:r>
              <a:rPr dirty="0" err="1"/>
              <a:t>vítima</a:t>
            </a:r>
            <a:r>
              <a:rPr dirty="0"/>
              <a:t>, se </a:t>
            </a:r>
            <a:r>
              <a:rPr dirty="0" err="1"/>
              <a:t>banaliza</a:t>
            </a:r>
            <a:r>
              <a:rPr dirty="0"/>
              <a:t> o </a:t>
            </a:r>
            <a:r>
              <a:rPr dirty="0" err="1"/>
              <a:t>estupro</a:t>
            </a:r>
            <a:r>
              <a:rPr dirty="0"/>
              <a:t> </a:t>
            </a:r>
            <a:r>
              <a:rPr dirty="0" err="1"/>
              <a:t>ou</a:t>
            </a:r>
            <a:r>
              <a:rPr dirty="0"/>
              <a:t> se </a:t>
            </a:r>
            <a:r>
              <a:rPr dirty="0" err="1"/>
              <a:t>considera</a:t>
            </a:r>
            <a:r>
              <a:rPr dirty="0"/>
              <a:t> que </a:t>
            </a:r>
            <a:r>
              <a:rPr dirty="0" err="1"/>
              <a:t>não</a:t>
            </a:r>
            <a:r>
              <a:rPr dirty="0"/>
              <a:t> se </a:t>
            </a:r>
            <a:r>
              <a:rPr dirty="0" err="1"/>
              <a:t>trata</a:t>
            </a:r>
            <a:r>
              <a:rPr dirty="0"/>
              <a:t> de </a:t>
            </a:r>
            <a:r>
              <a:rPr dirty="0" err="1"/>
              <a:t>estupro</a:t>
            </a:r>
            <a:r>
              <a:rPr dirty="0"/>
              <a:t> </a:t>
            </a:r>
            <a:r>
              <a:rPr dirty="0" err="1"/>
              <a:t>quando</a:t>
            </a:r>
            <a:r>
              <a:rPr dirty="0"/>
              <a:t> o </a:t>
            </a:r>
            <a:r>
              <a:rPr dirty="0" err="1"/>
              <a:t>autor</a:t>
            </a:r>
            <a:r>
              <a:rPr dirty="0"/>
              <a:t> </a:t>
            </a:r>
            <a:r>
              <a:rPr dirty="0" err="1"/>
              <a:t>é</a:t>
            </a:r>
            <a:r>
              <a:rPr dirty="0"/>
              <a:t> o </a:t>
            </a:r>
            <a:r>
              <a:rPr dirty="0" err="1"/>
              <a:t>companheiro</a:t>
            </a:r>
            <a:r>
              <a:rPr dirty="0"/>
              <a:t> da </a:t>
            </a:r>
            <a:r>
              <a:rPr dirty="0" err="1"/>
              <a:t>vítima</a:t>
            </a:r>
            <a:r>
              <a:rPr dirty="0"/>
              <a:t>. Essa </a:t>
            </a:r>
            <a:r>
              <a:rPr dirty="0" err="1"/>
              <a:t>cultura</a:t>
            </a:r>
            <a:r>
              <a:rPr dirty="0"/>
              <a:t> </a:t>
            </a:r>
            <a:r>
              <a:rPr dirty="0" err="1"/>
              <a:t>está</a:t>
            </a:r>
            <a:r>
              <a:rPr dirty="0"/>
              <a:t> </a:t>
            </a:r>
            <a:r>
              <a:rPr dirty="0" err="1"/>
              <a:t>intimamente</a:t>
            </a:r>
            <a:r>
              <a:rPr dirty="0"/>
              <a:t> </a:t>
            </a:r>
            <a:r>
              <a:rPr dirty="0" err="1"/>
              <a:t>ligada</a:t>
            </a:r>
            <a:r>
              <a:rPr dirty="0"/>
              <a:t> </a:t>
            </a:r>
            <a:r>
              <a:rPr dirty="0" err="1"/>
              <a:t>à</a:t>
            </a:r>
            <a:r>
              <a:rPr dirty="0"/>
              <a:t> </a:t>
            </a:r>
            <a:r>
              <a:rPr dirty="0" err="1"/>
              <a:t>objetificação</a:t>
            </a:r>
            <a:r>
              <a:rPr dirty="0"/>
              <a:t> </a:t>
            </a:r>
            <a:r>
              <a:rPr dirty="0" err="1"/>
              <a:t>feminina</a:t>
            </a:r>
            <a:r>
              <a:rPr dirty="0"/>
              <a:t>. </a:t>
            </a:r>
          </a:p>
          <a:p>
            <a:pPr algn="l" defTabSz="457200">
              <a:lnSpc>
                <a:spcPct val="90000"/>
              </a:lnSpc>
              <a:defRPr>
                <a:solidFill>
                  <a:srgbClr val="FFFFFF"/>
                </a:solidFill>
                <a:latin typeface="Helvetica Now Text Light"/>
                <a:ea typeface="Helvetica Now Text Light"/>
                <a:cs typeface="Helvetica Now Text Light"/>
                <a:sym typeface="Helvetica Now Text Light"/>
              </a:defRPr>
            </a:pPr>
            <a:endParaRPr dirty="0"/>
          </a:p>
          <a:p>
            <a:pPr algn="l" defTabSz="457200">
              <a:defRPr b="1">
                <a:solidFill>
                  <a:srgbClr val="FFFFFF"/>
                </a:solidFill>
                <a:latin typeface="Helvetica Now Text"/>
                <a:ea typeface="Helvetica Now Text"/>
                <a:cs typeface="Helvetica Now Text"/>
                <a:sym typeface="Helvetica Now Text"/>
              </a:defRPr>
            </a:pPr>
            <a:r>
              <a:rPr dirty="0"/>
              <a:t>DISPARIDADE DE GÊNERO</a:t>
            </a:r>
          </a:p>
          <a:p>
            <a:pPr algn="l" defTabSz="457200">
              <a:lnSpc>
                <a:spcPct val="90000"/>
              </a:lnSpc>
              <a:defRPr>
                <a:solidFill>
                  <a:srgbClr val="FFFFFF"/>
                </a:solidFill>
                <a:latin typeface="Helvetica Now Text Light"/>
                <a:ea typeface="Helvetica Now Text Light"/>
                <a:cs typeface="Helvetica Now Text Light"/>
                <a:sym typeface="Helvetica Now Text Light"/>
              </a:defRPr>
            </a:pPr>
            <a:r>
              <a:rPr dirty="0" err="1"/>
              <a:t>Adiferença</a:t>
            </a:r>
            <a:r>
              <a:rPr dirty="0"/>
              <a:t> entre as </a:t>
            </a:r>
            <a:r>
              <a:rPr dirty="0" err="1"/>
              <a:t>taxas</a:t>
            </a:r>
            <a:r>
              <a:rPr dirty="0"/>
              <a:t> </a:t>
            </a:r>
            <a:r>
              <a:rPr dirty="0" err="1"/>
              <a:t>masculina</a:t>
            </a:r>
            <a:r>
              <a:rPr dirty="0"/>
              <a:t> e </a:t>
            </a:r>
            <a:r>
              <a:rPr dirty="0" err="1"/>
              <a:t>feminina</a:t>
            </a:r>
            <a:r>
              <a:rPr dirty="0"/>
              <a:t> dentro de </a:t>
            </a:r>
            <a:r>
              <a:rPr dirty="0" err="1"/>
              <a:t>uma</a:t>
            </a:r>
            <a:r>
              <a:rPr dirty="0"/>
              <a:t> </a:t>
            </a:r>
            <a:r>
              <a:rPr dirty="0" err="1"/>
              <a:t>variável</a:t>
            </a:r>
            <a:r>
              <a:rPr dirty="0"/>
              <a:t>, e se </a:t>
            </a:r>
            <a:r>
              <a:rPr dirty="0" err="1"/>
              <a:t>calcula</a:t>
            </a:r>
            <a:r>
              <a:rPr dirty="0"/>
              <a:t> </a:t>
            </a:r>
            <a:r>
              <a:rPr dirty="0" err="1"/>
              <a:t>subtraindo</a:t>
            </a:r>
            <a:r>
              <a:rPr dirty="0"/>
              <a:t> taxa </a:t>
            </a:r>
            <a:r>
              <a:rPr dirty="0" err="1"/>
              <a:t>feminina</a:t>
            </a:r>
            <a:r>
              <a:rPr dirty="0"/>
              <a:t> da taxa </a:t>
            </a:r>
            <a:r>
              <a:rPr dirty="0" err="1"/>
              <a:t>masculina</a:t>
            </a:r>
            <a:r>
              <a:rPr dirty="0"/>
              <a:t>. </a:t>
            </a:r>
            <a:r>
              <a:rPr dirty="0" err="1"/>
              <a:t>Ou</a:t>
            </a:r>
            <a:r>
              <a:rPr dirty="0"/>
              <a:t> </a:t>
            </a:r>
            <a:r>
              <a:rPr dirty="0" err="1"/>
              <a:t>seja</a:t>
            </a:r>
            <a:r>
              <a:rPr dirty="0"/>
              <a:t>, </a:t>
            </a:r>
            <a:r>
              <a:rPr dirty="0" err="1"/>
              <a:t>quanto</a:t>
            </a:r>
            <a:r>
              <a:rPr dirty="0"/>
              <a:t> </a:t>
            </a:r>
            <a:r>
              <a:rPr dirty="0" err="1"/>
              <a:t>menor</a:t>
            </a:r>
            <a:r>
              <a:rPr dirty="0"/>
              <a:t> for o </a:t>
            </a:r>
            <a:r>
              <a:rPr dirty="0" err="1"/>
              <a:t>índice</a:t>
            </a:r>
            <a:r>
              <a:rPr dirty="0"/>
              <a:t> de </a:t>
            </a:r>
            <a:r>
              <a:rPr dirty="0" err="1"/>
              <a:t>disparidade</a:t>
            </a:r>
            <a:r>
              <a:rPr dirty="0"/>
              <a:t> entre </a:t>
            </a:r>
            <a:r>
              <a:rPr dirty="0" err="1"/>
              <a:t>homens</a:t>
            </a:r>
            <a:r>
              <a:rPr dirty="0"/>
              <a:t> e </a:t>
            </a:r>
            <a:r>
              <a:rPr dirty="0" err="1"/>
              <a:t>mulheres</a:t>
            </a:r>
            <a:r>
              <a:rPr dirty="0"/>
              <a:t>, </a:t>
            </a:r>
            <a:r>
              <a:rPr dirty="0" err="1"/>
              <a:t>mais</a:t>
            </a:r>
            <a:r>
              <a:rPr dirty="0"/>
              <a:t> </a:t>
            </a:r>
            <a:r>
              <a:rPr dirty="0" err="1"/>
              <a:t>perto</a:t>
            </a:r>
            <a:r>
              <a:rPr dirty="0"/>
              <a:t> </a:t>
            </a:r>
            <a:r>
              <a:rPr dirty="0" err="1"/>
              <a:t>estaremos</a:t>
            </a:r>
            <a:r>
              <a:rPr dirty="0"/>
              <a:t> da </a:t>
            </a:r>
            <a:r>
              <a:rPr dirty="0" err="1"/>
              <a:t>igualdade</a:t>
            </a:r>
            <a:r>
              <a:rPr dirty="0"/>
              <a:t>.</a:t>
            </a:r>
          </a:p>
          <a:p>
            <a:pPr algn="l" defTabSz="457200">
              <a:lnSpc>
                <a:spcPct val="90000"/>
              </a:lnSpc>
              <a:defRPr>
                <a:solidFill>
                  <a:srgbClr val="FFFFFF"/>
                </a:solidFill>
                <a:latin typeface="Helvetica Now Text Light"/>
                <a:ea typeface="Helvetica Now Text Light"/>
                <a:cs typeface="Helvetica Now Text Light"/>
                <a:sym typeface="Helvetica Now Text Light"/>
              </a:defRPr>
            </a:pPr>
            <a:endParaRPr dirty="0"/>
          </a:p>
          <a:p>
            <a:pPr algn="l" defTabSz="457200">
              <a:lnSpc>
                <a:spcPct val="90000"/>
              </a:lnSpc>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EMPODERAMENTO</a:t>
            </a:r>
            <a:r>
              <a:rPr dirty="0"/>
              <a:t> </a:t>
            </a:r>
          </a:p>
          <a:p>
            <a:pPr algn="l" defTabSz="457200">
              <a:lnSpc>
                <a:spcPct val="90000"/>
              </a:lnSpc>
              <a:defRPr>
                <a:solidFill>
                  <a:srgbClr val="FFFFFF"/>
                </a:solidFill>
                <a:latin typeface="Helvetica Now Text Light"/>
                <a:ea typeface="Helvetica Now Text Light"/>
                <a:cs typeface="Helvetica Now Text Light"/>
                <a:sym typeface="Helvetica Now Text Light"/>
              </a:defRPr>
            </a:pPr>
            <a:r>
              <a:rPr dirty="0" err="1"/>
              <a:t>Costuma</a:t>
            </a:r>
            <a:r>
              <a:rPr dirty="0"/>
              <a:t> ser </a:t>
            </a:r>
            <a:r>
              <a:rPr dirty="0" err="1"/>
              <a:t>usado</a:t>
            </a:r>
            <a:r>
              <a:rPr dirty="0"/>
              <a:t> </a:t>
            </a:r>
            <a:r>
              <a:rPr dirty="0" err="1"/>
              <a:t>em</a:t>
            </a:r>
            <a:r>
              <a:rPr dirty="0"/>
              <a:t> </a:t>
            </a:r>
            <a:r>
              <a:rPr dirty="0" err="1"/>
              <a:t>referência</a:t>
            </a:r>
            <a:r>
              <a:rPr dirty="0"/>
              <a:t> </a:t>
            </a:r>
            <a:r>
              <a:rPr dirty="0" err="1"/>
              <a:t>à</a:t>
            </a:r>
            <a:r>
              <a:rPr dirty="0"/>
              <a:t> </a:t>
            </a:r>
            <a:r>
              <a:rPr dirty="0" err="1"/>
              <a:t>tomada</a:t>
            </a:r>
            <a:r>
              <a:rPr dirty="0"/>
              <a:t> de </a:t>
            </a:r>
            <a:r>
              <a:rPr dirty="0" err="1"/>
              <a:t>consciência</a:t>
            </a:r>
            <a:r>
              <a:rPr dirty="0"/>
              <a:t> do </a:t>
            </a:r>
            <a:r>
              <a:rPr dirty="0" err="1"/>
              <a:t>poder</a:t>
            </a:r>
            <a:r>
              <a:rPr dirty="0"/>
              <a:t> que as </a:t>
            </a:r>
            <a:r>
              <a:rPr dirty="0" err="1"/>
              <a:t>mulheres</a:t>
            </a:r>
            <a:r>
              <a:rPr dirty="0"/>
              <a:t> </a:t>
            </a:r>
            <a:r>
              <a:rPr dirty="0" err="1"/>
              <a:t>ostentam</a:t>
            </a:r>
            <a:r>
              <a:rPr dirty="0"/>
              <a:t> individual e </a:t>
            </a:r>
            <a:r>
              <a:rPr dirty="0" err="1"/>
              <a:t>coletivamente</a:t>
            </a:r>
            <a:r>
              <a:rPr dirty="0"/>
              <a:t> e que </a:t>
            </a:r>
            <a:r>
              <a:rPr dirty="0" err="1"/>
              <a:t>tem</a:t>
            </a:r>
            <a:r>
              <a:rPr dirty="0"/>
              <a:t> a </a:t>
            </a:r>
            <a:r>
              <a:rPr dirty="0" err="1"/>
              <a:t>ver</a:t>
            </a:r>
            <a:r>
              <a:rPr dirty="0"/>
              <a:t> com o </a:t>
            </a:r>
            <a:r>
              <a:rPr dirty="0" err="1"/>
              <a:t>resgate</a:t>
            </a:r>
            <a:r>
              <a:rPr dirty="0"/>
              <a:t> de </a:t>
            </a:r>
            <a:r>
              <a:rPr dirty="0" err="1"/>
              <a:t>sua</a:t>
            </a:r>
            <a:r>
              <a:rPr dirty="0"/>
              <a:t> </a:t>
            </a:r>
            <a:r>
              <a:rPr dirty="0" err="1"/>
              <a:t>própria</a:t>
            </a:r>
            <a:r>
              <a:rPr dirty="0"/>
              <a:t> </a:t>
            </a:r>
            <a:r>
              <a:rPr dirty="0" err="1"/>
              <a:t>dignidade</a:t>
            </a:r>
            <a:r>
              <a:rPr dirty="0"/>
              <a:t> </a:t>
            </a:r>
            <a:r>
              <a:rPr dirty="0" err="1"/>
              <a:t>como</a:t>
            </a:r>
            <a:r>
              <a:rPr dirty="0"/>
              <a:t> </a:t>
            </a:r>
            <a:r>
              <a:rPr dirty="0" err="1"/>
              <a:t>pessoa</a:t>
            </a:r>
            <a:r>
              <a:rPr dirty="0"/>
              <a:t>.</a:t>
            </a:r>
          </a:p>
        </p:txBody>
      </p:sp>
      <p:sp>
        <p:nvSpPr>
          <p:cNvPr id="421" name="Rounded Rectangle"/>
          <p:cNvSpPr/>
          <p:nvPr/>
        </p:nvSpPr>
        <p:spPr>
          <a:xfrm>
            <a:off x="3094393" y="4449257"/>
            <a:ext cx="7151632" cy="3334259"/>
          </a:xfrm>
          <a:prstGeom prst="roundRect">
            <a:avLst>
              <a:gd name="adj" fmla="val 11919"/>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22" name="Image" descr="Image"/>
          <p:cNvPicPr>
            <a:picLocks noChangeAspect="1"/>
          </p:cNvPicPr>
          <p:nvPr/>
        </p:nvPicPr>
        <p:blipFill>
          <a:blip r:embed="rId3"/>
          <a:stretch>
            <a:fillRect/>
          </a:stretch>
        </p:blipFill>
        <p:spPr>
          <a:xfrm flipH="1">
            <a:off x="4053272" y="6729015"/>
            <a:ext cx="6777736" cy="5199196"/>
          </a:xfrm>
          <a:prstGeom prst="rect">
            <a:avLst/>
          </a:prstGeom>
          <a:ln w="12700">
            <a:miter lim="400000"/>
          </a:ln>
        </p:spPr>
      </p:pic>
      <p:sp>
        <p:nvSpPr>
          <p:cNvPr id="423" name="Shape 121"/>
          <p:cNvSpPr txBox="1"/>
          <p:nvPr/>
        </p:nvSpPr>
        <p:spPr>
          <a:xfrm>
            <a:off x="3576422" y="2307910"/>
            <a:ext cx="8124901" cy="1265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lvl1pPr algn="l" defTabSz="609600">
              <a:lnSpc>
                <a:spcPct val="90000"/>
              </a:lnSpc>
              <a:spcBef>
                <a:spcPts val="2400"/>
              </a:spcBef>
              <a:defRPr sz="6000">
                <a:solidFill>
                  <a:srgbClr val="FFFFFF"/>
                </a:solidFill>
                <a:latin typeface="Helvetica Now Display Light"/>
                <a:ea typeface="Helvetica Now Display Light"/>
                <a:cs typeface="Helvetica Now Display Light"/>
                <a:sym typeface="Helvetica Now Display Light"/>
              </a:defRPr>
            </a:lvl1pPr>
          </a:lstStyle>
          <a:p>
            <a:r>
              <a:t>glossário</a:t>
            </a:r>
          </a:p>
        </p:txBody>
      </p:sp>
      <p:sp>
        <p:nvSpPr>
          <p:cNvPr id="426"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1" name="Slide Number">
            <a:extLst>
              <a:ext uri="{FF2B5EF4-FFF2-40B4-BE49-F238E27FC236}">
                <a16:creationId xmlns:a16="http://schemas.microsoft.com/office/drawing/2014/main" id="{A72CE616-8FEA-124A-9AA5-28AF372E1754}"/>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20</a:t>
            </a:fld>
            <a:endParaRPr dirty="0"/>
          </a:p>
        </p:txBody>
      </p:sp>
      <p:sp>
        <p:nvSpPr>
          <p:cNvPr id="2" name="Shape 121">
            <a:extLst>
              <a:ext uri="{FF2B5EF4-FFF2-40B4-BE49-F238E27FC236}">
                <a16:creationId xmlns:a16="http://schemas.microsoft.com/office/drawing/2014/main" id="{1EE8FB60-DAD6-498E-6F71-17CFE1581FF5}"/>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29558"/>
        </a:solidFill>
        <a:effectLst/>
      </p:bgPr>
    </p:bg>
    <p:spTree>
      <p:nvGrpSpPr>
        <p:cNvPr id="1" name=""/>
        <p:cNvGrpSpPr/>
        <p:nvPr/>
      </p:nvGrpSpPr>
      <p:grpSpPr>
        <a:xfrm>
          <a:off x="0" y="0"/>
          <a:ext cx="0" cy="0"/>
          <a:chOff x="0" y="0"/>
          <a:chExt cx="0" cy="0"/>
        </a:xfrm>
      </p:grpSpPr>
      <p:pic>
        <p:nvPicPr>
          <p:cNvPr id="428"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429" name="FEMINICÍDIO é o homicídio praticado pelo fato da vítima ser uma mulher. Nesse caso, a violência doméstica ou familiar, o menosprezo, ou a discriminação contra a condição da mulher são fatores que elevam a condição de homicídio a feminicídio.…"/>
          <p:cNvSpPr txBox="1"/>
          <p:nvPr/>
        </p:nvSpPr>
        <p:spPr>
          <a:xfrm>
            <a:off x="14035468" y="6167341"/>
            <a:ext cx="8395284" cy="56425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a:latin typeface="Helvetica Now Text"/>
                <a:ea typeface="Helvetica Now Text"/>
                <a:cs typeface="Helvetica Now Text"/>
                <a:sym typeface="Helvetica Now Text"/>
              </a:rPr>
              <a:t>FEMINICÍDIO</a:t>
            </a:r>
            <a:br/>
            <a:r>
              <a:t>é o homicídio praticado pelo fato da vítima ser uma mulher. Nesse caso, a violência doméstica ou familiar, o menosprezo, ou a discriminação contra a condição da mulher são fatores que elevam a condição de homicídio a feminicídio.</a:t>
            </a:r>
          </a:p>
          <a:p>
            <a:pPr algn="l" defTabSz="457200">
              <a:defRPr>
                <a:solidFill>
                  <a:srgbClr val="FFFFFF"/>
                </a:solidFill>
                <a:latin typeface="Helvetica Now Text Light"/>
                <a:ea typeface="Helvetica Now Text Light"/>
                <a:cs typeface="Helvetica Now Text Light"/>
                <a:sym typeface="Helvetica Now Text Light"/>
              </a:defRPr>
            </a:pPr>
            <a:endParaRPr/>
          </a:p>
          <a:p>
            <a:pPr algn="l" defTabSz="457200">
              <a:defRPr b="1">
                <a:solidFill>
                  <a:srgbClr val="FFFFFF"/>
                </a:solidFill>
                <a:latin typeface="Helvetica Now Text"/>
                <a:ea typeface="Helvetica Now Text"/>
                <a:cs typeface="Helvetica Now Text"/>
                <a:sym typeface="Helvetica Now Text"/>
              </a:defRPr>
            </a:pPr>
            <a:r>
              <a:t>FEMISMO</a:t>
            </a:r>
          </a:p>
          <a:p>
            <a:pPr algn="l" defTabSz="457200">
              <a:defRPr>
                <a:solidFill>
                  <a:srgbClr val="FFFFFF"/>
                </a:solidFill>
                <a:latin typeface="Helvetica Now Text Light"/>
                <a:ea typeface="Helvetica Now Text Light"/>
                <a:cs typeface="Helvetica Now Text Light"/>
                <a:sym typeface="Helvetica Now Text Light"/>
              </a:defRPr>
            </a:pPr>
            <a:r>
              <a:t>Esse neologismo é usado em português para definir o “machismo ao contrário”, ou seja, a noção de que as mulheres são superiores aos homens. Costuma ser equiparado à misandria (ódio aos homens). Mas a verdade é que não existem organizações femistas, nem um movimento femista. Portanto, é uma palavra usada pejorativamente por quem se incomoda com o feminismo.</a:t>
            </a:r>
          </a:p>
        </p:txBody>
      </p:sp>
      <p:sp>
        <p:nvSpPr>
          <p:cNvPr id="430" name="Shape 121"/>
          <p:cNvSpPr txBox="1"/>
          <p:nvPr/>
        </p:nvSpPr>
        <p:spPr>
          <a:xfrm>
            <a:off x="3576422" y="2290977"/>
            <a:ext cx="8124901" cy="1265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lvl1pPr algn="l" defTabSz="609600">
              <a:lnSpc>
                <a:spcPct val="90000"/>
              </a:lnSpc>
              <a:spcBef>
                <a:spcPts val="2400"/>
              </a:spcBef>
              <a:defRPr sz="6000">
                <a:solidFill>
                  <a:srgbClr val="FFFFFF"/>
                </a:solidFill>
                <a:latin typeface="Helvetica Now Display Light"/>
                <a:ea typeface="Helvetica Now Display Light"/>
                <a:cs typeface="Helvetica Now Display Light"/>
                <a:sym typeface="Helvetica Now Display Light"/>
              </a:defRPr>
            </a:lvl1pPr>
          </a:lstStyle>
          <a:p>
            <a:r>
              <a:t>glossário</a:t>
            </a:r>
          </a:p>
        </p:txBody>
      </p:sp>
      <p:sp>
        <p:nvSpPr>
          <p:cNvPr id="431" name="Rounded Rectangle"/>
          <p:cNvSpPr/>
          <p:nvPr/>
        </p:nvSpPr>
        <p:spPr>
          <a:xfrm>
            <a:off x="17721287" y="229746"/>
            <a:ext cx="7561537" cy="4172923"/>
          </a:xfrm>
          <a:prstGeom prst="roundRect">
            <a:avLst>
              <a:gd name="adj" fmla="val 10069"/>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32" name="Rounded Rectangle"/>
          <p:cNvSpPr/>
          <p:nvPr/>
        </p:nvSpPr>
        <p:spPr>
          <a:xfrm>
            <a:off x="14842621" y="-1934610"/>
            <a:ext cx="7561537" cy="4172923"/>
          </a:xfrm>
          <a:prstGeom prst="roundRect">
            <a:avLst>
              <a:gd name="adj" fmla="val 10069"/>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33" name="FEMINAZI…"/>
          <p:cNvSpPr txBox="1"/>
          <p:nvPr/>
        </p:nvSpPr>
        <p:spPr>
          <a:xfrm>
            <a:off x="4749057" y="5428676"/>
            <a:ext cx="8128001" cy="63812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FEMINAZI</a:t>
            </a:r>
            <a:r>
              <a:rPr dirty="0"/>
              <a:t> </a:t>
            </a:r>
          </a:p>
          <a:p>
            <a:pPr algn="l" defTabSz="457200">
              <a:defRPr>
                <a:solidFill>
                  <a:srgbClr val="FFFFFF"/>
                </a:solidFill>
                <a:latin typeface="Helvetica Now Text Light"/>
                <a:ea typeface="Helvetica Now Text Light"/>
                <a:cs typeface="Helvetica Now Text Light"/>
                <a:sym typeface="Helvetica Now Text Light"/>
              </a:defRPr>
            </a:pPr>
            <a:r>
              <a:rPr dirty="0"/>
              <a:t>Essa </a:t>
            </a:r>
            <a:r>
              <a:rPr dirty="0" err="1"/>
              <a:t>palavra</a:t>
            </a:r>
            <a:r>
              <a:rPr dirty="0"/>
              <a:t> </a:t>
            </a:r>
            <a:r>
              <a:rPr dirty="0" err="1"/>
              <a:t>é</a:t>
            </a:r>
            <a:r>
              <a:rPr dirty="0"/>
              <a:t> </a:t>
            </a:r>
            <a:r>
              <a:rPr dirty="0" err="1"/>
              <a:t>usada</a:t>
            </a:r>
            <a:r>
              <a:rPr dirty="0"/>
              <a:t> </a:t>
            </a:r>
            <a:r>
              <a:rPr dirty="0" err="1"/>
              <a:t>em</a:t>
            </a:r>
            <a:r>
              <a:rPr dirty="0"/>
              <a:t> </a:t>
            </a:r>
            <a:r>
              <a:rPr dirty="0" err="1"/>
              <a:t>sentido</a:t>
            </a:r>
            <a:r>
              <a:rPr dirty="0"/>
              <a:t> </a:t>
            </a:r>
            <a:r>
              <a:rPr dirty="0" err="1"/>
              <a:t>pejorativo</a:t>
            </a:r>
            <a:r>
              <a:rPr dirty="0"/>
              <a:t> para se </a:t>
            </a:r>
            <a:r>
              <a:rPr dirty="0" err="1"/>
              <a:t>referir</a:t>
            </a:r>
            <a:r>
              <a:rPr dirty="0"/>
              <a:t> a </a:t>
            </a:r>
            <a:r>
              <a:rPr dirty="0" err="1"/>
              <a:t>feministas</a:t>
            </a:r>
            <a:r>
              <a:rPr dirty="0"/>
              <a:t> </a:t>
            </a:r>
            <a:r>
              <a:rPr dirty="0" err="1"/>
              <a:t>tachadas</a:t>
            </a:r>
            <a:r>
              <a:rPr dirty="0"/>
              <a:t> </a:t>
            </a:r>
            <a:r>
              <a:rPr dirty="0" err="1"/>
              <a:t>como</a:t>
            </a:r>
            <a:r>
              <a:rPr dirty="0"/>
              <a:t> </a:t>
            </a:r>
            <a:r>
              <a:rPr dirty="0" err="1"/>
              <a:t>radicais</a:t>
            </a:r>
            <a:r>
              <a:rPr dirty="0"/>
              <a:t>, sob o </a:t>
            </a:r>
            <a:r>
              <a:rPr dirty="0" err="1"/>
              <a:t>argumento</a:t>
            </a:r>
            <a:r>
              <a:rPr dirty="0"/>
              <a:t> de que o </a:t>
            </a:r>
            <a:r>
              <a:rPr dirty="0" err="1"/>
              <a:t>feminismo</a:t>
            </a:r>
            <a:r>
              <a:rPr dirty="0"/>
              <a:t> </a:t>
            </a:r>
            <a:r>
              <a:rPr dirty="0" err="1"/>
              <a:t>não</a:t>
            </a:r>
            <a:r>
              <a:rPr dirty="0"/>
              <a:t> </a:t>
            </a:r>
            <a:r>
              <a:rPr dirty="0" err="1"/>
              <a:t>procura</a:t>
            </a:r>
            <a:r>
              <a:rPr dirty="0"/>
              <a:t> a </a:t>
            </a:r>
            <a:r>
              <a:rPr dirty="0" err="1"/>
              <a:t>igualdade</a:t>
            </a:r>
            <a:r>
              <a:rPr dirty="0"/>
              <a:t> entre </a:t>
            </a:r>
            <a:r>
              <a:rPr dirty="0" err="1"/>
              <a:t>homens</a:t>
            </a:r>
            <a:r>
              <a:rPr dirty="0"/>
              <a:t> e </a:t>
            </a:r>
            <a:r>
              <a:rPr dirty="0" err="1"/>
              <a:t>mulheres</a:t>
            </a:r>
            <a:r>
              <a:rPr dirty="0"/>
              <a:t>.</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FEMINISMO</a:t>
            </a:r>
            <a:r>
              <a:rPr dirty="0"/>
              <a:t> </a:t>
            </a:r>
            <a:br>
              <a:rPr dirty="0"/>
            </a:br>
            <a:r>
              <a:rPr dirty="0" err="1"/>
              <a:t>Movimento</a:t>
            </a:r>
            <a:r>
              <a:rPr dirty="0"/>
              <a:t> </a:t>
            </a:r>
            <a:r>
              <a:rPr dirty="0" err="1"/>
              <a:t>articulado</a:t>
            </a:r>
            <a:r>
              <a:rPr dirty="0"/>
              <a:t> </a:t>
            </a:r>
            <a:r>
              <a:rPr dirty="0" err="1"/>
              <a:t>na</a:t>
            </a:r>
            <a:r>
              <a:rPr dirty="0"/>
              <a:t> Europa, no </a:t>
            </a:r>
            <a:r>
              <a:rPr dirty="0" err="1"/>
              <a:t>século</a:t>
            </a:r>
            <a:r>
              <a:rPr dirty="0"/>
              <a:t> XIX, com o </a:t>
            </a:r>
            <a:r>
              <a:rPr dirty="0" err="1"/>
              <a:t>intuito</a:t>
            </a:r>
            <a:r>
              <a:rPr dirty="0"/>
              <a:t> de </a:t>
            </a:r>
            <a:r>
              <a:rPr dirty="0" err="1"/>
              <a:t>conquistar</a:t>
            </a:r>
            <a:r>
              <a:rPr dirty="0"/>
              <a:t> a </a:t>
            </a:r>
            <a:r>
              <a:rPr dirty="0" err="1"/>
              <a:t>equiparação</a:t>
            </a:r>
            <a:r>
              <a:rPr dirty="0"/>
              <a:t> dos </a:t>
            </a:r>
            <a:r>
              <a:rPr dirty="0" err="1"/>
              <a:t>direitos</a:t>
            </a:r>
            <a:r>
              <a:rPr dirty="0"/>
              <a:t> </a:t>
            </a:r>
            <a:r>
              <a:rPr dirty="0" err="1"/>
              <a:t>sociais</a:t>
            </a:r>
            <a:r>
              <a:rPr dirty="0"/>
              <a:t> e </a:t>
            </a:r>
            <a:r>
              <a:rPr dirty="0" err="1"/>
              <a:t>políticos</a:t>
            </a:r>
            <a:r>
              <a:rPr dirty="0"/>
              <a:t> de ambos </a:t>
            </a:r>
            <a:r>
              <a:rPr dirty="0" err="1"/>
              <a:t>os</a:t>
            </a:r>
            <a:r>
              <a:rPr dirty="0"/>
              <a:t> </a:t>
            </a:r>
            <a:r>
              <a:rPr dirty="0" err="1"/>
              <a:t>sexos</a:t>
            </a:r>
            <a:r>
              <a:rPr dirty="0"/>
              <a:t>, por </a:t>
            </a:r>
            <a:r>
              <a:rPr dirty="0" err="1"/>
              <a:t>considerar</a:t>
            </a:r>
            <a:r>
              <a:rPr dirty="0"/>
              <a:t> que as </a:t>
            </a:r>
            <a:r>
              <a:rPr dirty="0" err="1"/>
              <a:t>mulheres</a:t>
            </a:r>
            <a:r>
              <a:rPr dirty="0"/>
              <a:t> </a:t>
            </a:r>
            <a:r>
              <a:rPr dirty="0" err="1"/>
              <a:t>são</a:t>
            </a:r>
            <a:r>
              <a:rPr dirty="0"/>
              <a:t> </a:t>
            </a:r>
            <a:r>
              <a:rPr dirty="0" err="1"/>
              <a:t>intrinsecamente</a:t>
            </a:r>
            <a:r>
              <a:rPr dirty="0"/>
              <a:t> </a:t>
            </a:r>
            <a:r>
              <a:rPr dirty="0" err="1"/>
              <a:t>iguais</a:t>
            </a:r>
            <a:r>
              <a:rPr dirty="0"/>
              <a:t> </a:t>
            </a:r>
            <a:r>
              <a:rPr dirty="0" err="1"/>
              <a:t>aos</a:t>
            </a:r>
            <a:r>
              <a:rPr dirty="0"/>
              <a:t> </a:t>
            </a:r>
            <a:r>
              <a:rPr dirty="0" err="1"/>
              <a:t>homens</a:t>
            </a:r>
            <a:r>
              <a:rPr dirty="0"/>
              <a:t> e </a:t>
            </a:r>
            <a:r>
              <a:rPr dirty="0" err="1"/>
              <a:t>devem</a:t>
            </a:r>
            <a:r>
              <a:rPr dirty="0"/>
              <a:t> </a:t>
            </a:r>
            <a:r>
              <a:rPr dirty="0" err="1"/>
              <a:t>ter</a:t>
            </a:r>
            <a:r>
              <a:rPr dirty="0"/>
              <a:t> </a:t>
            </a:r>
            <a:r>
              <a:rPr dirty="0" err="1"/>
              <a:t>acesso</a:t>
            </a:r>
            <a:r>
              <a:rPr dirty="0"/>
              <a:t> </a:t>
            </a:r>
            <a:r>
              <a:rPr dirty="0" err="1"/>
              <a:t>irrestrito</a:t>
            </a:r>
            <a:r>
              <a:rPr dirty="0"/>
              <a:t> </a:t>
            </a:r>
            <a:r>
              <a:rPr dirty="0" err="1"/>
              <a:t>às</a:t>
            </a:r>
            <a:r>
              <a:rPr dirty="0"/>
              <a:t> </a:t>
            </a:r>
            <a:r>
              <a:rPr dirty="0" err="1"/>
              <a:t>mesmas</a:t>
            </a:r>
            <a:r>
              <a:rPr dirty="0"/>
              <a:t> </a:t>
            </a:r>
            <a:r>
              <a:rPr dirty="0" err="1"/>
              <a:t>oportunidades</a:t>
            </a:r>
            <a:r>
              <a:rPr dirty="0"/>
              <a:t> </a:t>
            </a:r>
            <a:r>
              <a:rPr dirty="0" err="1"/>
              <a:t>destes</a:t>
            </a:r>
            <a:r>
              <a:rPr dirty="0"/>
              <a:t>. (O </a:t>
            </a:r>
            <a:r>
              <a:rPr dirty="0" err="1"/>
              <a:t>movimento</a:t>
            </a:r>
            <a:r>
              <a:rPr dirty="0"/>
              <a:t> </a:t>
            </a:r>
            <a:r>
              <a:rPr dirty="0" err="1"/>
              <a:t>pressupunha</a:t>
            </a:r>
            <a:r>
              <a:rPr dirty="0"/>
              <a:t>, </a:t>
            </a:r>
            <a:r>
              <a:rPr dirty="0" err="1"/>
              <a:t>já</a:t>
            </a:r>
            <a:r>
              <a:rPr dirty="0"/>
              <a:t> de </a:t>
            </a:r>
            <a:r>
              <a:rPr dirty="0" err="1"/>
              <a:t>início</a:t>
            </a:r>
            <a:r>
              <a:rPr dirty="0"/>
              <a:t>, </a:t>
            </a:r>
            <a:r>
              <a:rPr dirty="0" err="1"/>
              <a:t>uma</a:t>
            </a:r>
            <a:r>
              <a:rPr dirty="0"/>
              <a:t> </a:t>
            </a:r>
            <a:r>
              <a:rPr dirty="0" err="1"/>
              <a:t>condição</a:t>
            </a:r>
            <a:r>
              <a:rPr dirty="0"/>
              <a:t> fundamental de </a:t>
            </a:r>
            <a:r>
              <a:rPr dirty="0" err="1"/>
              <a:t>desigualdade</a:t>
            </a:r>
            <a:r>
              <a:rPr dirty="0"/>
              <a:t>, tanto </a:t>
            </a:r>
            <a:r>
              <a:rPr dirty="0" err="1"/>
              <a:t>em</a:t>
            </a:r>
            <a:r>
              <a:rPr dirty="0"/>
              <a:t> </a:t>
            </a:r>
            <a:r>
              <a:rPr dirty="0" err="1"/>
              <a:t>termos</a:t>
            </a:r>
            <a:r>
              <a:rPr dirty="0"/>
              <a:t> de </a:t>
            </a:r>
            <a:r>
              <a:rPr dirty="0" err="1"/>
              <a:t>dominação</a:t>
            </a:r>
            <a:r>
              <a:rPr dirty="0"/>
              <a:t> </a:t>
            </a:r>
            <a:r>
              <a:rPr dirty="0" err="1"/>
              <a:t>masculina</a:t>
            </a:r>
            <a:r>
              <a:rPr dirty="0"/>
              <a:t>, </a:t>
            </a:r>
            <a:r>
              <a:rPr dirty="0" err="1"/>
              <a:t>ou</a:t>
            </a:r>
            <a:r>
              <a:rPr dirty="0"/>
              <a:t> </a:t>
            </a:r>
            <a:r>
              <a:rPr dirty="0" err="1"/>
              <a:t>patriarcado</a:t>
            </a:r>
            <a:r>
              <a:rPr dirty="0"/>
              <a:t>, </a:t>
            </a:r>
            <a:r>
              <a:rPr dirty="0" err="1"/>
              <a:t>quanto</a:t>
            </a:r>
            <a:r>
              <a:rPr dirty="0"/>
              <a:t> de </a:t>
            </a:r>
            <a:r>
              <a:rPr dirty="0" err="1"/>
              <a:t>desigualdade</a:t>
            </a:r>
            <a:r>
              <a:rPr dirty="0"/>
              <a:t> de </a:t>
            </a:r>
            <a:r>
              <a:rPr dirty="0" err="1"/>
              <a:t>gênero</a:t>
            </a:r>
            <a:r>
              <a:rPr dirty="0"/>
              <a:t> e dos </a:t>
            </a:r>
            <a:r>
              <a:rPr dirty="0" err="1"/>
              <a:t>efeitos</a:t>
            </a:r>
            <a:r>
              <a:rPr dirty="0"/>
              <a:t> </a:t>
            </a:r>
            <a:r>
              <a:rPr dirty="0" err="1"/>
              <a:t>sociais</a:t>
            </a:r>
            <a:r>
              <a:rPr dirty="0"/>
              <a:t> </a:t>
            </a:r>
            <a:r>
              <a:rPr dirty="0" err="1"/>
              <a:t>decorrentes</a:t>
            </a:r>
            <a:r>
              <a:rPr dirty="0"/>
              <a:t> da </a:t>
            </a:r>
            <a:r>
              <a:rPr dirty="0" err="1"/>
              <a:t>diferença</a:t>
            </a:r>
            <a:r>
              <a:rPr dirty="0"/>
              <a:t> sexual.)</a:t>
            </a:r>
          </a:p>
        </p:txBody>
      </p:sp>
      <p:sp>
        <p:nvSpPr>
          <p:cNvPr id="436"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1" name="Slide Number">
            <a:extLst>
              <a:ext uri="{FF2B5EF4-FFF2-40B4-BE49-F238E27FC236}">
                <a16:creationId xmlns:a16="http://schemas.microsoft.com/office/drawing/2014/main" id="{AD5E81F3-5FF3-4F40-9222-1ADF15A6B50E}"/>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21</a:t>
            </a:fld>
            <a:endParaRPr dirty="0"/>
          </a:p>
        </p:txBody>
      </p:sp>
      <p:sp>
        <p:nvSpPr>
          <p:cNvPr id="2" name="Shape 121">
            <a:extLst>
              <a:ext uri="{FF2B5EF4-FFF2-40B4-BE49-F238E27FC236}">
                <a16:creationId xmlns:a16="http://schemas.microsoft.com/office/drawing/2014/main" id="{C3954552-F589-6D65-18DB-3D04A40EDADA}"/>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829558"/>
        </a:solidFill>
        <a:effectLst/>
      </p:bgPr>
    </p:bg>
    <p:spTree>
      <p:nvGrpSpPr>
        <p:cNvPr id="1" name=""/>
        <p:cNvGrpSpPr/>
        <p:nvPr/>
      </p:nvGrpSpPr>
      <p:grpSpPr>
        <a:xfrm>
          <a:off x="0" y="0"/>
          <a:ext cx="0" cy="0"/>
          <a:chOff x="0" y="0"/>
          <a:chExt cx="0" cy="0"/>
        </a:xfrm>
      </p:grpSpPr>
      <p:pic>
        <p:nvPicPr>
          <p:cNvPr id="438"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439" name="MISOGINIA A origem da palavra misoginia vem do idioma grego e significa &quot;ódio à mulher&quot;. O termo pode ser utilizado de diversas maneiras para indicar atitudes como exclusão social, discriminação, hostilidade ou até mesmo violência.…"/>
          <p:cNvSpPr txBox="1"/>
          <p:nvPr/>
        </p:nvSpPr>
        <p:spPr>
          <a:xfrm>
            <a:off x="14035468" y="5059345"/>
            <a:ext cx="7660931" cy="67505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endParaRPr b="1">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endParaRPr b="1">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r>
              <a:rPr b="1">
                <a:latin typeface="Helvetica Now Text"/>
                <a:ea typeface="Helvetica Now Text"/>
                <a:cs typeface="Helvetica Now Text"/>
                <a:sym typeface="Helvetica Now Text"/>
              </a:rPr>
              <a:t>MISOGINIA</a:t>
            </a:r>
            <a:br>
              <a:rPr b="1">
                <a:latin typeface="Helvetica Now Text"/>
                <a:ea typeface="Helvetica Now Text"/>
                <a:cs typeface="Helvetica Now Text"/>
                <a:sym typeface="Helvetica Now Text"/>
              </a:rPr>
            </a:br>
            <a:r>
              <a:t>A origem da palavra misoginia vem do idioma grego e significa "ódio à mulher". O termo pode ser utilizado de diversas maneiras para indicar atitudes como exclusão social, discriminação, hostilidade ou até mesmo violência.</a:t>
            </a:r>
          </a:p>
          <a:p>
            <a:pPr algn="l" defTabSz="457200">
              <a:defRPr>
                <a:solidFill>
                  <a:srgbClr val="FFFFFF"/>
                </a:solidFill>
                <a:latin typeface="Helvetica Now Text Light"/>
                <a:ea typeface="Helvetica Now Text Light"/>
                <a:cs typeface="Helvetica Now Text Light"/>
                <a:sym typeface="Helvetica Now Text Light"/>
              </a:defRPr>
            </a:pPr>
            <a:endParaRPr/>
          </a:p>
          <a:p>
            <a:pPr algn="l" defTabSz="457200">
              <a:defRPr>
                <a:solidFill>
                  <a:srgbClr val="FFFFFF"/>
                </a:solidFill>
                <a:latin typeface="Helvetica Now Text Light"/>
                <a:ea typeface="Helvetica Now Text Light"/>
                <a:cs typeface="Helvetica Now Text Light"/>
                <a:sym typeface="Helvetica Now Text Light"/>
              </a:defRPr>
            </a:pPr>
            <a:r>
              <a:rPr b="1" i="1">
                <a:latin typeface="Helvetica"/>
                <a:ea typeface="Helvetica"/>
                <a:cs typeface="Helvetica"/>
                <a:sym typeface="Helvetica"/>
              </a:rPr>
              <a:t>MANSPLAINIG</a:t>
            </a:r>
            <a:r>
              <a:t> </a:t>
            </a:r>
          </a:p>
          <a:p>
            <a:pPr algn="l" defTabSz="457200">
              <a:defRPr>
                <a:solidFill>
                  <a:srgbClr val="FFFFFF"/>
                </a:solidFill>
                <a:latin typeface="Helvetica Now Text Light"/>
                <a:ea typeface="Helvetica Now Text Light"/>
                <a:cs typeface="Helvetica Now Text Light"/>
                <a:sym typeface="Helvetica Now Text Light"/>
              </a:defRPr>
            </a:pPr>
            <a:r>
              <a:t>A palavra foi criada a partir da junção entre "</a:t>
            </a:r>
            <a:r>
              <a:rPr i="1">
                <a:latin typeface="Helvetica Light"/>
                <a:ea typeface="Helvetica Light"/>
                <a:cs typeface="Helvetica Light"/>
                <a:sym typeface="Helvetica Light"/>
              </a:rPr>
              <a:t>man</a:t>
            </a:r>
            <a:r>
              <a:t>" ("homem") e "</a:t>
            </a:r>
            <a:r>
              <a:rPr i="1">
                <a:latin typeface="Helvetica Light"/>
                <a:ea typeface="Helvetica Light"/>
                <a:cs typeface="Helvetica Light"/>
                <a:sym typeface="Helvetica Light"/>
              </a:rPr>
              <a:t>explain</a:t>
            </a:r>
            <a:r>
              <a:t>" ("explicar"), em inglês, e ficou conhecida com a publicação do livro </a:t>
            </a:r>
            <a:r>
              <a:rPr i="1">
                <a:latin typeface="Helvetica Light"/>
                <a:ea typeface="Helvetica Light"/>
                <a:cs typeface="Helvetica Light"/>
                <a:sym typeface="Helvetica Light"/>
              </a:rPr>
              <a:t>Os Homens Explicam Tudo Para Mim</a:t>
            </a:r>
            <a:r>
              <a:t>, escrito por Rebecca Solnit. É o termo usado para descrever a atitude de um homem que tenta explicar algo a uma mulher, assumindo que ela não sabe sobre o assunto, subestimando sua inteligência.</a:t>
            </a:r>
          </a:p>
        </p:txBody>
      </p:sp>
      <p:sp>
        <p:nvSpPr>
          <p:cNvPr id="440" name="Shape 121"/>
          <p:cNvSpPr txBox="1"/>
          <p:nvPr/>
        </p:nvSpPr>
        <p:spPr>
          <a:xfrm>
            <a:off x="3576422" y="2290977"/>
            <a:ext cx="8124901" cy="1265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lvl1pPr algn="l" defTabSz="609600">
              <a:lnSpc>
                <a:spcPct val="90000"/>
              </a:lnSpc>
              <a:spcBef>
                <a:spcPts val="2400"/>
              </a:spcBef>
              <a:defRPr sz="6000">
                <a:solidFill>
                  <a:srgbClr val="FFFFFF"/>
                </a:solidFill>
                <a:latin typeface="Helvetica Now Display Light"/>
                <a:ea typeface="Helvetica Now Display Light"/>
                <a:cs typeface="Helvetica Now Display Light"/>
                <a:sym typeface="Helvetica Now Display Light"/>
              </a:defRPr>
            </a:lvl1pPr>
          </a:lstStyle>
          <a:p>
            <a:r>
              <a:t>glossário</a:t>
            </a:r>
          </a:p>
        </p:txBody>
      </p:sp>
      <p:sp>
        <p:nvSpPr>
          <p:cNvPr id="441" name="Rounded Rectangle"/>
          <p:cNvSpPr/>
          <p:nvPr/>
        </p:nvSpPr>
        <p:spPr>
          <a:xfrm>
            <a:off x="14147251" y="-253845"/>
            <a:ext cx="7561537" cy="4172923"/>
          </a:xfrm>
          <a:prstGeom prst="roundRect">
            <a:avLst>
              <a:gd name="adj" fmla="val 10069"/>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42" name="Rounded Rectangle"/>
          <p:cNvSpPr/>
          <p:nvPr/>
        </p:nvSpPr>
        <p:spPr>
          <a:xfrm>
            <a:off x="17648305" y="-4635213"/>
            <a:ext cx="7561537" cy="7042859"/>
          </a:xfrm>
          <a:prstGeom prst="roundRect">
            <a:avLst>
              <a:gd name="adj" fmla="val 5966"/>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43" name="GASLIGHTING O termo é usado para descrever a manipulação psicológica na qual o agressor faz a vítima questionar sua própria inteligência, memória ou sanidade. Quem sofre com o gaslighting, tende a desconfiar de suas próprias percepções da realidade.…"/>
          <p:cNvSpPr txBox="1"/>
          <p:nvPr/>
        </p:nvSpPr>
        <p:spPr>
          <a:xfrm>
            <a:off x="4749057" y="5428676"/>
            <a:ext cx="7969575" cy="63812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i="1" dirty="0">
                <a:latin typeface="Helvetica"/>
                <a:ea typeface="Helvetica"/>
                <a:cs typeface="Helvetica"/>
                <a:sym typeface="Helvetica"/>
              </a:rPr>
              <a:t>GASLIGHTING</a:t>
            </a:r>
            <a:br>
              <a:rPr dirty="0"/>
            </a:br>
            <a:r>
              <a:rPr dirty="0"/>
              <a:t>O </a:t>
            </a:r>
            <a:r>
              <a:rPr dirty="0" err="1"/>
              <a:t>termo</a:t>
            </a:r>
            <a:r>
              <a:rPr dirty="0"/>
              <a:t> </a:t>
            </a:r>
            <a:r>
              <a:rPr dirty="0" err="1"/>
              <a:t>é</a:t>
            </a:r>
            <a:r>
              <a:rPr dirty="0"/>
              <a:t> </a:t>
            </a:r>
            <a:r>
              <a:rPr dirty="0" err="1"/>
              <a:t>usado</a:t>
            </a:r>
            <a:r>
              <a:rPr dirty="0"/>
              <a:t> para </a:t>
            </a:r>
            <a:r>
              <a:rPr dirty="0" err="1"/>
              <a:t>descrever</a:t>
            </a:r>
            <a:r>
              <a:rPr dirty="0"/>
              <a:t> a </a:t>
            </a:r>
            <a:r>
              <a:rPr dirty="0" err="1"/>
              <a:t>manipulação</a:t>
            </a:r>
            <a:r>
              <a:rPr dirty="0"/>
              <a:t> </a:t>
            </a:r>
            <a:r>
              <a:rPr dirty="0" err="1"/>
              <a:t>psicológica</a:t>
            </a:r>
            <a:r>
              <a:rPr dirty="0"/>
              <a:t> </a:t>
            </a:r>
            <a:r>
              <a:rPr dirty="0" err="1"/>
              <a:t>na</a:t>
            </a:r>
            <a:r>
              <a:rPr dirty="0"/>
              <a:t> qual o </a:t>
            </a:r>
            <a:r>
              <a:rPr dirty="0" err="1"/>
              <a:t>agressor</a:t>
            </a:r>
            <a:r>
              <a:rPr dirty="0"/>
              <a:t> </a:t>
            </a:r>
            <a:r>
              <a:rPr dirty="0" err="1"/>
              <a:t>faz</a:t>
            </a:r>
            <a:r>
              <a:rPr dirty="0"/>
              <a:t> a </a:t>
            </a:r>
            <a:r>
              <a:rPr dirty="0" err="1"/>
              <a:t>vítima</a:t>
            </a:r>
            <a:r>
              <a:rPr dirty="0"/>
              <a:t> </a:t>
            </a:r>
            <a:r>
              <a:rPr dirty="0" err="1"/>
              <a:t>questionar</a:t>
            </a:r>
            <a:r>
              <a:rPr dirty="0"/>
              <a:t> </a:t>
            </a:r>
            <a:r>
              <a:rPr dirty="0" err="1"/>
              <a:t>sua</a:t>
            </a:r>
            <a:r>
              <a:rPr dirty="0"/>
              <a:t> </a:t>
            </a:r>
            <a:r>
              <a:rPr dirty="0" err="1"/>
              <a:t>própria</a:t>
            </a:r>
            <a:r>
              <a:rPr dirty="0"/>
              <a:t> </a:t>
            </a:r>
            <a:r>
              <a:rPr dirty="0" err="1"/>
              <a:t>inteligência</a:t>
            </a:r>
            <a:r>
              <a:rPr dirty="0"/>
              <a:t>, </a:t>
            </a:r>
            <a:r>
              <a:rPr dirty="0" err="1"/>
              <a:t>memória</a:t>
            </a:r>
            <a:r>
              <a:rPr dirty="0"/>
              <a:t> </a:t>
            </a:r>
            <a:r>
              <a:rPr dirty="0" err="1"/>
              <a:t>ou</a:t>
            </a:r>
            <a:r>
              <a:rPr dirty="0"/>
              <a:t> </a:t>
            </a:r>
            <a:r>
              <a:rPr dirty="0" err="1"/>
              <a:t>sanidade</a:t>
            </a:r>
            <a:r>
              <a:rPr dirty="0"/>
              <a:t>. </a:t>
            </a:r>
            <a:r>
              <a:rPr dirty="0" err="1"/>
              <a:t>Quem</a:t>
            </a:r>
            <a:r>
              <a:rPr dirty="0"/>
              <a:t> </a:t>
            </a:r>
            <a:r>
              <a:rPr dirty="0" err="1"/>
              <a:t>sofre</a:t>
            </a:r>
            <a:r>
              <a:rPr dirty="0"/>
              <a:t> com o </a:t>
            </a:r>
            <a:r>
              <a:rPr i="1" dirty="0">
                <a:latin typeface="Helvetica Light"/>
                <a:ea typeface="Helvetica Light"/>
                <a:cs typeface="Helvetica Light"/>
                <a:sym typeface="Helvetica Light"/>
              </a:rPr>
              <a:t>gaslighting</a:t>
            </a:r>
            <a:r>
              <a:rPr dirty="0"/>
              <a:t>, </a:t>
            </a:r>
            <a:r>
              <a:rPr dirty="0" err="1"/>
              <a:t>tende</a:t>
            </a:r>
            <a:r>
              <a:rPr dirty="0"/>
              <a:t> a </a:t>
            </a:r>
            <a:r>
              <a:rPr dirty="0" err="1"/>
              <a:t>desconfiar</a:t>
            </a:r>
            <a:r>
              <a:rPr dirty="0"/>
              <a:t> de </a:t>
            </a:r>
            <a:r>
              <a:rPr dirty="0" err="1"/>
              <a:t>suas</a:t>
            </a:r>
            <a:r>
              <a:rPr dirty="0"/>
              <a:t> </a:t>
            </a:r>
            <a:r>
              <a:rPr dirty="0" err="1"/>
              <a:t>próprias</a:t>
            </a:r>
            <a:r>
              <a:rPr dirty="0"/>
              <a:t> </a:t>
            </a:r>
            <a:r>
              <a:rPr dirty="0" err="1"/>
              <a:t>percepções</a:t>
            </a:r>
            <a:r>
              <a:rPr dirty="0"/>
              <a:t> da </a:t>
            </a:r>
            <a:r>
              <a:rPr dirty="0" err="1"/>
              <a:t>realidade</a:t>
            </a:r>
            <a:r>
              <a:rPr dirty="0"/>
              <a:t>.</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MACHISMO</a:t>
            </a:r>
            <a:br>
              <a:rPr b="1" dirty="0">
                <a:latin typeface="Helvetica Now Text"/>
                <a:ea typeface="Helvetica Now Text"/>
                <a:cs typeface="Helvetica Now Text"/>
                <a:sym typeface="Helvetica Now Text"/>
              </a:rPr>
            </a:br>
            <a:r>
              <a:rPr dirty="0" err="1"/>
              <a:t>É</a:t>
            </a:r>
            <a:r>
              <a:rPr dirty="0"/>
              <a:t> a </a:t>
            </a:r>
            <a:r>
              <a:rPr dirty="0" err="1"/>
              <a:t>ideia</a:t>
            </a:r>
            <a:r>
              <a:rPr dirty="0"/>
              <a:t> da </a:t>
            </a:r>
            <a:r>
              <a:rPr dirty="0" err="1"/>
              <a:t>superioridade</a:t>
            </a:r>
            <a:r>
              <a:rPr dirty="0"/>
              <a:t> </a:t>
            </a:r>
            <a:r>
              <a:rPr dirty="0" err="1"/>
              <a:t>masculina</a:t>
            </a:r>
            <a:r>
              <a:rPr dirty="0"/>
              <a:t>. </a:t>
            </a:r>
            <a:r>
              <a:rPr dirty="0" err="1"/>
              <a:t>Ou</a:t>
            </a:r>
            <a:r>
              <a:rPr dirty="0"/>
              <a:t> </a:t>
            </a:r>
            <a:r>
              <a:rPr dirty="0" err="1"/>
              <a:t>seja</a:t>
            </a:r>
            <a:r>
              <a:rPr dirty="0"/>
              <a:t>, </a:t>
            </a:r>
            <a:r>
              <a:rPr dirty="0" err="1"/>
              <a:t>é</a:t>
            </a:r>
            <a:r>
              <a:rPr dirty="0"/>
              <a:t> a </a:t>
            </a:r>
            <a:r>
              <a:rPr dirty="0" err="1"/>
              <a:t>opressão</a:t>
            </a:r>
            <a:r>
              <a:rPr dirty="0"/>
              <a:t> da </a:t>
            </a:r>
            <a:r>
              <a:rPr dirty="0" err="1"/>
              <a:t>mulher</a:t>
            </a:r>
            <a:r>
              <a:rPr dirty="0"/>
              <a:t> </a:t>
            </a:r>
            <a:r>
              <a:rPr dirty="0" err="1"/>
              <a:t>expressa</a:t>
            </a:r>
            <a:r>
              <a:rPr dirty="0"/>
              <a:t> por </a:t>
            </a:r>
            <a:r>
              <a:rPr dirty="0" err="1"/>
              <a:t>comportamentos</a:t>
            </a:r>
            <a:r>
              <a:rPr dirty="0"/>
              <a:t>, </a:t>
            </a:r>
            <a:r>
              <a:rPr dirty="0" err="1"/>
              <a:t>opiniões</a:t>
            </a:r>
            <a:r>
              <a:rPr dirty="0"/>
              <a:t> e </a:t>
            </a:r>
            <a:r>
              <a:rPr dirty="0" err="1"/>
              <a:t>sentimentos</a:t>
            </a:r>
            <a:r>
              <a:rPr dirty="0"/>
              <a:t> que </a:t>
            </a:r>
            <a:r>
              <a:rPr dirty="0" err="1"/>
              <a:t>declaram</a:t>
            </a:r>
            <a:r>
              <a:rPr dirty="0"/>
              <a:t> a </a:t>
            </a:r>
            <a:r>
              <a:rPr dirty="0" err="1"/>
              <a:t>desigualdade</a:t>
            </a:r>
            <a:r>
              <a:rPr dirty="0"/>
              <a:t> de </a:t>
            </a:r>
            <a:r>
              <a:rPr dirty="0" err="1"/>
              <a:t>direitos</a:t>
            </a:r>
            <a:r>
              <a:rPr dirty="0"/>
              <a:t> e </a:t>
            </a:r>
            <a:r>
              <a:rPr dirty="0" err="1"/>
              <a:t>habilidades</a:t>
            </a:r>
            <a:r>
              <a:rPr dirty="0"/>
              <a:t>. Na </a:t>
            </a:r>
            <a:r>
              <a:rPr dirty="0" err="1"/>
              <a:t>prática</a:t>
            </a:r>
            <a:r>
              <a:rPr dirty="0"/>
              <a:t>, </a:t>
            </a:r>
            <a:r>
              <a:rPr dirty="0" err="1"/>
              <a:t>uma</a:t>
            </a:r>
            <a:r>
              <a:rPr dirty="0"/>
              <a:t> </a:t>
            </a:r>
            <a:r>
              <a:rPr dirty="0" err="1"/>
              <a:t>pessoa</a:t>
            </a:r>
            <a:r>
              <a:rPr dirty="0"/>
              <a:t> </a:t>
            </a:r>
            <a:r>
              <a:rPr dirty="0" err="1"/>
              <a:t>machista</a:t>
            </a:r>
            <a:r>
              <a:rPr dirty="0"/>
              <a:t> </a:t>
            </a:r>
            <a:r>
              <a:rPr dirty="0" err="1"/>
              <a:t>é</a:t>
            </a:r>
            <a:r>
              <a:rPr dirty="0"/>
              <a:t> </a:t>
            </a:r>
            <a:r>
              <a:rPr dirty="0" err="1"/>
              <a:t>aquela</a:t>
            </a:r>
            <a:r>
              <a:rPr dirty="0"/>
              <a:t> que </a:t>
            </a:r>
            <a:r>
              <a:rPr dirty="0" err="1"/>
              <a:t>acredita</a:t>
            </a:r>
            <a:r>
              <a:rPr dirty="0"/>
              <a:t> que </a:t>
            </a:r>
            <a:r>
              <a:rPr dirty="0" err="1"/>
              <a:t>homens</a:t>
            </a:r>
            <a:r>
              <a:rPr dirty="0"/>
              <a:t> e </a:t>
            </a:r>
            <a:r>
              <a:rPr dirty="0" err="1"/>
              <a:t>mulheres</a:t>
            </a:r>
            <a:r>
              <a:rPr dirty="0"/>
              <a:t> </a:t>
            </a:r>
            <a:r>
              <a:rPr dirty="0" err="1"/>
              <a:t>têm</a:t>
            </a:r>
            <a:r>
              <a:rPr dirty="0"/>
              <a:t> </a:t>
            </a:r>
            <a:r>
              <a:rPr dirty="0" err="1"/>
              <a:t>papéis</a:t>
            </a:r>
            <a:r>
              <a:rPr dirty="0"/>
              <a:t> </a:t>
            </a:r>
            <a:r>
              <a:rPr dirty="0" err="1"/>
              <a:t>distintos</a:t>
            </a:r>
            <a:r>
              <a:rPr dirty="0"/>
              <a:t> </a:t>
            </a:r>
            <a:r>
              <a:rPr dirty="0" err="1"/>
              <a:t>na</a:t>
            </a:r>
            <a:r>
              <a:rPr dirty="0"/>
              <a:t> </a:t>
            </a:r>
            <a:r>
              <a:rPr dirty="0" err="1"/>
              <a:t>sociedade</a:t>
            </a:r>
            <a:r>
              <a:rPr dirty="0"/>
              <a:t>, que a </a:t>
            </a:r>
            <a:r>
              <a:rPr dirty="0" err="1"/>
              <a:t>mulher</a:t>
            </a:r>
            <a:r>
              <a:rPr dirty="0"/>
              <a:t> </a:t>
            </a:r>
            <a:r>
              <a:rPr dirty="0" err="1"/>
              <a:t>deve</a:t>
            </a:r>
            <a:r>
              <a:rPr dirty="0"/>
              <a:t> se </a:t>
            </a:r>
            <a:r>
              <a:rPr dirty="0" err="1"/>
              <a:t>portar</a:t>
            </a:r>
            <a:r>
              <a:rPr dirty="0"/>
              <a:t> de </a:t>
            </a:r>
            <a:r>
              <a:rPr dirty="0" err="1"/>
              <a:t>jeitos</a:t>
            </a:r>
            <a:r>
              <a:rPr dirty="0"/>
              <a:t> </a:t>
            </a:r>
            <a:r>
              <a:rPr dirty="0" err="1"/>
              <a:t>específicos</a:t>
            </a:r>
            <a:r>
              <a:rPr dirty="0"/>
              <a:t> </a:t>
            </a:r>
            <a:r>
              <a:rPr dirty="0" err="1"/>
              <a:t>ou</a:t>
            </a:r>
            <a:r>
              <a:rPr dirty="0"/>
              <a:t> que </a:t>
            </a:r>
            <a:r>
              <a:rPr dirty="0" err="1"/>
              <a:t>julga</a:t>
            </a:r>
            <a:r>
              <a:rPr dirty="0"/>
              <a:t> o </a:t>
            </a:r>
            <a:r>
              <a:rPr dirty="0" err="1"/>
              <a:t>sexo</a:t>
            </a:r>
            <a:r>
              <a:rPr dirty="0"/>
              <a:t> </a:t>
            </a:r>
            <a:r>
              <a:rPr dirty="0" err="1"/>
              <a:t>feminino</a:t>
            </a:r>
            <a:r>
              <a:rPr dirty="0"/>
              <a:t> </a:t>
            </a:r>
            <a:r>
              <a:rPr dirty="0" err="1"/>
              <a:t>como</a:t>
            </a:r>
            <a:r>
              <a:rPr dirty="0"/>
              <a:t> inferior </a:t>
            </a:r>
            <a:r>
              <a:rPr dirty="0" err="1"/>
              <a:t>seja</a:t>
            </a:r>
            <a:r>
              <a:rPr dirty="0"/>
              <a:t> </a:t>
            </a:r>
            <a:r>
              <a:rPr dirty="0" err="1"/>
              <a:t>pelo</a:t>
            </a:r>
            <a:r>
              <a:rPr dirty="0"/>
              <a:t> </a:t>
            </a:r>
            <a:r>
              <a:rPr dirty="0" err="1"/>
              <a:t>aspecto</a:t>
            </a:r>
            <a:r>
              <a:rPr dirty="0"/>
              <a:t> </a:t>
            </a:r>
            <a:r>
              <a:rPr dirty="0" err="1"/>
              <a:t>físico</a:t>
            </a:r>
            <a:r>
              <a:rPr dirty="0"/>
              <a:t>, social </a:t>
            </a:r>
            <a:r>
              <a:rPr dirty="0" err="1"/>
              <a:t>ou</a:t>
            </a:r>
            <a:r>
              <a:rPr dirty="0"/>
              <a:t> </a:t>
            </a:r>
            <a:r>
              <a:rPr dirty="0" err="1"/>
              <a:t>intelectual</a:t>
            </a:r>
            <a:r>
              <a:rPr dirty="0"/>
              <a:t>.</a:t>
            </a:r>
          </a:p>
        </p:txBody>
      </p:sp>
      <p:sp>
        <p:nvSpPr>
          <p:cNvPr id="444" name="Rounded Rectangle"/>
          <p:cNvSpPr/>
          <p:nvPr/>
        </p:nvSpPr>
        <p:spPr>
          <a:xfrm>
            <a:off x="20173855" y="1662200"/>
            <a:ext cx="3153471" cy="2943447"/>
          </a:xfrm>
          <a:prstGeom prst="roundRect">
            <a:avLst>
              <a:gd name="adj" fmla="val 5741"/>
            </a:avLst>
          </a:prstGeom>
          <a:solidFill>
            <a:srgbClr val="FFCC35"/>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47"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2" name="Slide Number">
            <a:extLst>
              <a:ext uri="{FF2B5EF4-FFF2-40B4-BE49-F238E27FC236}">
                <a16:creationId xmlns:a16="http://schemas.microsoft.com/office/drawing/2014/main" id="{E0392A82-C733-704E-82E4-6881C0B01354}"/>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22</a:t>
            </a:fld>
            <a:endParaRPr dirty="0"/>
          </a:p>
        </p:txBody>
      </p:sp>
      <p:sp>
        <p:nvSpPr>
          <p:cNvPr id="2" name="Shape 121">
            <a:extLst>
              <a:ext uri="{FF2B5EF4-FFF2-40B4-BE49-F238E27FC236}">
                <a16:creationId xmlns:a16="http://schemas.microsoft.com/office/drawing/2014/main" id="{2A11AF74-3DF5-B741-9DEA-4338743D74BD}"/>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829558"/>
        </a:solidFill>
        <a:effectLst/>
      </p:bgPr>
    </p:bg>
    <p:spTree>
      <p:nvGrpSpPr>
        <p:cNvPr id="1" name=""/>
        <p:cNvGrpSpPr/>
        <p:nvPr/>
      </p:nvGrpSpPr>
      <p:grpSpPr>
        <a:xfrm>
          <a:off x="0" y="0"/>
          <a:ext cx="0" cy="0"/>
          <a:chOff x="0" y="0"/>
          <a:chExt cx="0" cy="0"/>
        </a:xfrm>
      </p:grpSpPr>
      <p:pic>
        <p:nvPicPr>
          <p:cNvPr id="449"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450" name="MATERNIDADE COMPULSÓRIA…"/>
          <p:cNvSpPr txBox="1"/>
          <p:nvPr/>
        </p:nvSpPr>
        <p:spPr>
          <a:xfrm>
            <a:off x="14035468" y="6922937"/>
            <a:ext cx="7933181" cy="4903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Display" panose="020B0504030202020204" pitchFamily="34" charset="77"/>
              </a:rPr>
              <a:t>MATERNIDADE COMPULSÓRIA </a:t>
            </a:r>
          </a:p>
          <a:p>
            <a:pPr algn="l" defTabSz="457200">
              <a:defRPr>
                <a:solidFill>
                  <a:srgbClr val="FFFFFF"/>
                </a:solidFill>
                <a:latin typeface="Helvetica Now Text Light"/>
                <a:ea typeface="Helvetica Now Text Light"/>
                <a:cs typeface="Helvetica Now Text Light"/>
                <a:sym typeface="Helvetica Now Text Light"/>
              </a:defRPr>
            </a:pPr>
            <a:r>
              <a:rPr dirty="0"/>
              <a:t>regime </a:t>
            </a:r>
            <a:r>
              <a:rPr dirty="0" err="1"/>
              <a:t>político</a:t>
            </a:r>
            <a:r>
              <a:rPr dirty="0"/>
              <a:t> </a:t>
            </a:r>
            <a:r>
              <a:rPr dirty="0" err="1"/>
              <a:t>em</a:t>
            </a:r>
            <a:r>
              <a:rPr dirty="0"/>
              <a:t> que </a:t>
            </a:r>
            <a:r>
              <a:rPr dirty="0" err="1"/>
              <a:t>mulheres</a:t>
            </a:r>
            <a:r>
              <a:rPr dirty="0"/>
              <a:t> </a:t>
            </a:r>
            <a:r>
              <a:rPr dirty="0" err="1"/>
              <a:t>são</a:t>
            </a:r>
            <a:r>
              <a:rPr dirty="0"/>
              <a:t> </a:t>
            </a:r>
            <a:r>
              <a:rPr dirty="0" err="1"/>
              <a:t>compulsoriamente</a:t>
            </a:r>
            <a:r>
              <a:rPr dirty="0"/>
              <a:t> </a:t>
            </a:r>
            <a:r>
              <a:rPr dirty="0" err="1"/>
              <a:t>empurradas</a:t>
            </a:r>
            <a:r>
              <a:rPr dirty="0"/>
              <a:t> para </a:t>
            </a:r>
            <a:r>
              <a:rPr dirty="0" err="1"/>
              <a:t>realizar</a:t>
            </a:r>
            <a:r>
              <a:rPr dirty="0"/>
              <a:t> o </a:t>
            </a:r>
            <a:r>
              <a:rPr dirty="0" err="1"/>
              <a:t>trabalho</a:t>
            </a:r>
            <a:r>
              <a:rPr dirty="0"/>
              <a:t> </a:t>
            </a:r>
            <a:r>
              <a:rPr dirty="0" err="1"/>
              <a:t>reprodutivo</a:t>
            </a:r>
            <a:r>
              <a:rPr dirty="0"/>
              <a:t>. Junto com a </a:t>
            </a:r>
            <a:r>
              <a:rPr dirty="0" err="1"/>
              <a:t>heterossexualidade</a:t>
            </a:r>
            <a:r>
              <a:rPr dirty="0"/>
              <a:t> </a:t>
            </a:r>
            <a:r>
              <a:rPr dirty="0" err="1"/>
              <a:t>compulsória</a:t>
            </a:r>
            <a:r>
              <a:rPr dirty="0"/>
              <a:t>, </a:t>
            </a:r>
            <a:r>
              <a:rPr dirty="0" err="1"/>
              <a:t>sela</a:t>
            </a:r>
            <a:r>
              <a:rPr dirty="0"/>
              <a:t> o </a:t>
            </a:r>
            <a:r>
              <a:rPr dirty="0" err="1"/>
              <a:t>destino</a:t>
            </a:r>
            <a:r>
              <a:rPr dirty="0"/>
              <a:t> de </a:t>
            </a:r>
            <a:r>
              <a:rPr dirty="0" err="1"/>
              <a:t>fêmea</a:t>
            </a:r>
            <a:r>
              <a:rPr dirty="0"/>
              <a:t> </a:t>
            </a:r>
            <a:r>
              <a:rPr dirty="0" err="1"/>
              <a:t>como</a:t>
            </a:r>
            <a:r>
              <a:rPr dirty="0"/>
              <a:t> </a:t>
            </a:r>
            <a:r>
              <a:rPr dirty="0" err="1"/>
              <a:t>esposa</a:t>
            </a:r>
            <a:r>
              <a:rPr dirty="0"/>
              <a:t> e </a:t>
            </a:r>
            <a:r>
              <a:rPr dirty="0" err="1"/>
              <a:t>mãe</a:t>
            </a:r>
            <a:r>
              <a:rPr dirty="0"/>
              <a:t>, a </a:t>
            </a:r>
            <a:r>
              <a:rPr dirty="0" err="1"/>
              <a:t>serviço</a:t>
            </a:r>
            <a:r>
              <a:rPr dirty="0"/>
              <a:t> dos </a:t>
            </a:r>
            <a:r>
              <a:rPr dirty="0" err="1"/>
              <a:t>homens</a:t>
            </a:r>
            <a:r>
              <a:rPr dirty="0"/>
              <a:t>, no </a:t>
            </a:r>
            <a:r>
              <a:rPr dirty="0" err="1"/>
              <a:t>patriarcado</a:t>
            </a:r>
            <a:r>
              <a:rPr dirty="0"/>
              <a:t>. </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Display" panose="020B0504030202020204" pitchFamily="34" charset="77"/>
              </a:rPr>
              <a:t>MICROMACHISMO</a:t>
            </a:r>
          </a:p>
          <a:p>
            <a:pPr algn="l" defTabSz="457200">
              <a:defRPr>
                <a:solidFill>
                  <a:srgbClr val="FFFFFF"/>
                </a:solidFill>
                <a:latin typeface="Helvetica Now Text Light"/>
                <a:ea typeface="Helvetica Now Text Light"/>
                <a:cs typeface="Helvetica Now Text Light"/>
                <a:sym typeface="Helvetica Now Text Light"/>
              </a:defRPr>
            </a:pPr>
            <a:r>
              <a:rPr dirty="0" err="1"/>
              <a:t>pode</a:t>
            </a:r>
            <a:r>
              <a:rPr dirty="0"/>
              <a:t> ser </a:t>
            </a:r>
            <a:r>
              <a:rPr dirty="0" err="1"/>
              <a:t>atribuído</a:t>
            </a:r>
            <a:r>
              <a:rPr dirty="0"/>
              <a:t> a </a:t>
            </a:r>
            <a:r>
              <a:rPr dirty="0" err="1"/>
              <a:t>todas</a:t>
            </a:r>
            <a:r>
              <a:rPr dirty="0"/>
              <a:t> as </a:t>
            </a:r>
            <a:r>
              <a:rPr dirty="0" err="1"/>
              <a:t>atitudes</a:t>
            </a:r>
            <a:r>
              <a:rPr dirty="0"/>
              <a:t> de </a:t>
            </a:r>
            <a:r>
              <a:rPr dirty="0" err="1"/>
              <a:t>discriminação</a:t>
            </a:r>
            <a:r>
              <a:rPr dirty="0"/>
              <a:t> </a:t>
            </a:r>
            <a:r>
              <a:rPr dirty="0" err="1"/>
              <a:t>em</a:t>
            </a:r>
            <a:r>
              <a:rPr dirty="0"/>
              <a:t> </a:t>
            </a:r>
            <a:r>
              <a:rPr dirty="0" err="1"/>
              <a:t>relação</a:t>
            </a:r>
            <a:r>
              <a:rPr dirty="0"/>
              <a:t> </a:t>
            </a:r>
            <a:r>
              <a:rPr dirty="0" err="1"/>
              <a:t>às</a:t>
            </a:r>
            <a:r>
              <a:rPr dirty="0"/>
              <a:t> </a:t>
            </a:r>
            <a:r>
              <a:rPr dirty="0" err="1"/>
              <a:t>mulheres</a:t>
            </a:r>
            <a:r>
              <a:rPr dirty="0"/>
              <a:t> que </a:t>
            </a:r>
            <a:r>
              <a:rPr dirty="0" err="1"/>
              <a:t>são</a:t>
            </a:r>
            <a:r>
              <a:rPr dirty="0"/>
              <a:t> </a:t>
            </a:r>
            <a:r>
              <a:rPr dirty="0" err="1"/>
              <a:t>perpetuadas</a:t>
            </a:r>
            <a:r>
              <a:rPr dirty="0"/>
              <a:t> </a:t>
            </a:r>
            <a:r>
              <a:rPr dirty="0" err="1"/>
              <a:t>diariamente</a:t>
            </a:r>
            <a:r>
              <a:rPr dirty="0"/>
              <a:t>, de </a:t>
            </a:r>
            <a:r>
              <a:rPr dirty="0" err="1"/>
              <a:t>tal</a:t>
            </a:r>
            <a:r>
              <a:rPr dirty="0"/>
              <a:t> forma que </a:t>
            </a:r>
            <a:r>
              <a:rPr dirty="0" err="1"/>
              <a:t>fazem</a:t>
            </a:r>
            <a:r>
              <a:rPr dirty="0"/>
              <a:t> </a:t>
            </a:r>
            <a:r>
              <a:rPr dirty="0" err="1"/>
              <a:t>parte</a:t>
            </a:r>
            <a:r>
              <a:rPr dirty="0"/>
              <a:t> do </a:t>
            </a:r>
            <a:r>
              <a:rPr dirty="0" err="1"/>
              <a:t>cotidiano</a:t>
            </a:r>
            <a:r>
              <a:rPr dirty="0"/>
              <a:t>, </a:t>
            </a:r>
            <a:r>
              <a:rPr dirty="0" err="1"/>
              <a:t>passam</a:t>
            </a:r>
            <a:r>
              <a:rPr dirty="0"/>
              <a:t> </a:t>
            </a:r>
            <a:r>
              <a:rPr dirty="0" err="1"/>
              <a:t>despercebidas</a:t>
            </a:r>
            <a:r>
              <a:rPr dirty="0"/>
              <a:t> e </a:t>
            </a:r>
            <a:r>
              <a:rPr dirty="0" err="1"/>
              <a:t>são</a:t>
            </a:r>
            <a:r>
              <a:rPr dirty="0"/>
              <a:t> </a:t>
            </a:r>
            <a:r>
              <a:rPr dirty="0" err="1"/>
              <a:t>até</a:t>
            </a:r>
            <a:r>
              <a:rPr dirty="0"/>
              <a:t> </a:t>
            </a:r>
            <a:r>
              <a:rPr dirty="0" err="1"/>
              <a:t>mesmo</a:t>
            </a:r>
            <a:r>
              <a:rPr dirty="0"/>
              <a:t> </a:t>
            </a:r>
            <a:r>
              <a:rPr dirty="0" err="1"/>
              <a:t>aceitas</a:t>
            </a:r>
            <a:r>
              <a:rPr dirty="0"/>
              <a:t> pela </a:t>
            </a:r>
            <a:r>
              <a:rPr dirty="0" err="1"/>
              <a:t>sociedade</a:t>
            </a:r>
            <a:r>
              <a:rPr dirty="0"/>
              <a:t>.</a:t>
            </a:r>
          </a:p>
        </p:txBody>
      </p:sp>
      <p:sp>
        <p:nvSpPr>
          <p:cNvPr id="451" name="Shape 121"/>
          <p:cNvSpPr txBox="1"/>
          <p:nvPr/>
        </p:nvSpPr>
        <p:spPr>
          <a:xfrm>
            <a:off x="3576422" y="2290977"/>
            <a:ext cx="8124901" cy="1265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lvl1pPr algn="l" defTabSz="609600">
              <a:lnSpc>
                <a:spcPct val="90000"/>
              </a:lnSpc>
              <a:spcBef>
                <a:spcPts val="2400"/>
              </a:spcBef>
              <a:defRPr sz="6000">
                <a:solidFill>
                  <a:srgbClr val="FFFFFF"/>
                </a:solidFill>
                <a:latin typeface="Helvetica Now Display Light"/>
                <a:ea typeface="Helvetica Now Display Light"/>
                <a:cs typeface="Helvetica Now Display Light"/>
                <a:sym typeface="Helvetica Now Display Light"/>
              </a:defRPr>
            </a:lvl1pPr>
          </a:lstStyle>
          <a:p>
            <a:r>
              <a:t>glossário</a:t>
            </a:r>
          </a:p>
        </p:txBody>
      </p:sp>
      <p:sp>
        <p:nvSpPr>
          <p:cNvPr id="452" name="Rounded Rectangle"/>
          <p:cNvSpPr/>
          <p:nvPr/>
        </p:nvSpPr>
        <p:spPr>
          <a:xfrm>
            <a:off x="14050649" y="896272"/>
            <a:ext cx="13401508" cy="4528076"/>
          </a:xfrm>
          <a:custGeom>
            <a:avLst/>
            <a:gdLst/>
            <a:ahLst/>
            <a:cxnLst>
              <a:cxn ang="0">
                <a:pos x="wd2" y="hd2"/>
              </a:cxn>
              <a:cxn ang="5400000">
                <a:pos x="wd2" y="hd2"/>
              </a:cxn>
              <a:cxn ang="10800000">
                <a:pos x="wd2" y="hd2"/>
              </a:cxn>
              <a:cxn ang="16200000">
                <a:pos x="wd2" y="hd2"/>
              </a:cxn>
            </a:cxnLst>
            <a:rect l="0" t="0" r="r" b="b"/>
            <a:pathLst>
              <a:path w="21600" h="21600" extrusionOk="0">
                <a:moveTo>
                  <a:pt x="1351" y="21600"/>
                </a:moveTo>
                <a:lnTo>
                  <a:pt x="20249" y="21600"/>
                </a:lnTo>
                <a:cubicBezTo>
                  <a:pt x="20646" y="21600"/>
                  <a:pt x="20884" y="21600"/>
                  <a:pt x="21042" y="21404"/>
                </a:cubicBezTo>
                <a:cubicBezTo>
                  <a:pt x="21271" y="21158"/>
                  <a:pt x="21451" y="20625"/>
                  <a:pt x="21534" y="19949"/>
                </a:cubicBezTo>
                <a:cubicBezTo>
                  <a:pt x="21600" y="19480"/>
                  <a:pt x="21600" y="18776"/>
                  <a:pt x="21600" y="17603"/>
                </a:cubicBezTo>
                <a:lnTo>
                  <a:pt x="21600" y="3997"/>
                </a:lnTo>
                <a:cubicBezTo>
                  <a:pt x="21600" y="2824"/>
                  <a:pt x="21600" y="2120"/>
                  <a:pt x="21534" y="1651"/>
                </a:cubicBezTo>
                <a:cubicBezTo>
                  <a:pt x="21451" y="975"/>
                  <a:pt x="21271" y="442"/>
                  <a:pt x="21042" y="196"/>
                </a:cubicBezTo>
                <a:cubicBezTo>
                  <a:pt x="20884" y="0"/>
                  <a:pt x="20646" y="0"/>
                  <a:pt x="20249" y="0"/>
                </a:cubicBezTo>
                <a:lnTo>
                  <a:pt x="1351" y="0"/>
                </a:lnTo>
                <a:cubicBezTo>
                  <a:pt x="954" y="0"/>
                  <a:pt x="716" y="0"/>
                  <a:pt x="558" y="196"/>
                </a:cubicBezTo>
                <a:cubicBezTo>
                  <a:pt x="329" y="442"/>
                  <a:pt x="149" y="975"/>
                  <a:pt x="66" y="1651"/>
                </a:cubicBezTo>
                <a:cubicBezTo>
                  <a:pt x="0" y="2120"/>
                  <a:pt x="0" y="2824"/>
                  <a:pt x="0" y="3997"/>
                </a:cubicBezTo>
                <a:lnTo>
                  <a:pt x="0" y="17603"/>
                </a:lnTo>
                <a:cubicBezTo>
                  <a:pt x="0" y="18776"/>
                  <a:pt x="0" y="19480"/>
                  <a:pt x="66" y="19949"/>
                </a:cubicBezTo>
                <a:cubicBezTo>
                  <a:pt x="149" y="20625"/>
                  <a:pt x="329" y="21158"/>
                  <a:pt x="558" y="21404"/>
                </a:cubicBezTo>
                <a:cubicBezTo>
                  <a:pt x="716" y="21600"/>
                  <a:pt x="954" y="21600"/>
                  <a:pt x="1351" y="21600"/>
                </a:cubicBezTo>
                <a:close/>
              </a:path>
            </a:pathLst>
          </a:cu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53" name="Rounded Rectangle"/>
          <p:cNvSpPr/>
          <p:nvPr/>
        </p:nvSpPr>
        <p:spPr>
          <a:xfrm>
            <a:off x="9127887" y="-1271527"/>
            <a:ext cx="6128226" cy="5000977"/>
          </a:xfrm>
          <a:custGeom>
            <a:avLst/>
            <a:gdLst/>
            <a:ahLst/>
            <a:cxnLst>
              <a:cxn ang="0">
                <a:pos x="wd2" y="hd2"/>
              </a:cxn>
              <a:cxn ang="5400000">
                <a:pos x="wd2" y="hd2"/>
              </a:cxn>
              <a:cxn ang="10800000">
                <a:pos x="wd2" y="hd2"/>
              </a:cxn>
              <a:cxn ang="16200000">
                <a:pos x="wd2" y="hd2"/>
              </a:cxn>
            </a:cxnLst>
            <a:rect l="0" t="0" r="r" b="b"/>
            <a:pathLst>
              <a:path w="21600" h="21600" extrusionOk="0">
                <a:moveTo>
                  <a:pt x="2954" y="21600"/>
                </a:moveTo>
                <a:lnTo>
                  <a:pt x="18646" y="21600"/>
                </a:lnTo>
                <a:cubicBezTo>
                  <a:pt x="19513" y="21600"/>
                  <a:pt x="20033" y="21600"/>
                  <a:pt x="20380" y="21423"/>
                </a:cubicBezTo>
                <a:cubicBezTo>
                  <a:pt x="20880" y="21200"/>
                  <a:pt x="21273" y="20717"/>
                  <a:pt x="21455" y="20105"/>
                </a:cubicBezTo>
                <a:cubicBezTo>
                  <a:pt x="21600" y="19680"/>
                  <a:pt x="21600" y="19043"/>
                  <a:pt x="21600" y="17981"/>
                </a:cubicBezTo>
                <a:lnTo>
                  <a:pt x="21600" y="3619"/>
                </a:lnTo>
                <a:cubicBezTo>
                  <a:pt x="21600" y="2557"/>
                  <a:pt x="21600" y="1920"/>
                  <a:pt x="21455" y="1495"/>
                </a:cubicBezTo>
                <a:cubicBezTo>
                  <a:pt x="21273" y="883"/>
                  <a:pt x="20880" y="400"/>
                  <a:pt x="20380" y="177"/>
                </a:cubicBezTo>
                <a:cubicBezTo>
                  <a:pt x="20033" y="0"/>
                  <a:pt x="19513" y="0"/>
                  <a:pt x="18646" y="0"/>
                </a:cubicBezTo>
                <a:lnTo>
                  <a:pt x="2954" y="0"/>
                </a:lnTo>
                <a:cubicBezTo>
                  <a:pt x="2087" y="0"/>
                  <a:pt x="1567" y="0"/>
                  <a:pt x="1220" y="177"/>
                </a:cubicBezTo>
                <a:cubicBezTo>
                  <a:pt x="720" y="400"/>
                  <a:pt x="327" y="883"/>
                  <a:pt x="145" y="1495"/>
                </a:cubicBezTo>
                <a:cubicBezTo>
                  <a:pt x="0" y="1920"/>
                  <a:pt x="0" y="2557"/>
                  <a:pt x="0" y="3619"/>
                </a:cubicBezTo>
                <a:lnTo>
                  <a:pt x="0" y="17981"/>
                </a:lnTo>
                <a:cubicBezTo>
                  <a:pt x="0" y="19043"/>
                  <a:pt x="0" y="19680"/>
                  <a:pt x="145" y="20105"/>
                </a:cubicBezTo>
                <a:cubicBezTo>
                  <a:pt x="327" y="20717"/>
                  <a:pt x="720" y="21200"/>
                  <a:pt x="1220" y="21423"/>
                </a:cubicBezTo>
                <a:cubicBezTo>
                  <a:pt x="1567" y="21600"/>
                  <a:pt x="2087" y="21600"/>
                  <a:pt x="2954" y="21600"/>
                </a:cubicBezTo>
                <a:close/>
              </a:path>
            </a:pathLst>
          </a:cu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54" name="MANSPREADING  A palavra foi criada a partir da junção entre &quot;man&quot; (&quot;homem&quot;) e &quot;spread&quot; (&quot;espalhar&quot; ou &quot;abrir&quot;), em inglês. É o termo utilizado para denominar o ato de um homem abrir muito as pernas quando está sentado, o que acaba diminuindo o espaço das"/>
          <p:cNvSpPr txBox="1"/>
          <p:nvPr/>
        </p:nvSpPr>
        <p:spPr>
          <a:xfrm>
            <a:off x="4749057" y="5059345"/>
            <a:ext cx="8128001" cy="67505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i="1" dirty="0">
                <a:latin typeface="Helvetica"/>
                <a:ea typeface="Helvetica"/>
                <a:cs typeface="Helvetica"/>
                <a:sym typeface="Helvetica"/>
              </a:rPr>
              <a:t>MANSPREADING</a:t>
            </a:r>
            <a:r>
              <a:rPr dirty="0"/>
              <a:t> </a:t>
            </a:r>
            <a:br>
              <a:rPr dirty="0"/>
            </a:br>
            <a:r>
              <a:rPr dirty="0"/>
              <a:t>A </a:t>
            </a:r>
            <a:r>
              <a:rPr dirty="0" err="1"/>
              <a:t>palavra</a:t>
            </a:r>
            <a:r>
              <a:rPr dirty="0"/>
              <a:t> </a:t>
            </a:r>
            <a:r>
              <a:rPr dirty="0" err="1"/>
              <a:t>foi</a:t>
            </a:r>
            <a:r>
              <a:rPr dirty="0"/>
              <a:t> </a:t>
            </a:r>
            <a:r>
              <a:rPr dirty="0" err="1"/>
              <a:t>criada</a:t>
            </a:r>
            <a:r>
              <a:rPr dirty="0"/>
              <a:t> a </a:t>
            </a:r>
            <a:r>
              <a:rPr dirty="0" err="1"/>
              <a:t>partir</a:t>
            </a:r>
            <a:r>
              <a:rPr dirty="0"/>
              <a:t> da </a:t>
            </a:r>
            <a:r>
              <a:rPr dirty="0" err="1"/>
              <a:t>junção</a:t>
            </a:r>
            <a:r>
              <a:rPr dirty="0"/>
              <a:t> entre "</a:t>
            </a:r>
            <a:r>
              <a:rPr i="1" dirty="0">
                <a:latin typeface="Helvetica Light"/>
                <a:ea typeface="Helvetica Light"/>
                <a:cs typeface="Helvetica Light"/>
                <a:sym typeface="Helvetica Light"/>
              </a:rPr>
              <a:t>man</a:t>
            </a:r>
            <a:r>
              <a:rPr dirty="0"/>
              <a:t>" ("</a:t>
            </a:r>
            <a:r>
              <a:rPr dirty="0" err="1"/>
              <a:t>homem</a:t>
            </a:r>
            <a:r>
              <a:rPr dirty="0"/>
              <a:t>") e "</a:t>
            </a:r>
            <a:r>
              <a:rPr i="1" dirty="0">
                <a:latin typeface="Helvetica Light"/>
                <a:ea typeface="Helvetica Light"/>
                <a:cs typeface="Helvetica Light"/>
                <a:sym typeface="Helvetica Light"/>
              </a:rPr>
              <a:t>spread</a:t>
            </a:r>
            <a:r>
              <a:rPr dirty="0"/>
              <a:t>" ("</a:t>
            </a:r>
            <a:r>
              <a:rPr dirty="0" err="1"/>
              <a:t>espalhar</a:t>
            </a:r>
            <a:r>
              <a:rPr dirty="0"/>
              <a:t>" </a:t>
            </a:r>
            <a:r>
              <a:rPr dirty="0" err="1"/>
              <a:t>ou</a:t>
            </a:r>
            <a:r>
              <a:rPr dirty="0"/>
              <a:t> "</a:t>
            </a:r>
            <a:r>
              <a:rPr dirty="0" err="1"/>
              <a:t>abrir</a:t>
            </a:r>
            <a:r>
              <a:rPr dirty="0"/>
              <a:t>"), </a:t>
            </a:r>
            <a:r>
              <a:rPr dirty="0" err="1"/>
              <a:t>em</a:t>
            </a:r>
            <a:r>
              <a:rPr dirty="0"/>
              <a:t> </a:t>
            </a:r>
            <a:r>
              <a:rPr dirty="0" err="1"/>
              <a:t>inglês</a:t>
            </a:r>
            <a:r>
              <a:rPr dirty="0"/>
              <a:t>. </a:t>
            </a:r>
            <a:r>
              <a:rPr dirty="0" err="1"/>
              <a:t>É</a:t>
            </a:r>
            <a:r>
              <a:rPr dirty="0"/>
              <a:t> o </a:t>
            </a:r>
            <a:r>
              <a:rPr dirty="0" err="1"/>
              <a:t>termo</a:t>
            </a:r>
            <a:r>
              <a:rPr dirty="0"/>
              <a:t> </a:t>
            </a:r>
            <a:r>
              <a:rPr dirty="0" err="1"/>
              <a:t>utilizado</a:t>
            </a:r>
            <a:r>
              <a:rPr dirty="0"/>
              <a:t> para </a:t>
            </a:r>
            <a:r>
              <a:rPr dirty="0" err="1"/>
              <a:t>denominar</a:t>
            </a:r>
            <a:r>
              <a:rPr dirty="0"/>
              <a:t> o </a:t>
            </a:r>
            <a:r>
              <a:rPr dirty="0" err="1"/>
              <a:t>ato</a:t>
            </a:r>
            <a:r>
              <a:rPr dirty="0"/>
              <a:t> de um </a:t>
            </a:r>
            <a:r>
              <a:rPr dirty="0" err="1"/>
              <a:t>homem</a:t>
            </a:r>
            <a:r>
              <a:rPr dirty="0"/>
              <a:t> </a:t>
            </a:r>
            <a:r>
              <a:rPr dirty="0" err="1"/>
              <a:t>abrir</a:t>
            </a:r>
            <a:r>
              <a:rPr dirty="0"/>
              <a:t> </a:t>
            </a:r>
            <a:r>
              <a:rPr dirty="0" err="1"/>
              <a:t>muito</a:t>
            </a:r>
            <a:r>
              <a:rPr dirty="0"/>
              <a:t> as </a:t>
            </a:r>
            <a:r>
              <a:rPr dirty="0" err="1"/>
              <a:t>pernas</a:t>
            </a:r>
            <a:r>
              <a:rPr dirty="0"/>
              <a:t> </a:t>
            </a:r>
            <a:r>
              <a:rPr dirty="0" err="1"/>
              <a:t>quando</a:t>
            </a:r>
            <a:r>
              <a:rPr dirty="0"/>
              <a:t> </a:t>
            </a:r>
            <a:r>
              <a:rPr dirty="0" err="1"/>
              <a:t>está</a:t>
            </a:r>
            <a:r>
              <a:rPr dirty="0"/>
              <a:t> </a:t>
            </a:r>
            <a:r>
              <a:rPr dirty="0" err="1"/>
              <a:t>sentado</a:t>
            </a:r>
            <a:r>
              <a:rPr dirty="0"/>
              <a:t>, o que </a:t>
            </a:r>
            <a:r>
              <a:rPr dirty="0" err="1"/>
              <a:t>acaba</a:t>
            </a:r>
            <a:r>
              <a:rPr dirty="0"/>
              <a:t> </a:t>
            </a:r>
            <a:r>
              <a:rPr dirty="0" err="1"/>
              <a:t>diminuindo</a:t>
            </a:r>
            <a:r>
              <a:rPr dirty="0"/>
              <a:t> o </a:t>
            </a:r>
            <a:r>
              <a:rPr dirty="0" err="1"/>
              <a:t>espaço</a:t>
            </a:r>
            <a:r>
              <a:rPr dirty="0"/>
              <a:t> das </a:t>
            </a:r>
            <a:r>
              <a:rPr dirty="0" err="1"/>
              <a:t>pessoas</a:t>
            </a:r>
            <a:r>
              <a:rPr dirty="0"/>
              <a:t> </a:t>
            </a:r>
            <a:r>
              <a:rPr dirty="0" err="1"/>
              <a:t>sentadas</a:t>
            </a:r>
            <a:r>
              <a:rPr dirty="0"/>
              <a:t> </a:t>
            </a:r>
            <a:r>
              <a:rPr dirty="0" err="1"/>
              <a:t>perto</a:t>
            </a:r>
            <a:r>
              <a:rPr dirty="0"/>
              <a:t> dele. </a:t>
            </a:r>
            <a:r>
              <a:rPr dirty="0" err="1"/>
              <a:t>Foi</a:t>
            </a:r>
            <a:r>
              <a:rPr dirty="0"/>
              <a:t> </a:t>
            </a:r>
            <a:r>
              <a:rPr dirty="0" err="1"/>
              <a:t>criado</a:t>
            </a:r>
            <a:r>
              <a:rPr dirty="0"/>
              <a:t> para </a:t>
            </a:r>
            <a:r>
              <a:rPr dirty="0" err="1"/>
              <a:t>descrever</a:t>
            </a:r>
            <a:r>
              <a:rPr dirty="0"/>
              <a:t> a </a:t>
            </a:r>
            <a:r>
              <a:rPr dirty="0" err="1"/>
              <a:t>atitude</a:t>
            </a:r>
            <a:r>
              <a:rPr dirty="0"/>
              <a:t>, que </a:t>
            </a:r>
            <a:r>
              <a:rPr dirty="0" err="1"/>
              <a:t>é</a:t>
            </a:r>
            <a:r>
              <a:rPr dirty="0"/>
              <a:t> </a:t>
            </a:r>
            <a:r>
              <a:rPr dirty="0" err="1"/>
              <a:t>comum</a:t>
            </a:r>
            <a:r>
              <a:rPr dirty="0"/>
              <a:t> no </a:t>
            </a:r>
            <a:r>
              <a:rPr dirty="0" err="1"/>
              <a:t>transporte</a:t>
            </a:r>
            <a:r>
              <a:rPr dirty="0"/>
              <a:t> </a:t>
            </a:r>
            <a:r>
              <a:rPr dirty="0" err="1"/>
              <a:t>público</a:t>
            </a:r>
            <a:r>
              <a:rPr dirty="0"/>
              <a:t> e </a:t>
            </a:r>
            <a:r>
              <a:rPr dirty="0" err="1"/>
              <a:t>em</a:t>
            </a:r>
            <a:r>
              <a:rPr dirty="0"/>
              <a:t> outros </a:t>
            </a:r>
            <a:r>
              <a:rPr dirty="0" err="1"/>
              <a:t>assentos</a:t>
            </a:r>
            <a:r>
              <a:rPr dirty="0"/>
              <a:t> </a:t>
            </a:r>
            <a:r>
              <a:rPr dirty="0" err="1"/>
              <a:t>compartilhados</a:t>
            </a:r>
            <a:r>
              <a:rPr dirty="0"/>
              <a:t>.</a:t>
            </a:r>
          </a:p>
          <a:p>
            <a:pPr algn="l" defTabSz="457200">
              <a:defRPr>
                <a:solidFill>
                  <a:srgbClr val="FFFFFF"/>
                </a:solidFill>
                <a:latin typeface="Helvetica Now Text Light"/>
                <a:ea typeface="Helvetica Now Text Light"/>
                <a:cs typeface="Helvetica Now Text Light"/>
                <a:sym typeface="Helvetica Now Text Light"/>
              </a:defRPr>
            </a:pPr>
            <a:endParaRPr dirty="0"/>
          </a:p>
          <a:p>
            <a:pPr algn="l" defTabSz="457200">
              <a:defRPr>
                <a:solidFill>
                  <a:srgbClr val="FFFFFF"/>
                </a:solidFill>
                <a:latin typeface="Helvetica Now Text Light"/>
                <a:ea typeface="Helvetica Now Text Light"/>
                <a:cs typeface="Helvetica Now Text Light"/>
                <a:sym typeface="Helvetica Now Text Light"/>
              </a:defRPr>
            </a:pPr>
            <a:r>
              <a:rPr b="1" i="1" dirty="0">
                <a:latin typeface="Helvetica"/>
                <a:ea typeface="Helvetica"/>
                <a:cs typeface="Helvetica"/>
                <a:sym typeface="Helvetica"/>
              </a:rPr>
              <a:t>MANTERRUPTING</a:t>
            </a:r>
            <a:r>
              <a:rPr dirty="0"/>
              <a:t> </a:t>
            </a:r>
          </a:p>
          <a:p>
            <a:pPr algn="l" defTabSz="457200">
              <a:defRPr>
                <a:solidFill>
                  <a:srgbClr val="FFFFFF"/>
                </a:solidFill>
                <a:latin typeface="Helvetica Now Text Light"/>
                <a:ea typeface="Helvetica Now Text Light"/>
                <a:cs typeface="Helvetica Now Text Light"/>
                <a:sym typeface="Helvetica Now Text Light"/>
              </a:defRPr>
            </a:pPr>
            <a:r>
              <a:rPr dirty="0"/>
              <a:t>Essa </a:t>
            </a:r>
            <a:r>
              <a:rPr dirty="0" err="1"/>
              <a:t>é</a:t>
            </a:r>
            <a:r>
              <a:rPr dirty="0"/>
              <a:t> </a:t>
            </a:r>
            <a:r>
              <a:rPr dirty="0" err="1"/>
              <a:t>uma</a:t>
            </a:r>
            <a:r>
              <a:rPr dirty="0"/>
              <a:t> </a:t>
            </a:r>
            <a:r>
              <a:rPr dirty="0" err="1"/>
              <a:t>atitude</a:t>
            </a:r>
            <a:r>
              <a:rPr dirty="0"/>
              <a:t> que </a:t>
            </a:r>
            <a:r>
              <a:rPr dirty="0" err="1"/>
              <a:t>consiste</a:t>
            </a:r>
            <a:r>
              <a:rPr dirty="0"/>
              <a:t> </a:t>
            </a:r>
            <a:r>
              <a:rPr dirty="0" err="1"/>
              <a:t>em</a:t>
            </a:r>
            <a:r>
              <a:rPr dirty="0"/>
              <a:t> </a:t>
            </a:r>
            <a:r>
              <a:rPr dirty="0" err="1"/>
              <a:t>interromper</a:t>
            </a:r>
            <a:r>
              <a:rPr dirty="0"/>
              <a:t> </a:t>
            </a:r>
            <a:br>
              <a:rPr dirty="0"/>
            </a:br>
            <a:r>
              <a:rPr dirty="0"/>
              <a:t>a </a:t>
            </a:r>
            <a:r>
              <a:rPr dirty="0" err="1"/>
              <a:t>mulher</a:t>
            </a:r>
            <a:r>
              <a:rPr dirty="0"/>
              <a:t> </a:t>
            </a:r>
            <a:r>
              <a:rPr dirty="0" err="1"/>
              <a:t>diversas</a:t>
            </a:r>
            <a:r>
              <a:rPr dirty="0"/>
              <a:t> </a:t>
            </a:r>
            <a:r>
              <a:rPr dirty="0" err="1"/>
              <a:t>vezes</a:t>
            </a:r>
            <a:r>
              <a:rPr dirty="0"/>
              <a:t>, de forma com que </a:t>
            </a:r>
            <a:r>
              <a:rPr dirty="0" err="1"/>
              <a:t>ela</a:t>
            </a:r>
            <a:r>
              <a:rPr dirty="0"/>
              <a:t> </a:t>
            </a:r>
            <a:r>
              <a:rPr dirty="0" err="1"/>
              <a:t>não</a:t>
            </a:r>
            <a:r>
              <a:rPr dirty="0"/>
              <a:t> </a:t>
            </a:r>
            <a:r>
              <a:rPr dirty="0" err="1"/>
              <a:t>consiga</a:t>
            </a:r>
            <a:r>
              <a:rPr dirty="0"/>
              <a:t> </a:t>
            </a:r>
            <a:r>
              <a:rPr dirty="0" err="1"/>
              <a:t>concluir</a:t>
            </a:r>
            <a:r>
              <a:rPr dirty="0"/>
              <a:t> </a:t>
            </a:r>
            <a:r>
              <a:rPr dirty="0" err="1"/>
              <a:t>sua</a:t>
            </a:r>
            <a:r>
              <a:rPr dirty="0"/>
              <a:t> </a:t>
            </a:r>
            <a:r>
              <a:rPr dirty="0" err="1"/>
              <a:t>linha</a:t>
            </a:r>
            <a:r>
              <a:rPr dirty="0"/>
              <a:t> de </a:t>
            </a:r>
            <a:r>
              <a:rPr dirty="0" err="1"/>
              <a:t>raciocínio</a:t>
            </a:r>
            <a:r>
              <a:rPr dirty="0"/>
              <a:t> </a:t>
            </a:r>
            <a:r>
              <a:rPr dirty="0" err="1"/>
              <a:t>em</a:t>
            </a:r>
            <a:r>
              <a:rPr dirty="0"/>
              <a:t> </a:t>
            </a:r>
            <a:r>
              <a:rPr dirty="0" err="1"/>
              <a:t>uma</a:t>
            </a:r>
            <a:r>
              <a:rPr dirty="0"/>
              <a:t> conversa. O </a:t>
            </a:r>
            <a:r>
              <a:rPr dirty="0" err="1"/>
              <a:t>termo</a:t>
            </a:r>
            <a:r>
              <a:rPr dirty="0"/>
              <a:t> </a:t>
            </a:r>
            <a:r>
              <a:rPr dirty="0" err="1"/>
              <a:t>ficou</a:t>
            </a:r>
            <a:r>
              <a:rPr dirty="0"/>
              <a:t> popular </a:t>
            </a:r>
            <a:r>
              <a:rPr dirty="0" err="1"/>
              <a:t>após</a:t>
            </a:r>
            <a:r>
              <a:rPr dirty="0"/>
              <a:t> um </a:t>
            </a:r>
            <a:r>
              <a:rPr dirty="0" err="1"/>
              <a:t>estudo</a:t>
            </a:r>
            <a:r>
              <a:rPr dirty="0"/>
              <a:t> </a:t>
            </a:r>
            <a:r>
              <a:rPr dirty="0" err="1"/>
              <a:t>feito</a:t>
            </a:r>
            <a:r>
              <a:rPr dirty="0"/>
              <a:t> pela </a:t>
            </a:r>
            <a:r>
              <a:rPr dirty="0" err="1"/>
              <a:t>Universidade</a:t>
            </a:r>
            <a:r>
              <a:rPr dirty="0"/>
              <a:t> de Yale </a:t>
            </a:r>
            <a:r>
              <a:rPr dirty="0" err="1"/>
              <a:t>concluir</a:t>
            </a:r>
            <a:r>
              <a:rPr dirty="0"/>
              <a:t> que </a:t>
            </a:r>
            <a:r>
              <a:rPr dirty="0" err="1"/>
              <a:t>senadoras</a:t>
            </a:r>
            <a:r>
              <a:rPr dirty="0"/>
              <a:t> </a:t>
            </a:r>
            <a:r>
              <a:rPr dirty="0" err="1"/>
              <a:t>americanas</a:t>
            </a:r>
            <a:r>
              <a:rPr dirty="0"/>
              <a:t> se </a:t>
            </a:r>
            <a:r>
              <a:rPr dirty="0" err="1"/>
              <a:t>pronunciam</a:t>
            </a:r>
            <a:r>
              <a:rPr dirty="0"/>
              <a:t> </a:t>
            </a:r>
            <a:r>
              <a:rPr dirty="0" err="1"/>
              <a:t>menos</a:t>
            </a:r>
            <a:r>
              <a:rPr dirty="0"/>
              <a:t> do que </a:t>
            </a:r>
            <a:r>
              <a:rPr dirty="0" err="1"/>
              <a:t>seus</a:t>
            </a:r>
            <a:r>
              <a:rPr dirty="0"/>
              <a:t> </a:t>
            </a:r>
            <a:r>
              <a:rPr dirty="0" err="1"/>
              <a:t>colegas</a:t>
            </a:r>
            <a:r>
              <a:rPr dirty="0"/>
              <a:t> </a:t>
            </a:r>
            <a:r>
              <a:rPr dirty="0" err="1"/>
              <a:t>homens</a:t>
            </a:r>
            <a:r>
              <a:rPr dirty="0"/>
              <a:t> de </a:t>
            </a:r>
            <a:r>
              <a:rPr dirty="0" err="1"/>
              <a:t>posições</a:t>
            </a:r>
            <a:r>
              <a:rPr dirty="0"/>
              <a:t> </a:t>
            </a:r>
            <a:r>
              <a:rPr dirty="0" err="1"/>
              <a:t>inferiores</a:t>
            </a:r>
            <a:r>
              <a:rPr dirty="0"/>
              <a:t>.</a:t>
            </a:r>
          </a:p>
        </p:txBody>
      </p:sp>
      <p:sp>
        <p:nvSpPr>
          <p:cNvPr id="457"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1" name="Slide Number">
            <a:extLst>
              <a:ext uri="{FF2B5EF4-FFF2-40B4-BE49-F238E27FC236}">
                <a16:creationId xmlns:a16="http://schemas.microsoft.com/office/drawing/2014/main" id="{EA39A457-A520-2E40-8D3A-0FEC033CCF1C}"/>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23</a:t>
            </a:fld>
            <a:endParaRPr dirty="0"/>
          </a:p>
        </p:txBody>
      </p:sp>
      <p:sp>
        <p:nvSpPr>
          <p:cNvPr id="2" name="Shape 121">
            <a:extLst>
              <a:ext uri="{FF2B5EF4-FFF2-40B4-BE49-F238E27FC236}">
                <a16:creationId xmlns:a16="http://schemas.microsoft.com/office/drawing/2014/main" id="{4904E87E-351B-0A2B-57CA-F994B47112F0}"/>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829558"/>
        </a:solidFill>
        <a:effectLst/>
      </p:bgPr>
    </p:bg>
    <p:spTree>
      <p:nvGrpSpPr>
        <p:cNvPr id="1" name=""/>
        <p:cNvGrpSpPr/>
        <p:nvPr/>
      </p:nvGrpSpPr>
      <p:grpSpPr>
        <a:xfrm>
          <a:off x="0" y="0"/>
          <a:ext cx="0" cy="0"/>
          <a:chOff x="0" y="0"/>
          <a:chExt cx="0" cy="0"/>
        </a:xfrm>
      </p:grpSpPr>
      <p:sp>
        <p:nvSpPr>
          <p:cNvPr id="459" name="Rounded Rectangle"/>
          <p:cNvSpPr/>
          <p:nvPr/>
        </p:nvSpPr>
        <p:spPr>
          <a:xfrm>
            <a:off x="16665796" y="6100822"/>
            <a:ext cx="3179889" cy="2968106"/>
          </a:xfrm>
          <a:prstGeom prst="roundRect">
            <a:avLst>
              <a:gd name="adj" fmla="val 5741"/>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60" name="Rounded Rectangle"/>
          <p:cNvSpPr/>
          <p:nvPr/>
        </p:nvSpPr>
        <p:spPr>
          <a:xfrm>
            <a:off x="15822243" y="-1090813"/>
            <a:ext cx="14513421" cy="9759467"/>
          </a:xfrm>
          <a:prstGeom prst="roundRect">
            <a:avLst>
              <a:gd name="adj" fmla="val 5617"/>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61"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462" name="PATRIARCADO  Significa &quot;a regra do pai&quot; ou &quot;pai de uma raça&quot;.  Dessa forma, representa um sistema em que homens heterossexuais predominam em posições de liderança."/>
          <p:cNvSpPr txBox="1"/>
          <p:nvPr/>
        </p:nvSpPr>
        <p:spPr>
          <a:xfrm>
            <a:off x="14035468" y="9508262"/>
            <a:ext cx="8128001" cy="2318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endParaRPr b="1">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endParaRPr b="1">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r>
              <a:rPr b="1">
                <a:latin typeface="Helvetica Now Text"/>
                <a:ea typeface="Helvetica Now Text"/>
                <a:cs typeface="Helvetica Now Text"/>
                <a:sym typeface="Helvetica Now Text"/>
              </a:rPr>
              <a:t>PATRIARCADO </a:t>
            </a:r>
            <a:br>
              <a:rPr b="1">
                <a:latin typeface="Helvetica Now Text"/>
                <a:ea typeface="Helvetica Now Text"/>
                <a:cs typeface="Helvetica Now Text"/>
                <a:sym typeface="Helvetica Now Text"/>
              </a:rPr>
            </a:br>
            <a:r>
              <a:t>Significa "a regra do pai" ou "pai de uma raça". </a:t>
            </a:r>
            <a:br/>
            <a:r>
              <a:t>Dessa forma, representa um sistema em que homens heterossexuais predominam em posições de liderança.</a:t>
            </a:r>
          </a:p>
        </p:txBody>
      </p:sp>
      <p:pic>
        <p:nvPicPr>
          <p:cNvPr id="463" name="Image" descr="Image"/>
          <p:cNvPicPr>
            <a:picLocks noChangeAspect="1"/>
          </p:cNvPicPr>
          <p:nvPr/>
        </p:nvPicPr>
        <p:blipFill>
          <a:blip r:embed="rId3"/>
          <a:stretch>
            <a:fillRect/>
          </a:stretch>
        </p:blipFill>
        <p:spPr>
          <a:xfrm>
            <a:off x="13991580" y="3087466"/>
            <a:ext cx="5386013" cy="4642673"/>
          </a:xfrm>
          <a:prstGeom prst="rect">
            <a:avLst/>
          </a:prstGeom>
          <a:ln w="12700">
            <a:miter lim="400000"/>
          </a:ln>
        </p:spPr>
      </p:pic>
      <p:sp>
        <p:nvSpPr>
          <p:cNvPr id="464" name="Shape 121"/>
          <p:cNvSpPr txBox="1"/>
          <p:nvPr/>
        </p:nvSpPr>
        <p:spPr>
          <a:xfrm>
            <a:off x="3576422" y="2290977"/>
            <a:ext cx="8124901" cy="1265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lvl1pPr algn="l" defTabSz="609600">
              <a:lnSpc>
                <a:spcPct val="90000"/>
              </a:lnSpc>
              <a:spcBef>
                <a:spcPts val="2400"/>
              </a:spcBef>
              <a:defRPr sz="6000">
                <a:solidFill>
                  <a:srgbClr val="FFFFFF"/>
                </a:solidFill>
                <a:latin typeface="Helvetica Now Display Light"/>
                <a:ea typeface="Helvetica Now Display Light"/>
                <a:cs typeface="Helvetica Now Display Light"/>
                <a:sym typeface="Helvetica Now Display Light"/>
              </a:defRPr>
            </a:lvl1pPr>
          </a:lstStyle>
          <a:p>
            <a:r>
              <a:t>glossário</a:t>
            </a:r>
          </a:p>
        </p:txBody>
      </p:sp>
      <p:sp>
        <p:nvSpPr>
          <p:cNvPr id="465" name="OBJETIFICAÇÃO Reduzir uma pessoa à condição de coisa. Costuma ser utilizado em referência à objetificação sexual feminina, que não é outra coisa do que tratar as mulheres como objetos, limitando-as a seus atributos sexuais e à sua beleza física, sem leva"/>
          <p:cNvSpPr txBox="1"/>
          <p:nvPr/>
        </p:nvSpPr>
        <p:spPr>
          <a:xfrm>
            <a:off x="4749057" y="5059345"/>
            <a:ext cx="8128001" cy="67505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OBJETIFICAÇÃO</a:t>
            </a:r>
            <a:br>
              <a:rPr b="1" dirty="0">
                <a:latin typeface="Helvetica Now Text"/>
                <a:ea typeface="Helvetica Now Text"/>
                <a:cs typeface="Helvetica Now Text"/>
                <a:sym typeface="Helvetica Now Text"/>
              </a:rPr>
            </a:br>
            <a:r>
              <a:rPr dirty="0" err="1"/>
              <a:t>Reduzir</a:t>
            </a:r>
            <a:r>
              <a:rPr dirty="0"/>
              <a:t> </a:t>
            </a:r>
            <a:r>
              <a:rPr dirty="0" err="1"/>
              <a:t>uma</a:t>
            </a:r>
            <a:r>
              <a:rPr dirty="0"/>
              <a:t> </a:t>
            </a:r>
            <a:r>
              <a:rPr dirty="0" err="1"/>
              <a:t>pessoa</a:t>
            </a:r>
            <a:r>
              <a:rPr dirty="0"/>
              <a:t> </a:t>
            </a:r>
            <a:r>
              <a:rPr dirty="0" err="1"/>
              <a:t>à</a:t>
            </a:r>
            <a:r>
              <a:rPr dirty="0"/>
              <a:t> </a:t>
            </a:r>
            <a:r>
              <a:rPr dirty="0" err="1"/>
              <a:t>condição</a:t>
            </a:r>
            <a:r>
              <a:rPr dirty="0"/>
              <a:t> de </a:t>
            </a:r>
            <a:r>
              <a:rPr dirty="0" err="1"/>
              <a:t>coisa</a:t>
            </a:r>
            <a:r>
              <a:rPr dirty="0"/>
              <a:t>. </a:t>
            </a:r>
            <a:r>
              <a:rPr dirty="0" err="1"/>
              <a:t>Costuma</a:t>
            </a:r>
            <a:r>
              <a:rPr dirty="0"/>
              <a:t> ser </a:t>
            </a:r>
            <a:r>
              <a:rPr dirty="0" err="1"/>
              <a:t>utilizado</a:t>
            </a:r>
            <a:r>
              <a:rPr dirty="0"/>
              <a:t> </a:t>
            </a:r>
            <a:r>
              <a:rPr dirty="0" err="1"/>
              <a:t>em</a:t>
            </a:r>
            <a:r>
              <a:rPr dirty="0"/>
              <a:t> </a:t>
            </a:r>
            <a:r>
              <a:rPr dirty="0" err="1"/>
              <a:t>referência</a:t>
            </a:r>
            <a:r>
              <a:rPr dirty="0"/>
              <a:t> </a:t>
            </a:r>
            <a:r>
              <a:rPr dirty="0" err="1"/>
              <a:t>à</a:t>
            </a:r>
            <a:r>
              <a:rPr dirty="0"/>
              <a:t> </a:t>
            </a:r>
            <a:r>
              <a:rPr dirty="0" err="1"/>
              <a:t>objetificação</a:t>
            </a:r>
            <a:r>
              <a:rPr dirty="0"/>
              <a:t> sexual </a:t>
            </a:r>
            <a:r>
              <a:rPr dirty="0" err="1"/>
              <a:t>feminina</a:t>
            </a:r>
            <a:r>
              <a:rPr dirty="0"/>
              <a:t>, que </a:t>
            </a:r>
            <a:r>
              <a:rPr dirty="0" err="1"/>
              <a:t>não</a:t>
            </a:r>
            <a:r>
              <a:rPr dirty="0"/>
              <a:t> </a:t>
            </a:r>
            <a:r>
              <a:rPr dirty="0" err="1"/>
              <a:t>é</a:t>
            </a:r>
            <a:r>
              <a:rPr dirty="0"/>
              <a:t> </a:t>
            </a:r>
            <a:r>
              <a:rPr dirty="0" err="1"/>
              <a:t>outra</a:t>
            </a:r>
            <a:r>
              <a:rPr dirty="0"/>
              <a:t> </a:t>
            </a:r>
            <a:r>
              <a:rPr dirty="0" err="1"/>
              <a:t>coisa</a:t>
            </a:r>
            <a:r>
              <a:rPr dirty="0"/>
              <a:t> do que </a:t>
            </a:r>
            <a:r>
              <a:rPr dirty="0" err="1"/>
              <a:t>tratar</a:t>
            </a:r>
            <a:r>
              <a:rPr dirty="0"/>
              <a:t> as </a:t>
            </a:r>
            <a:r>
              <a:rPr dirty="0" err="1"/>
              <a:t>mulheres</a:t>
            </a:r>
            <a:r>
              <a:rPr dirty="0"/>
              <a:t> </a:t>
            </a:r>
            <a:r>
              <a:rPr dirty="0" err="1"/>
              <a:t>como</a:t>
            </a:r>
            <a:r>
              <a:rPr dirty="0"/>
              <a:t> </a:t>
            </a:r>
            <a:r>
              <a:rPr dirty="0" err="1"/>
              <a:t>objetos</a:t>
            </a:r>
            <a:r>
              <a:rPr dirty="0"/>
              <a:t>, </a:t>
            </a:r>
            <a:r>
              <a:rPr dirty="0" err="1"/>
              <a:t>limitando</a:t>
            </a:r>
            <a:r>
              <a:rPr dirty="0"/>
              <a:t>-as a </a:t>
            </a:r>
            <a:r>
              <a:rPr dirty="0" err="1"/>
              <a:t>seus</a:t>
            </a:r>
            <a:r>
              <a:rPr dirty="0"/>
              <a:t> </a:t>
            </a:r>
            <a:r>
              <a:rPr dirty="0" err="1"/>
              <a:t>atributos</a:t>
            </a:r>
            <a:r>
              <a:rPr dirty="0"/>
              <a:t> </a:t>
            </a:r>
            <a:r>
              <a:rPr dirty="0" err="1"/>
              <a:t>sexuais</a:t>
            </a:r>
            <a:r>
              <a:rPr dirty="0"/>
              <a:t> e </a:t>
            </a:r>
            <a:r>
              <a:rPr dirty="0" err="1"/>
              <a:t>à</a:t>
            </a:r>
            <a:r>
              <a:rPr dirty="0"/>
              <a:t> </a:t>
            </a:r>
            <a:r>
              <a:rPr dirty="0" err="1"/>
              <a:t>sua</a:t>
            </a:r>
            <a:r>
              <a:rPr dirty="0"/>
              <a:t> </a:t>
            </a:r>
            <a:r>
              <a:rPr dirty="0" err="1"/>
              <a:t>beleza</a:t>
            </a:r>
            <a:r>
              <a:rPr dirty="0"/>
              <a:t> </a:t>
            </a:r>
            <a:r>
              <a:rPr dirty="0" err="1"/>
              <a:t>física</a:t>
            </a:r>
            <a:r>
              <a:rPr dirty="0"/>
              <a:t>, </a:t>
            </a:r>
            <a:r>
              <a:rPr dirty="0" err="1"/>
              <a:t>sem</a:t>
            </a:r>
            <a:r>
              <a:rPr dirty="0"/>
              <a:t> </a:t>
            </a:r>
            <a:r>
              <a:rPr dirty="0" err="1"/>
              <a:t>levar</a:t>
            </a:r>
            <a:r>
              <a:rPr dirty="0"/>
              <a:t> </a:t>
            </a:r>
            <a:r>
              <a:rPr dirty="0" err="1"/>
              <a:t>em</a:t>
            </a:r>
            <a:r>
              <a:rPr dirty="0"/>
              <a:t> </a:t>
            </a:r>
            <a:r>
              <a:rPr dirty="0" err="1"/>
              <a:t>conta</a:t>
            </a:r>
            <a:r>
              <a:rPr dirty="0"/>
              <a:t> </a:t>
            </a:r>
            <a:r>
              <a:rPr dirty="0" err="1"/>
              <a:t>sua</a:t>
            </a:r>
            <a:r>
              <a:rPr dirty="0"/>
              <a:t> </a:t>
            </a:r>
            <a:r>
              <a:rPr dirty="0" err="1"/>
              <a:t>personalidade</a:t>
            </a:r>
            <a:r>
              <a:rPr dirty="0"/>
              <a:t> e </a:t>
            </a:r>
            <a:r>
              <a:rPr dirty="0" err="1"/>
              <a:t>sua</a:t>
            </a:r>
            <a:r>
              <a:rPr dirty="0"/>
              <a:t> </a:t>
            </a:r>
            <a:r>
              <a:rPr dirty="0" err="1"/>
              <a:t>existência</a:t>
            </a:r>
            <a:r>
              <a:rPr dirty="0"/>
              <a:t> </a:t>
            </a:r>
            <a:r>
              <a:rPr dirty="0" err="1"/>
              <a:t>como</a:t>
            </a:r>
            <a:r>
              <a:rPr dirty="0"/>
              <a:t> </a:t>
            </a:r>
            <a:r>
              <a:rPr dirty="0" err="1"/>
              <a:t>pessoa</a:t>
            </a:r>
            <a:r>
              <a:rPr dirty="0"/>
              <a:t>.</a:t>
            </a:r>
            <a:endParaRPr b="1" dirty="0">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endParaRPr b="1" dirty="0">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OPRESSÃO ESTRUTURAL</a:t>
            </a:r>
            <a:br>
              <a:rPr b="1" dirty="0">
                <a:latin typeface="Helvetica Now Text"/>
                <a:ea typeface="Helvetica Now Text"/>
                <a:cs typeface="Helvetica Now Text"/>
                <a:sym typeface="Helvetica Now Text"/>
              </a:rPr>
            </a:br>
            <a:r>
              <a:rPr dirty="0" err="1"/>
              <a:t>Quando</a:t>
            </a:r>
            <a:r>
              <a:rPr dirty="0"/>
              <a:t> um </a:t>
            </a:r>
            <a:r>
              <a:rPr dirty="0" err="1"/>
              <a:t>grupo</a:t>
            </a:r>
            <a:r>
              <a:rPr dirty="0"/>
              <a:t> </a:t>
            </a:r>
            <a:r>
              <a:rPr dirty="0" err="1"/>
              <a:t>inteiro</a:t>
            </a:r>
            <a:r>
              <a:rPr dirty="0"/>
              <a:t> </a:t>
            </a:r>
            <a:r>
              <a:rPr dirty="0" err="1"/>
              <a:t>sofre</a:t>
            </a:r>
            <a:r>
              <a:rPr dirty="0"/>
              <a:t> o </a:t>
            </a:r>
            <a:r>
              <a:rPr dirty="0" err="1"/>
              <a:t>mesmo</a:t>
            </a:r>
            <a:r>
              <a:rPr dirty="0"/>
              <a:t> </a:t>
            </a:r>
            <a:r>
              <a:rPr dirty="0" err="1"/>
              <a:t>tipo</a:t>
            </a:r>
            <a:r>
              <a:rPr dirty="0"/>
              <a:t> de </a:t>
            </a:r>
            <a:r>
              <a:rPr dirty="0" err="1"/>
              <a:t>subjugação</a:t>
            </a:r>
            <a:r>
              <a:rPr dirty="0"/>
              <a:t>, </a:t>
            </a:r>
            <a:r>
              <a:rPr dirty="0" err="1"/>
              <a:t>imposto</a:t>
            </a:r>
            <a:r>
              <a:rPr dirty="0"/>
              <a:t> por outro </a:t>
            </a:r>
            <a:r>
              <a:rPr dirty="0" err="1"/>
              <a:t>grupo</a:t>
            </a:r>
            <a:r>
              <a:rPr dirty="0"/>
              <a:t>, que </a:t>
            </a:r>
            <a:r>
              <a:rPr dirty="0" err="1"/>
              <a:t>domina</a:t>
            </a:r>
            <a:r>
              <a:rPr dirty="0"/>
              <a:t> o </a:t>
            </a:r>
            <a:r>
              <a:rPr dirty="0" err="1"/>
              <a:t>espaço</a:t>
            </a:r>
            <a:r>
              <a:rPr dirty="0"/>
              <a:t> </a:t>
            </a:r>
            <a:r>
              <a:rPr dirty="0" err="1"/>
              <a:t>público</a:t>
            </a:r>
            <a:r>
              <a:rPr dirty="0"/>
              <a:t> . A </a:t>
            </a:r>
            <a:r>
              <a:rPr dirty="0" err="1"/>
              <a:t>opressão</a:t>
            </a:r>
            <a:r>
              <a:rPr dirty="0"/>
              <a:t> </a:t>
            </a:r>
            <a:r>
              <a:rPr dirty="0" err="1"/>
              <a:t>estrutural</a:t>
            </a:r>
            <a:r>
              <a:rPr dirty="0"/>
              <a:t> </a:t>
            </a:r>
            <a:r>
              <a:rPr dirty="0" err="1"/>
              <a:t>pode</a:t>
            </a:r>
            <a:r>
              <a:rPr dirty="0"/>
              <a:t> ser </a:t>
            </a:r>
            <a:r>
              <a:rPr dirty="0" err="1"/>
              <a:t>dividida</a:t>
            </a:r>
            <a:r>
              <a:rPr dirty="0"/>
              <a:t> </a:t>
            </a:r>
            <a:r>
              <a:rPr dirty="0" err="1"/>
              <a:t>em</a:t>
            </a:r>
            <a:r>
              <a:rPr dirty="0"/>
              <a:t> </a:t>
            </a:r>
            <a:r>
              <a:rPr dirty="0" err="1"/>
              <a:t>três</a:t>
            </a:r>
            <a:r>
              <a:rPr dirty="0"/>
              <a:t> </a:t>
            </a:r>
            <a:r>
              <a:rPr dirty="0" err="1"/>
              <a:t>grupos</a:t>
            </a:r>
            <a:r>
              <a:rPr dirty="0"/>
              <a:t> </a:t>
            </a:r>
            <a:r>
              <a:rPr dirty="0" err="1"/>
              <a:t>principais</a:t>
            </a:r>
            <a:r>
              <a:rPr dirty="0"/>
              <a:t>: por </a:t>
            </a:r>
            <a:r>
              <a:rPr dirty="0" err="1"/>
              <a:t>sexo</a:t>
            </a:r>
            <a:r>
              <a:rPr dirty="0"/>
              <a:t> (</a:t>
            </a:r>
            <a:r>
              <a:rPr dirty="0" err="1"/>
              <a:t>afetando</a:t>
            </a:r>
            <a:r>
              <a:rPr dirty="0"/>
              <a:t> </a:t>
            </a:r>
            <a:r>
              <a:rPr dirty="0" err="1"/>
              <a:t>metade</a:t>
            </a:r>
            <a:r>
              <a:rPr dirty="0"/>
              <a:t> da </a:t>
            </a:r>
            <a:r>
              <a:rPr dirty="0" err="1"/>
              <a:t>população</a:t>
            </a:r>
            <a:r>
              <a:rPr dirty="0"/>
              <a:t> </a:t>
            </a:r>
            <a:r>
              <a:rPr dirty="0" err="1"/>
              <a:t>mundial</a:t>
            </a:r>
            <a:r>
              <a:rPr dirty="0"/>
              <a:t> </a:t>
            </a:r>
            <a:r>
              <a:rPr dirty="0" err="1"/>
              <a:t>nascida</a:t>
            </a:r>
            <a:r>
              <a:rPr dirty="0"/>
              <a:t> </a:t>
            </a:r>
            <a:r>
              <a:rPr dirty="0" err="1"/>
              <a:t>fêmea</a:t>
            </a:r>
            <a:r>
              <a:rPr dirty="0"/>
              <a:t> </a:t>
            </a:r>
            <a:r>
              <a:rPr dirty="0" err="1"/>
              <a:t>humana</a:t>
            </a:r>
            <a:r>
              <a:rPr dirty="0"/>
              <a:t>), pela </a:t>
            </a:r>
            <a:r>
              <a:rPr dirty="0" err="1"/>
              <a:t>cor</a:t>
            </a:r>
            <a:r>
              <a:rPr dirty="0"/>
              <a:t> da </a:t>
            </a:r>
            <a:r>
              <a:rPr dirty="0" err="1"/>
              <a:t>pele</a:t>
            </a:r>
            <a:r>
              <a:rPr dirty="0"/>
              <a:t> (</a:t>
            </a:r>
            <a:r>
              <a:rPr dirty="0" err="1"/>
              <a:t>preconceito</a:t>
            </a:r>
            <a:r>
              <a:rPr dirty="0"/>
              <a:t> </a:t>
            </a:r>
            <a:r>
              <a:rPr dirty="0" err="1"/>
              <a:t>às</a:t>
            </a:r>
            <a:r>
              <a:rPr dirty="0"/>
              <a:t> </a:t>
            </a:r>
            <a:r>
              <a:rPr dirty="0" err="1"/>
              <a:t>pessoas</a:t>
            </a:r>
            <a:r>
              <a:rPr dirty="0"/>
              <a:t> </a:t>
            </a:r>
            <a:r>
              <a:rPr dirty="0" err="1"/>
              <a:t>negras</a:t>
            </a:r>
            <a:r>
              <a:rPr dirty="0"/>
              <a:t>, </a:t>
            </a:r>
            <a:r>
              <a:rPr dirty="0" err="1"/>
              <a:t>pardas</a:t>
            </a:r>
            <a:r>
              <a:rPr dirty="0"/>
              <a:t> e </a:t>
            </a:r>
            <a:r>
              <a:rPr dirty="0" err="1"/>
              <a:t>qualquer</a:t>
            </a:r>
            <a:r>
              <a:rPr dirty="0"/>
              <a:t> outro </a:t>
            </a:r>
            <a:r>
              <a:rPr dirty="0" err="1"/>
              <a:t>grupo</a:t>
            </a:r>
            <a:r>
              <a:rPr dirty="0"/>
              <a:t> que </a:t>
            </a:r>
            <a:r>
              <a:rPr dirty="0" err="1"/>
              <a:t>não</a:t>
            </a:r>
            <a:r>
              <a:rPr dirty="0"/>
              <a:t> </a:t>
            </a:r>
            <a:r>
              <a:rPr dirty="0" err="1"/>
              <a:t>tenha</a:t>
            </a:r>
            <a:r>
              <a:rPr dirty="0"/>
              <a:t> a </a:t>
            </a:r>
            <a:r>
              <a:rPr dirty="0" err="1"/>
              <a:t>cor</a:t>
            </a:r>
            <a:r>
              <a:rPr dirty="0"/>
              <a:t> da </a:t>
            </a:r>
            <a:r>
              <a:rPr dirty="0" err="1"/>
              <a:t>pele</a:t>
            </a:r>
            <a:r>
              <a:rPr dirty="0"/>
              <a:t> </a:t>
            </a:r>
            <a:r>
              <a:rPr dirty="0" err="1"/>
              <a:t>branca</a:t>
            </a:r>
            <a:r>
              <a:rPr dirty="0"/>
              <a:t>), que </a:t>
            </a:r>
            <a:r>
              <a:rPr dirty="0" err="1"/>
              <a:t>também</a:t>
            </a:r>
            <a:r>
              <a:rPr dirty="0"/>
              <a:t> </a:t>
            </a:r>
            <a:r>
              <a:rPr dirty="0" err="1"/>
              <a:t>pode</a:t>
            </a:r>
            <a:r>
              <a:rPr dirty="0"/>
              <a:t> ser </a:t>
            </a:r>
            <a:r>
              <a:rPr dirty="0" err="1"/>
              <a:t>descrito</a:t>
            </a:r>
            <a:r>
              <a:rPr dirty="0"/>
              <a:t> </a:t>
            </a:r>
            <a:r>
              <a:rPr dirty="0" err="1"/>
              <a:t>como</a:t>
            </a:r>
            <a:r>
              <a:rPr dirty="0"/>
              <a:t> “</a:t>
            </a:r>
            <a:r>
              <a:rPr dirty="0" err="1"/>
              <a:t>eurocentrismo</a:t>
            </a:r>
            <a:r>
              <a:rPr dirty="0"/>
              <a:t>” e pela </a:t>
            </a:r>
            <a:r>
              <a:rPr dirty="0" err="1"/>
              <a:t>classe</a:t>
            </a:r>
            <a:r>
              <a:rPr dirty="0"/>
              <a:t> social (</a:t>
            </a:r>
            <a:r>
              <a:rPr dirty="0" err="1"/>
              <a:t>ricos</a:t>
            </a:r>
            <a:r>
              <a:rPr dirty="0"/>
              <a:t> x </a:t>
            </a:r>
            <a:r>
              <a:rPr dirty="0" err="1"/>
              <a:t>pobres</a:t>
            </a:r>
            <a:r>
              <a:rPr dirty="0"/>
              <a:t>).</a:t>
            </a:r>
          </a:p>
        </p:txBody>
      </p:sp>
      <p:sp>
        <p:nvSpPr>
          <p:cNvPr id="468"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2" name="Slide Number">
            <a:extLst>
              <a:ext uri="{FF2B5EF4-FFF2-40B4-BE49-F238E27FC236}">
                <a16:creationId xmlns:a16="http://schemas.microsoft.com/office/drawing/2014/main" id="{370A77D4-183F-194D-AA89-E466100EB3F9}"/>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24</a:t>
            </a:fld>
            <a:endParaRPr dirty="0"/>
          </a:p>
        </p:txBody>
      </p:sp>
      <p:sp>
        <p:nvSpPr>
          <p:cNvPr id="2" name="Shape 121">
            <a:extLst>
              <a:ext uri="{FF2B5EF4-FFF2-40B4-BE49-F238E27FC236}">
                <a16:creationId xmlns:a16="http://schemas.microsoft.com/office/drawing/2014/main" id="{C3994B4E-A6FE-F759-1AA6-251B1BBD9ABB}"/>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829558"/>
        </a:solidFill>
        <a:effectLst/>
      </p:bgPr>
    </p:bg>
    <p:spTree>
      <p:nvGrpSpPr>
        <p:cNvPr id="1" name=""/>
        <p:cNvGrpSpPr/>
        <p:nvPr/>
      </p:nvGrpSpPr>
      <p:grpSpPr>
        <a:xfrm>
          <a:off x="0" y="0"/>
          <a:ext cx="0" cy="0"/>
          <a:chOff x="0" y="0"/>
          <a:chExt cx="0" cy="0"/>
        </a:xfrm>
      </p:grpSpPr>
      <p:pic>
        <p:nvPicPr>
          <p:cNvPr id="470"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471" name="SORORIDADE  Trata de empatia e solidariedade feminina, combatendo a rivalidade entre o gênero. O termo sustenta o princípio de que juntas as mulheres conseguem ser mais fortes e obter mais conquistas."/>
          <p:cNvSpPr txBox="1"/>
          <p:nvPr/>
        </p:nvSpPr>
        <p:spPr>
          <a:xfrm>
            <a:off x="14035468" y="9792926"/>
            <a:ext cx="8124901"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a:latin typeface="Helvetica Now Text"/>
                <a:ea typeface="Helvetica Now Text"/>
                <a:cs typeface="Helvetica Now Text"/>
                <a:sym typeface="Helvetica Now Text"/>
              </a:rPr>
              <a:t>SORORIDADE </a:t>
            </a:r>
            <a:br>
              <a:rPr b="1">
                <a:latin typeface="Helvetica Now Text"/>
                <a:ea typeface="Helvetica Now Text"/>
                <a:cs typeface="Helvetica Now Text"/>
                <a:sym typeface="Helvetica Now Text"/>
              </a:rPr>
            </a:br>
            <a:r>
              <a:t>Trata de empatia e solidariedade feminina, combatendo a rivalidade entre o gênero. O termo sustenta o princípio de que juntas as mulheres conseguem ser mais fortes e obter mais conquistas.</a:t>
            </a:r>
          </a:p>
        </p:txBody>
      </p:sp>
      <p:sp>
        <p:nvSpPr>
          <p:cNvPr id="472" name="SEXISMO  O sexismo é a discriminação ou preconceito que se tem por alguém simplesmente por conta de seu gênero. Acreditar que uma mulher não pode ser considerada uma autoridade religiosa ou ocupar altas posições de poder são exemplos práticos do conceito"/>
          <p:cNvSpPr txBox="1"/>
          <p:nvPr/>
        </p:nvSpPr>
        <p:spPr>
          <a:xfrm>
            <a:off x="4749057" y="5798009"/>
            <a:ext cx="8124900" cy="60119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gn="l" defTabSz="457200">
              <a:defRPr>
                <a:solidFill>
                  <a:srgbClr val="FFFFFF"/>
                </a:solidFill>
                <a:latin typeface="Helvetica Now Text Light"/>
                <a:ea typeface="Helvetica Now Text Light"/>
                <a:cs typeface="Helvetica Now Text Light"/>
                <a:sym typeface="Helvetica Now Text Light"/>
              </a:defRPr>
            </a:pPr>
            <a:r>
              <a:rPr b="1" dirty="0">
                <a:latin typeface="Helvetica Now Text"/>
                <a:ea typeface="Helvetica Now Text"/>
                <a:cs typeface="Helvetica Now Text"/>
                <a:sym typeface="Helvetica Now Text"/>
              </a:rPr>
              <a:t>SEXISMO </a:t>
            </a:r>
            <a:br>
              <a:rPr b="1" dirty="0">
                <a:latin typeface="Helvetica Now Text"/>
                <a:ea typeface="Helvetica Now Text"/>
                <a:cs typeface="Helvetica Now Text"/>
                <a:sym typeface="Helvetica Now Text"/>
              </a:rPr>
            </a:br>
            <a:r>
              <a:rPr dirty="0"/>
              <a:t>O </a:t>
            </a:r>
            <a:r>
              <a:rPr dirty="0" err="1"/>
              <a:t>sexismo</a:t>
            </a:r>
            <a:r>
              <a:rPr dirty="0"/>
              <a:t> </a:t>
            </a:r>
            <a:r>
              <a:rPr dirty="0" err="1"/>
              <a:t>é</a:t>
            </a:r>
            <a:r>
              <a:rPr dirty="0"/>
              <a:t> a </a:t>
            </a:r>
            <a:r>
              <a:rPr dirty="0" err="1"/>
              <a:t>discriminação</a:t>
            </a:r>
            <a:r>
              <a:rPr dirty="0"/>
              <a:t> </a:t>
            </a:r>
            <a:r>
              <a:rPr dirty="0" err="1"/>
              <a:t>ou</a:t>
            </a:r>
            <a:r>
              <a:rPr dirty="0"/>
              <a:t> </a:t>
            </a:r>
            <a:r>
              <a:rPr dirty="0" err="1"/>
              <a:t>preconceito</a:t>
            </a:r>
            <a:r>
              <a:rPr dirty="0"/>
              <a:t> que se </a:t>
            </a:r>
            <a:r>
              <a:rPr dirty="0" err="1"/>
              <a:t>tem</a:t>
            </a:r>
            <a:r>
              <a:rPr dirty="0"/>
              <a:t> por </a:t>
            </a:r>
            <a:r>
              <a:rPr dirty="0" err="1"/>
              <a:t>alguém</a:t>
            </a:r>
            <a:r>
              <a:rPr dirty="0"/>
              <a:t> </a:t>
            </a:r>
            <a:r>
              <a:rPr dirty="0" err="1"/>
              <a:t>simplesmente</a:t>
            </a:r>
            <a:r>
              <a:rPr dirty="0"/>
              <a:t> por </a:t>
            </a:r>
            <a:r>
              <a:rPr dirty="0" err="1"/>
              <a:t>conta</a:t>
            </a:r>
            <a:r>
              <a:rPr dirty="0"/>
              <a:t> de </a:t>
            </a:r>
            <a:r>
              <a:rPr dirty="0" err="1"/>
              <a:t>seu</a:t>
            </a:r>
            <a:r>
              <a:rPr dirty="0"/>
              <a:t> </a:t>
            </a:r>
            <a:r>
              <a:rPr dirty="0" err="1"/>
              <a:t>gênero</a:t>
            </a:r>
            <a:r>
              <a:rPr dirty="0"/>
              <a:t>. </a:t>
            </a:r>
            <a:r>
              <a:rPr dirty="0" err="1"/>
              <a:t>Acreditar</a:t>
            </a:r>
            <a:r>
              <a:rPr dirty="0"/>
              <a:t> que </a:t>
            </a:r>
            <a:r>
              <a:rPr dirty="0" err="1"/>
              <a:t>uma</a:t>
            </a:r>
            <a:r>
              <a:rPr dirty="0"/>
              <a:t> </a:t>
            </a:r>
            <a:r>
              <a:rPr dirty="0" err="1"/>
              <a:t>mulher</a:t>
            </a:r>
            <a:r>
              <a:rPr dirty="0"/>
              <a:t> </a:t>
            </a:r>
            <a:r>
              <a:rPr dirty="0" err="1"/>
              <a:t>não</a:t>
            </a:r>
            <a:r>
              <a:rPr dirty="0"/>
              <a:t> </a:t>
            </a:r>
            <a:r>
              <a:rPr dirty="0" err="1"/>
              <a:t>pode</a:t>
            </a:r>
            <a:r>
              <a:rPr dirty="0"/>
              <a:t> ser </a:t>
            </a:r>
            <a:r>
              <a:rPr dirty="0" err="1"/>
              <a:t>considerada</a:t>
            </a:r>
            <a:r>
              <a:rPr dirty="0"/>
              <a:t> </a:t>
            </a:r>
            <a:r>
              <a:rPr dirty="0" err="1"/>
              <a:t>uma</a:t>
            </a:r>
            <a:r>
              <a:rPr dirty="0"/>
              <a:t> </a:t>
            </a:r>
            <a:r>
              <a:rPr dirty="0" err="1"/>
              <a:t>autoridade</a:t>
            </a:r>
            <a:r>
              <a:rPr dirty="0"/>
              <a:t> religiosa </a:t>
            </a:r>
            <a:r>
              <a:rPr dirty="0" err="1"/>
              <a:t>ou</a:t>
            </a:r>
            <a:r>
              <a:rPr dirty="0"/>
              <a:t> </a:t>
            </a:r>
            <a:r>
              <a:rPr dirty="0" err="1"/>
              <a:t>ocupar</a:t>
            </a:r>
            <a:r>
              <a:rPr dirty="0"/>
              <a:t> </a:t>
            </a:r>
            <a:r>
              <a:rPr dirty="0" err="1"/>
              <a:t>altas</a:t>
            </a:r>
            <a:r>
              <a:rPr dirty="0"/>
              <a:t> </a:t>
            </a:r>
            <a:r>
              <a:rPr dirty="0" err="1"/>
              <a:t>posições</a:t>
            </a:r>
            <a:r>
              <a:rPr dirty="0"/>
              <a:t> de </a:t>
            </a:r>
            <a:r>
              <a:rPr dirty="0" err="1"/>
              <a:t>poder</a:t>
            </a:r>
            <a:r>
              <a:rPr dirty="0"/>
              <a:t> </a:t>
            </a:r>
            <a:r>
              <a:rPr dirty="0" err="1"/>
              <a:t>são</a:t>
            </a:r>
            <a:r>
              <a:rPr dirty="0"/>
              <a:t> </a:t>
            </a:r>
            <a:r>
              <a:rPr dirty="0" err="1"/>
              <a:t>exemplos</a:t>
            </a:r>
            <a:r>
              <a:rPr dirty="0"/>
              <a:t> </a:t>
            </a:r>
            <a:r>
              <a:rPr dirty="0" err="1"/>
              <a:t>práticos</a:t>
            </a:r>
            <a:r>
              <a:rPr dirty="0"/>
              <a:t> do </a:t>
            </a:r>
            <a:r>
              <a:rPr dirty="0" err="1"/>
              <a:t>conceito</a:t>
            </a:r>
            <a:r>
              <a:rPr dirty="0"/>
              <a:t>.</a:t>
            </a:r>
            <a:endParaRPr b="1" dirty="0">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endParaRPr b="1" dirty="0">
              <a:latin typeface="Helvetica Now Text"/>
              <a:ea typeface="Helvetica Now Text"/>
              <a:cs typeface="Helvetica Now Text"/>
              <a:sym typeface="Helvetica Now Text"/>
            </a:endParaRPr>
          </a:p>
          <a:p>
            <a:pPr algn="l" defTabSz="457200">
              <a:defRPr>
                <a:solidFill>
                  <a:srgbClr val="FFFFFF"/>
                </a:solidFill>
                <a:latin typeface="Helvetica Now Text Light"/>
                <a:ea typeface="Helvetica Now Text Light"/>
                <a:cs typeface="Helvetica Now Text Light"/>
                <a:sym typeface="Helvetica Now Text Light"/>
              </a:defRPr>
            </a:pPr>
            <a:r>
              <a:rPr b="1" i="1" dirty="0">
                <a:latin typeface="Helvetica"/>
                <a:ea typeface="Helvetica"/>
                <a:cs typeface="Helvetica"/>
                <a:sym typeface="Helvetica"/>
              </a:rPr>
              <a:t>SLUTSHAMING</a:t>
            </a:r>
            <a:r>
              <a:rPr b="1" dirty="0">
                <a:latin typeface="Helvetica Now Text"/>
                <a:ea typeface="Helvetica Now Text"/>
                <a:cs typeface="Helvetica Now Text"/>
                <a:sym typeface="Helvetica Now Text"/>
              </a:rPr>
              <a:t> </a:t>
            </a:r>
            <a:br>
              <a:rPr b="1" dirty="0">
                <a:latin typeface="Helvetica Now Text"/>
                <a:ea typeface="Helvetica Now Text"/>
                <a:cs typeface="Helvetica Now Text"/>
                <a:sym typeface="Helvetica Now Text"/>
              </a:rPr>
            </a:br>
            <a:r>
              <a:rPr dirty="0" err="1"/>
              <a:t>Usada</a:t>
            </a:r>
            <a:r>
              <a:rPr dirty="0"/>
              <a:t> para </a:t>
            </a:r>
            <a:r>
              <a:rPr dirty="0" err="1"/>
              <a:t>identificar</a:t>
            </a:r>
            <a:r>
              <a:rPr dirty="0"/>
              <a:t> </a:t>
            </a:r>
            <a:r>
              <a:rPr dirty="0" err="1"/>
              <a:t>discriminações</a:t>
            </a:r>
            <a:r>
              <a:rPr dirty="0"/>
              <a:t> </a:t>
            </a:r>
            <a:r>
              <a:rPr dirty="0" err="1"/>
              <a:t>sobre</a:t>
            </a:r>
            <a:r>
              <a:rPr dirty="0"/>
              <a:t> </a:t>
            </a:r>
            <a:r>
              <a:rPr dirty="0" err="1"/>
              <a:t>mulheres</a:t>
            </a:r>
            <a:r>
              <a:rPr dirty="0"/>
              <a:t> </a:t>
            </a:r>
            <a:r>
              <a:rPr dirty="0" err="1"/>
              <a:t>ou</a:t>
            </a:r>
            <a:r>
              <a:rPr dirty="0"/>
              <a:t> meninas a </a:t>
            </a:r>
            <a:r>
              <a:rPr dirty="0" err="1"/>
              <a:t>partir</a:t>
            </a:r>
            <a:r>
              <a:rPr dirty="0"/>
              <a:t> de </a:t>
            </a:r>
            <a:r>
              <a:rPr dirty="0" err="1"/>
              <a:t>estigmas</a:t>
            </a:r>
            <a:r>
              <a:rPr dirty="0"/>
              <a:t> </a:t>
            </a:r>
            <a:r>
              <a:rPr dirty="0" err="1"/>
              <a:t>sexuais</a:t>
            </a:r>
            <a:r>
              <a:rPr dirty="0"/>
              <a:t>. O </a:t>
            </a:r>
            <a:r>
              <a:rPr i="1" dirty="0" err="1">
                <a:latin typeface="Helvetica Light"/>
                <a:ea typeface="Helvetica Light"/>
                <a:cs typeface="Helvetica Light"/>
                <a:sym typeface="Helvetica Light"/>
              </a:rPr>
              <a:t>slutshaming</a:t>
            </a:r>
            <a:r>
              <a:rPr dirty="0"/>
              <a:t> </a:t>
            </a:r>
            <a:r>
              <a:rPr dirty="0" err="1"/>
              <a:t>pode</a:t>
            </a:r>
            <a:r>
              <a:rPr dirty="0"/>
              <a:t> ser </a:t>
            </a:r>
            <a:r>
              <a:rPr dirty="0" err="1"/>
              <a:t>feito</a:t>
            </a:r>
            <a:r>
              <a:rPr dirty="0"/>
              <a:t> tanto por </a:t>
            </a:r>
            <a:r>
              <a:rPr dirty="0" err="1"/>
              <a:t>homens</a:t>
            </a:r>
            <a:r>
              <a:rPr dirty="0"/>
              <a:t> </a:t>
            </a:r>
            <a:r>
              <a:rPr dirty="0" err="1"/>
              <a:t>quanto</a:t>
            </a:r>
            <a:r>
              <a:rPr dirty="0"/>
              <a:t> por </a:t>
            </a:r>
            <a:r>
              <a:rPr dirty="0" err="1"/>
              <a:t>mulheres</a:t>
            </a:r>
            <a:r>
              <a:rPr dirty="0"/>
              <a:t> – </a:t>
            </a:r>
            <a:r>
              <a:rPr dirty="0" err="1"/>
              <a:t>como</a:t>
            </a:r>
            <a:r>
              <a:rPr dirty="0"/>
              <a:t>, </a:t>
            </a:r>
            <a:r>
              <a:rPr dirty="0" err="1"/>
              <a:t>aliás</a:t>
            </a:r>
            <a:r>
              <a:rPr dirty="0"/>
              <a:t>, </a:t>
            </a:r>
            <a:r>
              <a:rPr dirty="0" err="1"/>
              <a:t>outras</a:t>
            </a:r>
            <a:r>
              <a:rPr dirty="0"/>
              <a:t> </a:t>
            </a:r>
            <a:r>
              <a:rPr dirty="0" err="1"/>
              <a:t>práticas</a:t>
            </a:r>
            <a:r>
              <a:rPr dirty="0"/>
              <a:t> </a:t>
            </a:r>
            <a:r>
              <a:rPr dirty="0" err="1"/>
              <a:t>machistas</a:t>
            </a:r>
            <a:r>
              <a:rPr dirty="0"/>
              <a:t>. A </a:t>
            </a:r>
            <a:r>
              <a:rPr dirty="0" err="1"/>
              <a:t>palavra</a:t>
            </a:r>
            <a:r>
              <a:rPr dirty="0"/>
              <a:t> “</a:t>
            </a:r>
            <a:r>
              <a:rPr i="1" dirty="0">
                <a:latin typeface="Helvetica Light"/>
                <a:ea typeface="Helvetica Light"/>
                <a:cs typeface="Helvetica Light"/>
                <a:sym typeface="Helvetica Light"/>
              </a:rPr>
              <a:t>slut</a:t>
            </a:r>
            <a:r>
              <a:rPr dirty="0"/>
              <a:t>” </a:t>
            </a:r>
            <a:r>
              <a:rPr dirty="0" err="1"/>
              <a:t>é</a:t>
            </a:r>
            <a:r>
              <a:rPr dirty="0"/>
              <a:t> </a:t>
            </a:r>
            <a:r>
              <a:rPr dirty="0" err="1"/>
              <a:t>usada</a:t>
            </a:r>
            <a:r>
              <a:rPr dirty="0"/>
              <a:t> para se </a:t>
            </a:r>
            <a:r>
              <a:rPr dirty="0" err="1"/>
              <a:t>referir</a:t>
            </a:r>
            <a:r>
              <a:rPr dirty="0"/>
              <a:t> a </a:t>
            </a:r>
            <a:r>
              <a:rPr dirty="0" err="1"/>
              <a:t>mulheres</a:t>
            </a:r>
            <a:r>
              <a:rPr dirty="0"/>
              <a:t> com </a:t>
            </a:r>
            <a:r>
              <a:rPr dirty="0" err="1"/>
              <a:t>comportamentos</a:t>
            </a:r>
            <a:r>
              <a:rPr dirty="0"/>
              <a:t> </a:t>
            </a:r>
            <a:r>
              <a:rPr dirty="0" err="1"/>
              <a:t>considerados</a:t>
            </a:r>
            <a:r>
              <a:rPr dirty="0"/>
              <a:t> </a:t>
            </a:r>
            <a:r>
              <a:rPr dirty="0" err="1"/>
              <a:t>promíscuos</a:t>
            </a:r>
            <a:r>
              <a:rPr dirty="0"/>
              <a:t> </a:t>
            </a:r>
            <a:r>
              <a:rPr dirty="0" err="1"/>
              <a:t>pelo</a:t>
            </a:r>
            <a:r>
              <a:rPr dirty="0"/>
              <a:t> </a:t>
            </a:r>
            <a:r>
              <a:rPr dirty="0" err="1"/>
              <a:t>papel</a:t>
            </a:r>
            <a:r>
              <a:rPr dirty="0"/>
              <a:t> de </a:t>
            </a:r>
            <a:r>
              <a:rPr dirty="0" err="1"/>
              <a:t>gênero</a:t>
            </a:r>
            <a:r>
              <a:rPr dirty="0"/>
              <a:t> </a:t>
            </a:r>
            <a:r>
              <a:rPr dirty="0" err="1"/>
              <a:t>imposto</a:t>
            </a:r>
            <a:r>
              <a:rPr dirty="0"/>
              <a:t> </a:t>
            </a:r>
            <a:r>
              <a:rPr dirty="0" err="1"/>
              <a:t>pelo</a:t>
            </a:r>
            <a:r>
              <a:rPr dirty="0"/>
              <a:t> machismo. </a:t>
            </a:r>
            <a:r>
              <a:rPr dirty="0" err="1"/>
              <a:t>Enquanto</a:t>
            </a:r>
            <a:r>
              <a:rPr dirty="0"/>
              <a:t> “</a:t>
            </a:r>
            <a:r>
              <a:rPr i="1" dirty="0">
                <a:latin typeface="Helvetica Light"/>
                <a:ea typeface="Helvetica Light"/>
                <a:cs typeface="Helvetica Light"/>
                <a:sym typeface="Helvetica Light"/>
              </a:rPr>
              <a:t>shaming</a:t>
            </a:r>
            <a:r>
              <a:rPr dirty="0"/>
              <a:t>” </a:t>
            </a:r>
            <a:r>
              <a:rPr dirty="0" err="1"/>
              <a:t>vem</a:t>
            </a:r>
            <a:r>
              <a:rPr dirty="0"/>
              <a:t> da </a:t>
            </a:r>
            <a:r>
              <a:rPr dirty="0" err="1"/>
              <a:t>palavra</a:t>
            </a:r>
            <a:r>
              <a:rPr dirty="0"/>
              <a:t> “shame”, </a:t>
            </a:r>
            <a:r>
              <a:rPr dirty="0" err="1"/>
              <a:t>em</a:t>
            </a:r>
            <a:r>
              <a:rPr dirty="0"/>
              <a:t> </a:t>
            </a:r>
            <a:r>
              <a:rPr dirty="0" err="1"/>
              <a:t>inglês</a:t>
            </a:r>
            <a:r>
              <a:rPr dirty="0"/>
              <a:t>, que </a:t>
            </a:r>
            <a:r>
              <a:rPr dirty="0" err="1"/>
              <a:t>quer</a:t>
            </a:r>
            <a:r>
              <a:rPr dirty="0"/>
              <a:t> </a:t>
            </a:r>
            <a:r>
              <a:rPr dirty="0" err="1"/>
              <a:t>dizer</a:t>
            </a:r>
            <a:r>
              <a:rPr dirty="0"/>
              <a:t> “</a:t>
            </a:r>
            <a:r>
              <a:rPr dirty="0" err="1"/>
              <a:t>vergonha</a:t>
            </a:r>
            <a:r>
              <a:rPr dirty="0"/>
              <a:t>”.</a:t>
            </a:r>
          </a:p>
        </p:txBody>
      </p:sp>
      <p:sp>
        <p:nvSpPr>
          <p:cNvPr id="473" name="Shape 121"/>
          <p:cNvSpPr txBox="1"/>
          <p:nvPr/>
        </p:nvSpPr>
        <p:spPr>
          <a:xfrm>
            <a:off x="3576422" y="2290977"/>
            <a:ext cx="8124901" cy="1265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67731" rIns="67731" bIns="67731">
            <a:spAutoFit/>
          </a:bodyPr>
          <a:lstStyle>
            <a:lvl1pPr algn="l" defTabSz="609600">
              <a:lnSpc>
                <a:spcPct val="90000"/>
              </a:lnSpc>
              <a:spcBef>
                <a:spcPts val="2400"/>
              </a:spcBef>
              <a:defRPr sz="6000">
                <a:solidFill>
                  <a:srgbClr val="FFFFFF"/>
                </a:solidFill>
                <a:latin typeface="Helvetica Now Display Light"/>
                <a:ea typeface="Helvetica Now Display Light"/>
                <a:cs typeface="Helvetica Now Display Light"/>
                <a:sym typeface="Helvetica Now Display Light"/>
              </a:defRPr>
            </a:lvl1pPr>
          </a:lstStyle>
          <a:p>
            <a:r>
              <a:t>glossário</a:t>
            </a:r>
          </a:p>
        </p:txBody>
      </p:sp>
      <p:sp>
        <p:nvSpPr>
          <p:cNvPr id="474" name="Rounded Rectangle"/>
          <p:cNvSpPr/>
          <p:nvPr/>
        </p:nvSpPr>
        <p:spPr>
          <a:xfrm>
            <a:off x="17721287" y="-461410"/>
            <a:ext cx="7561537" cy="8218270"/>
          </a:xfrm>
          <a:prstGeom prst="roundRect">
            <a:avLst>
              <a:gd name="adj" fmla="val 5557"/>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75" name="Rounded Rectangle"/>
          <p:cNvSpPr/>
          <p:nvPr/>
        </p:nvSpPr>
        <p:spPr>
          <a:xfrm>
            <a:off x="14842621" y="-1934610"/>
            <a:ext cx="7561537" cy="4172923"/>
          </a:xfrm>
          <a:prstGeom prst="roundRect">
            <a:avLst>
              <a:gd name="adj" fmla="val 10069"/>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76" name="Rounded Rectangle"/>
          <p:cNvSpPr/>
          <p:nvPr/>
        </p:nvSpPr>
        <p:spPr>
          <a:xfrm>
            <a:off x="16075987" y="826910"/>
            <a:ext cx="3911550" cy="3651037"/>
          </a:xfrm>
          <a:prstGeom prst="roundRect">
            <a:avLst>
              <a:gd name="adj" fmla="val 5741"/>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79"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2" name="Slide Number">
            <a:extLst>
              <a:ext uri="{FF2B5EF4-FFF2-40B4-BE49-F238E27FC236}">
                <a16:creationId xmlns:a16="http://schemas.microsoft.com/office/drawing/2014/main" id="{136083BB-0C2B-CC4A-9FCA-65722773A5D6}"/>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25</a:t>
            </a:fld>
            <a:endParaRPr dirty="0"/>
          </a:p>
        </p:txBody>
      </p:sp>
      <p:sp>
        <p:nvSpPr>
          <p:cNvPr id="2" name="Shape 121">
            <a:extLst>
              <a:ext uri="{FF2B5EF4-FFF2-40B4-BE49-F238E27FC236}">
                <a16:creationId xmlns:a16="http://schemas.microsoft.com/office/drawing/2014/main" id="{613AB71F-2DDD-7088-C7C9-BA479DDEA49B}"/>
              </a:ext>
            </a:extLst>
          </p:cNvPr>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A4851"/>
        </a:solidFill>
        <a:effectLst/>
      </p:bgPr>
    </p:bg>
    <p:spTree>
      <p:nvGrpSpPr>
        <p:cNvPr id="1" name=""/>
        <p:cNvGrpSpPr/>
        <p:nvPr/>
      </p:nvGrpSpPr>
      <p:grpSpPr>
        <a:xfrm>
          <a:off x="0" y="0"/>
          <a:ext cx="0" cy="0"/>
          <a:chOff x="0" y="0"/>
          <a:chExt cx="0" cy="0"/>
        </a:xfrm>
      </p:grpSpPr>
      <p:grpSp>
        <p:nvGrpSpPr>
          <p:cNvPr id="483" name="Group"/>
          <p:cNvGrpSpPr/>
          <p:nvPr/>
        </p:nvGrpSpPr>
        <p:grpSpPr>
          <a:xfrm>
            <a:off x="2728239" y="3118263"/>
            <a:ext cx="7818921" cy="7022722"/>
            <a:chOff x="0" y="0"/>
            <a:chExt cx="7818919" cy="7022721"/>
          </a:xfrm>
        </p:grpSpPr>
        <p:sp>
          <p:nvSpPr>
            <p:cNvPr id="481" name="Rounded Rectangle"/>
            <p:cNvSpPr/>
            <p:nvPr/>
          </p:nvSpPr>
          <p:spPr>
            <a:xfrm>
              <a:off x="1293139" y="1490837"/>
              <a:ext cx="6525781" cy="5531885"/>
            </a:xfrm>
            <a:prstGeom prst="roundRect">
              <a:avLst>
                <a:gd name="adj" fmla="val 7232"/>
              </a:avLst>
            </a:prstGeom>
            <a:solidFill>
              <a:srgbClr val="829558"/>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82" name="Rounded Rectangle"/>
            <p:cNvSpPr/>
            <p:nvPr/>
          </p:nvSpPr>
          <p:spPr>
            <a:xfrm>
              <a:off x="0" y="0"/>
              <a:ext cx="5405159" cy="4181168"/>
            </a:xfrm>
            <a:prstGeom prst="roundRect">
              <a:avLst>
                <a:gd name="adj" fmla="val 8507"/>
              </a:avLst>
            </a:prstGeom>
            <a:solidFill>
              <a:srgbClr val="CBDC94"/>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p>
          </p:txBody>
        </p:sp>
      </p:grpSp>
      <p:sp>
        <p:nvSpPr>
          <p:cNvPr id="484" name="Rounded Rectangle"/>
          <p:cNvSpPr/>
          <p:nvPr/>
        </p:nvSpPr>
        <p:spPr>
          <a:xfrm>
            <a:off x="20464487" y="8987390"/>
            <a:ext cx="5771234" cy="4003391"/>
          </a:xfrm>
          <a:prstGeom prst="roundRect">
            <a:avLst>
              <a:gd name="adj" fmla="val 10495"/>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85" name="Picture 27" descr="Picture 27"/>
          <p:cNvPicPr>
            <a:picLocks noChangeAspect="1"/>
          </p:cNvPicPr>
          <p:nvPr/>
        </p:nvPicPr>
        <p:blipFill>
          <a:blip r:embed="rId2"/>
          <a:stretch>
            <a:fillRect/>
          </a:stretch>
        </p:blipFill>
        <p:spPr>
          <a:xfrm>
            <a:off x="359922" y="359647"/>
            <a:ext cx="651814" cy="490474"/>
          </a:xfrm>
          <a:prstGeom prst="rect">
            <a:avLst/>
          </a:prstGeom>
          <a:ln w="12700">
            <a:miter lim="400000"/>
          </a:ln>
        </p:spPr>
      </p:pic>
      <p:sp>
        <p:nvSpPr>
          <p:cNvPr id="486" name="Mulheres, vocês não estão sozinhas.  Nós, juntas, estamos aqui!"/>
          <p:cNvSpPr txBox="1"/>
          <p:nvPr/>
        </p:nvSpPr>
        <p:spPr>
          <a:xfrm>
            <a:off x="11974631" y="6266181"/>
            <a:ext cx="11183081" cy="16756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algn="l" defTabSz="609600">
              <a:defRPr sz="5000" cap="all">
                <a:solidFill>
                  <a:srgbClr val="FFFFFF"/>
                </a:solidFill>
                <a:latin typeface="Helvetica Now Display Medium"/>
                <a:ea typeface="Helvetica Now Display Medium"/>
                <a:cs typeface="Helvetica Now Display Medium"/>
                <a:sym typeface="Helvetica Now Display Medium"/>
              </a:defRPr>
            </a:pPr>
            <a:r>
              <a:rPr cap="none" dirty="0" err="1">
                <a:latin typeface="Helvetica Now Display Light"/>
                <a:ea typeface="Helvetica Now Display Light"/>
                <a:cs typeface="Helvetica Now Display Light"/>
                <a:sym typeface="Helvetica Now Display Light"/>
              </a:rPr>
              <a:t>Mulheres</a:t>
            </a:r>
            <a:r>
              <a:rPr cap="none" dirty="0">
                <a:latin typeface="Helvetica Now Display Light"/>
                <a:ea typeface="Helvetica Now Display Light"/>
                <a:cs typeface="Helvetica Now Display Light"/>
                <a:sym typeface="Helvetica Now Display Light"/>
              </a:rPr>
              <a:t>, </a:t>
            </a:r>
            <a:r>
              <a:rPr cap="none" dirty="0" err="1">
                <a:latin typeface="Helvetica Now Display Light"/>
                <a:ea typeface="Helvetica Now Display Light"/>
                <a:cs typeface="Helvetica Now Display Light"/>
                <a:sym typeface="Helvetica Now Display Light"/>
              </a:rPr>
              <a:t>vocês</a:t>
            </a:r>
            <a:r>
              <a:rPr cap="none" dirty="0">
                <a:latin typeface="Helvetica Now Display Light"/>
                <a:ea typeface="Helvetica Now Display Light"/>
                <a:cs typeface="Helvetica Now Display Light"/>
                <a:sym typeface="Helvetica Now Display Light"/>
              </a:rPr>
              <a:t> </a:t>
            </a:r>
            <a:r>
              <a:rPr dirty="0" err="1">
                <a:latin typeface="Helvetica Now Display Bold"/>
                <a:ea typeface="Helvetica Now Display Bold"/>
                <a:cs typeface="Helvetica Now Display Bold"/>
                <a:sym typeface="Helvetica Now Display Bold"/>
              </a:rPr>
              <a:t>não</a:t>
            </a:r>
            <a:r>
              <a:rPr cap="none" dirty="0">
                <a:latin typeface="Helvetica Now Display Light"/>
                <a:ea typeface="Helvetica Now Display Light"/>
                <a:cs typeface="Helvetica Now Display Light"/>
                <a:sym typeface="Helvetica Now Display Light"/>
              </a:rPr>
              <a:t> </a:t>
            </a:r>
            <a:r>
              <a:rPr cap="none" dirty="0" err="1">
                <a:latin typeface="Helvetica Now Display Light"/>
                <a:ea typeface="Helvetica Now Display Light"/>
                <a:cs typeface="Helvetica Now Display Light"/>
                <a:sym typeface="Helvetica Now Display Light"/>
              </a:rPr>
              <a:t>estão</a:t>
            </a:r>
            <a:r>
              <a:rPr cap="none" dirty="0">
                <a:latin typeface="Helvetica Now Display Light"/>
                <a:ea typeface="Helvetica Now Display Light"/>
                <a:cs typeface="Helvetica Now Display Light"/>
                <a:sym typeface="Helvetica Now Display Light"/>
              </a:rPr>
              <a:t> </a:t>
            </a:r>
            <a:r>
              <a:rPr cap="none" dirty="0" err="1">
                <a:latin typeface="Helvetica Now Display Light"/>
                <a:ea typeface="Helvetica Now Display Light"/>
                <a:cs typeface="Helvetica Now Display Light"/>
                <a:sym typeface="Helvetica Now Display Light"/>
              </a:rPr>
              <a:t>sozinhas</a:t>
            </a:r>
            <a:r>
              <a:rPr cap="none" dirty="0">
                <a:latin typeface="Helvetica Now Display Light"/>
                <a:ea typeface="Helvetica Now Display Light"/>
                <a:cs typeface="Helvetica Now Display Light"/>
                <a:sym typeface="Helvetica Now Display Light"/>
              </a:rPr>
              <a:t>. </a:t>
            </a:r>
            <a:br>
              <a:rPr cap="none" dirty="0">
                <a:latin typeface="Helvetica Now Display Light"/>
                <a:ea typeface="Helvetica Now Display Light"/>
                <a:cs typeface="Helvetica Now Display Light"/>
                <a:sym typeface="Helvetica Now Display Light"/>
              </a:rPr>
            </a:br>
            <a:r>
              <a:rPr dirty="0" err="1">
                <a:latin typeface="Helvetica Now Display Bold"/>
                <a:ea typeface="Helvetica Now Display Bold"/>
                <a:cs typeface="Helvetica Now Display Bold"/>
                <a:sym typeface="Helvetica Now Display Bold"/>
              </a:rPr>
              <a:t>Nós</a:t>
            </a:r>
            <a:r>
              <a:rPr cap="none" dirty="0">
                <a:latin typeface="Helvetica Now Display Light"/>
                <a:ea typeface="Helvetica Now Display Light"/>
                <a:cs typeface="Helvetica Now Display Light"/>
                <a:sym typeface="Helvetica Now Display Light"/>
              </a:rPr>
              <a:t>, juntas, </a:t>
            </a:r>
            <a:r>
              <a:rPr cap="none" dirty="0" err="1">
                <a:latin typeface="Helvetica Now Display Light"/>
                <a:ea typeface="Helvetica Now Display Light"/>
                <a:cs typeface="Helvetica Now Display Light"/>
                <a:sym typeface="Helvetica Now Display Light"/>
              </a:rPr>
              <a:t>estamos</a:t>
            </a:r>
            <a:r>
              <a:rPr cap="none" dirty="0">
                <a:latin typeface="Helvetica Now Display Light"/>
                <a:ea typeface="Helvetica Now Display Light"/>
                <a:cs typeface="Helvetica Now Display Light"/>
                <a:sym typeface="Helvetica Now Display Light"/>
              </a:rPr>
              <a:t> </a:t>
            </a:r>
            <a:r>
              <a:rPr cap="none" dirty="0" err="1">
                <a:latin typeface="Helvetica Now Display Light"/>
                <a:ea typeface="Helvetica Now Display Light"/>
                <a:cs typeface="Helvetica Now Display Light"/>
                <a:sym typeface="Helvetica Now Display Light"/>
              </a:rPr>
              <a:t>aqui</a:t>
            </a:r>
            <a:r>
              <a:rPr cap="none" dirty="0">
                <a:latin typeface="Helvetica Now Display Light"/>
                <a:ea typeface="Helvetica Now Display Light"/>
                <a:cs typeface="Helvetica Now Display Light"/>
                <a:sym typeface="Helvetica Now Display Light"/>
              </a:rPr>
              <a:t>!</a:t>
            </a:r>
          </a:p>
        </p:txBody>
      </p:sp>
      <p:sp>
        <p:nvSpPr>
          <p:cNvPr id="487" name="Rounded Rectangle"/>
          <p:cNvSpPr/>
          <p:nvPr/>
        </p:nvSpPr>
        <p:spPr>
          <a:xfrm>
            <a:off x="17507305" y="10697657"/>
            <a:ext cx="7690852" cy="8218270"/>
          </a:xfrm>
          <a:prstGeom prst="roundRect">
            <a:avLst>
              <a:gd name="adj" fmla="val 5463"/>
            </a:avLst>
          </a:prstGeom>
          <a:ln w="12700">
            <a:solidFill>
              <a:srgbClr val="FFFFFF"/>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88" name="Image" descr="Image"/>
          <p:cNvPicPr>
            <a:picLocks noChangeAspect="1"/>
          </p:cNvPicPr>
          <p:nvPr/>
        </p:nvPicPr>
        <p:blipFill>
          <a:blip r:embed="rId3"/>
          <a:stretch>
            <a:fillRect/>
          </a:stretch>
        </p:blipFill>
        <p:spPr>
          <a:xfrm>
            <a:off x="3244407" y="2414870"/>
            <a:ext cx="6606366" cy="8429508"/>
          </a:xfrm>
          <a:prstGeom prst="rect">
            <a:avLst/>
          </a:prstGeom>
          <a:ln w="12700">
            <a:miter lim="400000"/>
          </a:ln>
        </p:spPr>
      </p:pic>
      <p:sp>
        <p:nvSpPr>
          <p:cNvPr id="490" name="Shape 121"/>
          <p:cNvSpPr txBox="1"/>
          <p:nvPr/>
        </p:nvSpPr>
        <p:spPr>
          <a:xfrm rot="16200000">
            <a:off x="-1990747" y="6333790"/>
            <a:ext cx="5205104" cy="6692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7731" tIns="67731" rIns="67731" bIns="67731">
            <a:spAutoFit/>
          </a:bodyPr>
          <a:lstStyle/>
          <a:p>
            <a:pP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pPr>
            <a:r>
              <a:rPr dirty="0" err="1"/>
              <a:t>guia</a:t>
            </a:r>
            <a:r>
              <a:rPr dirty="0"/>
              <a:t> </a:t>
            </a:r>
            <a:r>
              <a:rPr dirty="0" err="1">
                <a:latin typeface="Helvetica Now Display Bold"/>
                <a:ea typeface="Helvetica Now Display Bold"/>
                <a:cs typeface="Helvetica Now Display Bold"/>
                <a:sym typeface="Helvetica Now Display Bold"/>
              </a:rPr>
              <a:t>antimachismo</a:t>
            </a:r>
            <a:r>
              <a:rPr dirty="0"/>
              <a:t> no </a:t>
            </a:r>
            <a:r>
              <a:rPr dirty="0" err="1"/>
              <a:t>trabalho</a:t>
            </a:r>
            <a:endParaRPr dirty="0"/>
          </a:p>
        </p:txBody>
      </p:sp>
      <p:sp>
        <p:nvSpPr>
          <p:cNvPr id="491" name="Line"/>
          <p:cNvSpPr/>
          <p:nvPr/>
        </p:nvSpPr>
        <p:spPr>
          <a:xfrm flipV="1">
            <a:off x="685828" y="13020963"/>
            <a:ext cx="1" cy="1270001"/>
          </a:xfrm>
          <a:prstGeom prst="line">
            <a:avLst/>
          </a:prstGeom>
          <a:ln w="25400">
            <a:solidFill>
              <a:srgbClr val="F8F4F4"/>
            </a:solidFill>
            <a:miter lim="400000"/>
          </a:ln>
        </p:spPr>
        <p:txBody>
          <a:bodyPr lIns="50800" tIns="50800" rIns="50800" bIns="50800" anchor="ctr"/>
          <a:lstStyle/>
          <a:p>
            <a:endParaRPr/>
          </a:p>
        </p:txBody>
      </p:sp>
      <p:sp>
        <p:nvSpPr>
          <p:cNvPr id="13" name="Slide Number">
            <a:extLst>
              <a:ext uri="{FF2B5EF4-FFF2-40B4-BE49-F238E27FC236}">
                <a16:creationId xmlns:a16="http://schemas.microsoft.com/office/drawing/2014/main" id="{8288C46C-2B93-984D-85A4-5272003990F7}"/>
              </a:ext>
            </a:extLst>
          </p:cNvPr>
          <p:cNvSpPr txBox="1">
            <a:spLocks noGrp="1"/>
          </p:cNvSpPr>
          <p:nvPr>
            <p:ph type="sldNum" sz="quarter" idx="2"/>
          </p:nvPr>
        </p:nvSpPr>
        <p:spPr>
          <a:xfrm>
            <a:off x="581901" y="12486697"/>
            <a:ext cx="207854" cy="6054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1" tIns="0" rIns="0" bIns="67731" anchor="t"/>
          <a:lstStyle>
            <a:lvl1pPr algn="ctr" defTabSz="609600">
              <a:lnSpc>
                <a:spcPct val="200000"/>
              </a:lnSpc>
              <a:spcBef>
                <a:spcPts val="2400"/>
              </a:spcBef>
              <a:defRPr sz="2000">
                <a:solidFill>
                  <a:srgbClr val="FFFFFF"/>
                </a:solidFill>
                <a:latin typeface="Helvetica Now Display Light"/>
                <a:ea typeface="Helvetica Now Display Light"/>
                <a:cs typeface="Helvetica Now Display Light"/>
                <a:sym typeface="Helvetica Now Display Light"/>
              </a:defRPr>
            </a:lvl1pPr>
          </a:lstStyle>
          <a:p>
            <a:fld id="{86CB4B4D-7CA3-9044-876B-883B54F8677D}" type="slidenum">
              <a:rPr/>
              <a:t>26</a:t>
            </a:fld>
            <a:endParaRPr dirty="0"/>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EA63"/>
        </a:solidFill>
        <a:effectLst/>
      </p:bgPr>
    </p:bg>
    <p:spTree>
      <p:nvGrpSpPr>
        <p:cNvPr id="1" name=""/>
        <p:cNvGrpSpPr/>
        <p:nvPr/>
      </p:nvGrpSpPr>
      <p:grpSpPr>
        <a:xfrm>
          <a:off x="0" y="0"/>
          <a:ext cx="0" cy="0"/>
          <a:chOff x="0" y="0"/>
          <a:chExt cx="0" cy="0"/>
        </a:xfrm>
      </p:grpSpPr>
      <p:sp>
        <p:nvSpPr>
          <p:cNvPr id="493" name="Rounded Rectangle"/>
          <p:cNvSpPr/>
          <p:nvPr/>
        </p:nvSpPr>
        <p:spPr>
          <a:xfrm>
            <a:off x="15530621" y="9228405"/>
            <a:ext cx="5362204" cy="3462923"/>
          </a:xfrm>
          <a:prstGeom prst="roundRect">
            <a:avLst>
              <a:gd name="adj" fmla="val 9958"/>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94" name="Rounded Rectangle"/>
          <p:cNvSpPr/>
          <p:nvPr/>
        </p:nvSpPr>
        <p:spPr>
          <a:xfrm>
            <a:off x="1751851" y="1733925"/>
            <a:ext cx="8688693" cy="6446393"/>
          </a:xfrm>
          <a:prstGeom prst="roundRect">
            <a:avLst>
              <a:gd name="adj" fmla="val 3111"/>
            </a:avLst>
          </a:prstGeom>
          <a:solidFill>
            <a:srgbClr val="CBDC94"/>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95" name="Rounded Rectangle"/>
          <p:cNvSpPr/>
          <p:nvPr/>
        </p:nvSpPr>
        <p:spPr>
          <a:xfrm>
            <a:off x="5933301" y="2620096"/>
            <a:ext cx="12517398" cy="9018548"/>
          </a:xfrm>
          <a:prstGeom prst="roundRect">
            <a:avLst>
              <a:gd name="adj" fmla="val 3826"/>
            </a:avLst>
          </a:prstGeom>
          <a:solidFill>
            <a:srgbClr val="EA6418"/>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496" name="Picture 13" descr="Picture 13"/>
          <p:cNvPicPr>
            <a:picLocks noChangeAspect="1"/>
          </p:cNvPicPr>
          <p:nvPr/>
        </p:nvPicPr>
        <p:blipFill>
          <a:blip r:embed="rId2"/>
          <a:stretch>
            <a:fillRect/>
          </a:stretch>
        </p:blipFill>
        <p:spPr>
          <a:xfrm>
            <a:off x="9524249" y="6471861"/>
            <a:ext cx="4597893" cy="1315017"/>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2304</TotalTime>
  <Words>2868</Words>
  <Application>Microsoft Macintosh PowerPoint</Application>
  <PresentationFormat>Personalizar</PresentationFormat>
  <Paragraphs>269</Paragraphs>
  <Slides>27</Slides>
  <Notes>0</Notes>
  <HiddenSlides>0</HiddenSlides>
  <MMClips>0</MMClips>
  <ScaleCrop>false</ScaleCrop>
  <HeadingPairs>
    <vt:vector size="6" baseType="variant">
      <vt:variant>
        <vt:lpstr>Fontes usadas</vt:lpstr>
      </vt:variant>
      <vt:variant>
        <vt:i4>12</vt:i4>
      </vt:variant>
      <vt:variant>
        <vt:lpstr>Tema</vt:lpstr>
      </vt:variant>
      <vt:variant>
        <vt:i4>1</vt:i4>
      </vt:variant>
      <vt:variant>
        <vt:lpstr>Títulos de slides</vt:lpstr>
      </vt:variant>
      <vt:variant>
        <vt:i4>27</vt:i4>
      </vt:variant>
    </vt:vector>
  </HeadingPairs>
  <TitlesOfParts>
    <vt:vector size="40" baseType="lpstr">
      <vt:lpstr>Arial</vt:lpstr>
      <vt:lpstr>Calibri</vt:lpstr>
      <vt:lpstr>Calibri Light</vt:lpstr>
      <vt:lpstr>Helvetica</vt:lpstr>
      <vt:lpstr>Helvetica Light</vt:lpstr>
      <vt:lpstr>Helvetica Neue</vt:lpstr>
      <vt:lpstr>Helvetica Neue Medium</vt:lpstr>
      <vt:lpstr>Helvetica Now Display</vt:lpstr>
      <vt:lpstr>Helvetica Now Display Bold</vt:lpstr>
      <vt:lpstr>Helvetica Now Display Light</vt:lpstr>
      <vt:lpstr>Helvetica Now Text</vt:lpstr>
      <vt:lpstr>Helvetica Now Text Light</vt:lpstr>
      <vt:lpstr>21_BasicWhite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 Carolina De Fonseca</dc:creator>
  <cp:lastModifiedBy>Bruna Foltran</cp:lastModifiedBy>
  <cp:revision>11</cp:revision>
  <dcterms:modified xsi:type="dcterms:W3CDTF">2024-03-04T19:23:50Z</dcterms:modified>
</cp:coreProperties>
</file>