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1" r:id="rId6"/>
    <p:sldId id="273" r:id="rId7"/>
    <p:sldId id="276" r:id="rId8"/>
    <p:sldId id="274" r:id="rId9"/>
    <p:sldId id="278" r:id="rId10"/>
    <p:sldId id="279" r:id="rId11"/>
    <p:sldId id="265" r:id="rId12"/>
    <p:sldId id="264" r:id="rId13"/>
    <p:sldId id="266" r:id="rId14"/>
    <p:sldId id="268" r:id="rId15"/>
    <p:sldId id="260" r:id="rId16"/>
    <p:sldId id="280" r:id="rId17"/>
    <p:sldId id="281" r:id="rId18"/>
    <p:sldId id="261" r:id="rId19"/>
    <p:sldId id="262" r:id="rId20"/>
    <p:sldId id="26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FF91E-6204-AD5A-85F6-5DB40DA2BBC9}" v="173" dt="2024-03-07T23:45:21.558"/>
    <p1510:client id="{43DCBF28-934F-44EA-B526-F8F6B2FEBBE9}" v="4" dt="2024-03-07T14:37:32.978"/>
    <p1510:client id="{5E47B392-2D0C-C617-E1F7-2390AEBB4EE6}" v="209" dt="2024-03-08T14:37:15.464"/>
    <p1510:client id="{77B40646-5598-105D-5CE7-CD52ACC834F0}" v="179" dt="2024-03-07T21:17:04.462"/>
    <p1510:client id="{A18EAF0D-9A2F-49F3-9FCA-6968F97A4EFE}" v="392" dt="2024-03-07T14:53:28.933"/>
    <p1510:client id="{B507F53D-6426-A368-4A05-248FC8C19FEA}" v="22" dt="2024-03-08T14:09:54.801"/>
    <p1510:client id="{D1FD1AAB-AD4C-D7D3-6D8C-7E2FBF3E95B0}" v="38" dt="2024-03-08T14:38:04.315"/>
    <p1510:client id="{E1429562-21BF-4F05-AB15-72BB62DF48EC}" v="22" dt="2024-03-07T14:28:14.216"/>
    <p1510:client id="{EE9AFDCB-6BB7-49FF-A67D-89AA4D6BF95A}" v="30" dt="2024-03-07T14:36:43.725"/>
    <p1510:client id="{F5071F96-8689-60A0-7560-326CC018D06A}" v="990" dt="2024-03-07T22:48:19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5"/>
    <p:restoredTop sz="96522"/>
  </p:normalViewPr>
  <p:slideViewPr>
    <p:cSldViewPr snapToGrid="0">
      <p:cViewPr varScale="1">
        <p:scale>
          <a:sx n="136" d="100"/>
          <a:sy n="136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8F984-5326-4C4D-ACA5-248D5CBF8B9C}" type="datetimeFigureOut">
              <a:t>3/8/24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F6E4D-A72F-471C-899E-CE117D0530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VUMI Talk </a:t>
            </a:r>
            <a:r>
              <a:rPr lang="en-US" err="1">
                <a:ea typeface="Calibri"/>
                <a:cs typeface="Calibri"/>
              </a:rPr>
              <a:t>Brasil</a:t>
            </a:r>
            <a:r>
              <a:rPr lang="en-US">
                <a:ea typeface="Calibri"/>
                <a:cs typeface="Calibri"/>
              </a:rPr>
              <a:t>, VUMIX Brazil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8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30 min </a:t>
            </a:r>
            <a:r>
              <a:rPr lang="en-US" err="1">
                <a:ea typeface="Calibri"/>
                <a:cs typeface="Calibri"/>
              </a:rPr>
              <a:t>recepção</a:t>
            </a:r>
            <a:r>
              <a:rPr lang="en-US">
                <a:ea typeface="Calibri"/>
                <a:cs typeface="Calibri"/>
              </a:rPr>
              <a:t>: </a:t>
            </a:r>
            <a:r>
              <a:rPr lang="en-US" err="1">
                <a:ea typeface="Calibri"/>
                <a:cs typeface="Calibri"/>
              </a:rPr>
              <a:t>começar</a:t>
            </a:r>
            <a:r>
              <a:rPr lang="en-US">
                <a:ea typeface="Calibri"/>
                <a:cs typeface="Calibri"/>
              </a:rPr>
              <a:t> com cocktail </a:t>
            </a:r>
          </a:p>
          <a:p>
            <a:r>
              <a:rPr lang="en-US">
                <a:ea typeface="Calibri"/>
                <a:cs typeface="Calibri"/>
              </a:rPr>
              <a:t>40 min Pia, David e Karina: updates, </a:t>
            </a:r>
            <a:r>
              <a:rPr lang="en-US" err="1">
                <a:ea typeface="Calibri"/>
                <a:cs typeface="Calibri"/>
              </a:rPr>
              <a:t>etc</a:t>
            </a:r>
          </a:p>
          <a:p>
            <a:r>
              <a:rPr lang="en-US">
                <a:ea typeface="Calibri"/>
                <a:cs typeface="Calibri"/>
              </a:rPr>
              <a:t>40 min com o Claudio </a:t>
            </a:r>
            <a:r>
              <a:rPr lang="en-US" err="1">
                <a:ea typeface="Calibri"/>
                <a:cs typeface="Calibri"/>
              </a:rPr>
              <a:t>Tomanini</a:t>
            </a:r>
          </a:p>
          <a:p>
            <a:r>
              <a:rPr lang="en-US">
                <a:ea typeface="Calibri"/>
                <a:cs typeface="Calibri"/>
              </a:rPr>
              <a:t>Cocktail onwards 23:30pm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5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1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3135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2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4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09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3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5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0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2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4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18" r:id="rId6"/>
    <p:sldLayoutId id="2147483814" r:id="rId7"/>
    <p:sldLayoutId id="2147483815" r:id="rId8"/>
    <p:sldLayoutId id="2147483816" r:id="rId9"/>
    <p:sldLayoutId id="2147483817" r:id="rId10"/>
    <p:sldLayoutId id="214748381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623FB3B-24E7-5304-70D8-3CA402902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4438DEB-93D8-51A6-3FE2-54FDD94397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" r="-1" b="-1"/>
          <a:stretch/>
        </p:blipFill>
        <p:spPr>
          <a:xfrm>
            <a:off x="-149" y="-5291"/>
            <a:ext cx="12192149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65E06A5-89B1-CB13-4A3D-5EEDA36AB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1571625"/>
            <a:ext cx="12192000" cy="528637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8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EF08CC-CBA3-C571-7B30-182474F06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399" y="2523747"/>
            <a:ext cx="5143500" cy="2116348"/>
          </a:xfrm>
          <a:noFill/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pt-BR" sz="4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Evento </a:t>
            </a:r>
            <a:br>
              <a:rPr lang="pt-BR" sz="4200" dirty="0">
                <a:latin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vumi Talks </a:t>
            </a:r>
            <a:br>
              <a:rPr lang="pt-BR" sz="2600" noProof="1">
                <a:latin typeface="Calibri"/>
                <a:ea typeface="Calibri"/>
                <a:cs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Brasil</a:t>
            </a:r>
            <a:br>
              <a:rPr lang="pt-BR" sz="2600" noProof="1">
                <a:latin typeface="Calibri"/>
              </a:rPr>
            </a:br>
            <a:r>
              <a:rPr lang="pt-BR" sz="12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Sailling to the top</a:t>
            </a:r>
            <a:r>
              <a:rPr lang="pt-BR" sz="1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pt-BR" sz="1600" noProof="1">
                <a:latin typeface="Calibri"/>
              </a:rPr>
            </a:br>
            <a:r>
              <a:rPr lang="pt-BR" sz="1200" dirty="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93275F-3BE8-76AD-5010-302A47F93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530" y="4640097"/>
            <a:ext cx="4326866" cy="753372"/>
          </a:xfrm>
          <a:noFill/>
        </p:spPr>
        <p:txBody>
          <a:bodyPr anchor="t">
            <a:normAutofit/>
          </a:bodyPr>
          <a:lstStyle/>
          <a:p>
            <a:r>
              <a:rPr lang="pt-BR" sz="1600" dirty="0">
                <a:solidFill>
                  <a:srgbClr val="FFFFFF"/>
                </a:solidFill>
              </a:rPr>
              <a:t>BRIEFING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500"/>
            <a:ext cx="10287000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794" h="4920343">
                <a:moveTo>
                  <a:pt x="0" y="1451087"/>
                </a:moveTo>
                <a:lnTo>
                  <a:pt x="0" y="0"/>
                </a:lnTo>
                <a:lnTo>
                  <a:pt x="9985794" y="0"/>
                </a:lnTo>
                <a:lnTo>
                  <a:pt x="9985794" y="4920343"/>
                </a:lnTo>
                <a:lnTo>
                  <a:pt x="0" y="4920343"/>
                </a:lnTo>
                <a:lnTo>
                  <a:pt x="0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2EED5-9C28-A736-52B4-DE31DDFE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74" y="390180"/>
            <a:ext cx="9601200" cy="1309687"/>
          </a:xfrm>
        </p:spPr>
        <p:txBody>
          <a:bodyPr/>
          <a:lstStyle/>
          <a:p>
            <a:r>
              <a:rPr lang="pt-BR" dirty="0" err="1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34D34-D3B9-0005-1F5C-A48FCF60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909" y="1522944"/>
            <a:ext cx="9601200" cy="38164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1600" b="1" dirty="0">
                <a:ea typeface="+mn-lt"/>
                <a:cs typeface="+mn-lt"/>
              </a:rPr>
              <a:t>Apresentar a Convenção VUMI 2025</a:t>
            </a:r>
          </a:p>
          <a:p>
            <a:r>
              <a:rPr lang="pt-BR" sz="1600" b="1" dirty="0">
                <a:ea typeface="+mn-lt"/>
                <a:cs typeface="+mn-lt"/>
              </a:rPr>
              <a:t>Motivação e Engajamento  -</a:t>
            </a:r>
            <a:r>
              <a:rPr lang="pt-BR" sz="1600" dirty="0">
                <a:ea typeface="+mn-lt"/>
                <a:cs typeface="+mn-lt"/>
              </a:rPr>
              <a:t> Criar entusiasmo e um senso de propósito entre os consultores.</a:t>
            </a:r>
            <a:endParaRPr lang="pt-BR" sz="1600"/>
          </a:p>
          <a:p>
            <a:r>
              <a:rPr lang="pt-BR" sz="1600" b="1" dirty="0">
                <a:ea typeface="+mn-lt"/>
                <a:cs typeface="+mn-lt"/>
              </a:rPr>
              <a:t>Transparência e Comunicação  -</a:t>
            </a:r>
            <a:r>
              <a:rPr lang="pt-BR" sz="1600" dirty="0">
                <a:ea typeface="+mn-lt"/>
                <a:cs typeface="+mn-lt"/>
              </a:rPr>
              <a:t> Alinhar a equipe com a visão da empresa.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Construção de Equipe  - </a:t>
            </a:r>
            <a:r>
              <a:rPr lang="pt-BR" sz="1600" dirty="0">
                <a:ea typeface="+mn-lt"/>
                <a:cs typeface="+mn-lt"/>
              </a:rPr>
              <a:t>Gerar interação, fortalecer os laços entre os consultores.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Aprendizado e Desenvolvimento  -</a:t>
            </a:r>
            <a:r>
              <a:rPr lang="pt-BR" sz="1600" dirty="0">
                <a:ea typeface="+mn-lt"/>
                <a:cs typeface="+mn-lt"/>
              </a:rPr>
              <a:t> Workshop com Cláudio </a:t>
            </a:r>
            <a:r>
              <a:rPr lang="pt-BR" sz="1600" dirty="0" err="1">
                <a:ea typeface="+mn-lt"/>
                <a:cs typeface="+mn-lt"/>
              </a:rPr>
              <a:t>Tomazzini</a:t>
            </a:r>
            <a:r>
              <a:rPr lang="pt-BR" sz="1600" dirty="0">
                <a:ea typeface="+mn-lt"/>
                <a:cs typeface="+mn-lt"/>
              </a:rPr>
              <a:t> para oferecer oportunidades de aprendizado e desenvolvimento, melhorando as habilidades da equipe de vendas.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Reconhecimento e Premiação  - </a:t>
            </a:r>
            <a:r>
              <a:rPr lang="pt-BR" sz="1600" dirty="0">
                <a:ea typeface="+mn-lt"/>
                <a:cs typeface="+mn-lt"/>
              </a:rPr>
              <a:t>Reconhecer publicamente o trabalho árduo e os sucessos dos consultores gerando um impacto significativo na moral e na motivação.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Excitação  - </a:t>
            </a:r>
            <a:r>
              <a:rPr lang="pt-BR" sz="1600" dirty="0">
                <a:ea typeface="+mn-lt"/>
                <a:cs typeface="+mn-lt"/>
              </a:rPr>
              <a:t>Gerar aumento da produtividade e dedicação dos membros da equipe.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Compartilhamento de Melhores Práticas  -</a:t>
            </a:r>
            <a:r>
              <a:rPr lang="pt-BR" sz="1600" dirty="0">
                <a:ea typeface="+mn-lt"/>
                <a:cs typeface="+mn-lt"/>
              </a:rPr>
              <a:t> Permitir que os consultores compartilhem experiências e melhores práticas, promovendo a colaboração e criando um ambiente de aprendizado.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Aumento do Foco nas Metas  -</a:t>
            </a:r>
            <a:r>
              <a:rPr lang="pt-BR" sz="1600" dirty="0">
                <a:ea typeface="+mn-lt"/>
                <a:cs typeface="+mn-lt"/>
              </a:rPr>
              <a:t> Manter o foco da equipe nas metas estabelecidas. Isso pode ser particularmente eficaz para impulsionar o desempenho.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01BDE8E-75F7-6182-ABEC-291209829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8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9601200" cy="1309687"/>
          </a:xfrm>
        </p:spPr>
        <p:txBody>
          <a:bodyPr/>
          <a:lstStyle/>
          <a:p>
            <a:r>
              <a:rPr lang="pt-BR" dirty="0"/>
              <a:t>DATA, HORA E Público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7" name="CaixaDeTexto 3">
            <a:extLst>
              <a:ext uri="{FF2B5EF4-FFF2-40B4-BE49-F238E27FC236}">
                <a16:creationId xmlns:a16="http://schemas.microsoft.com/office/drawing/2014/main" id="{35349B09-2A7F-7FDE-ED89-FA69545B5715}"/>
              </a:ext>
            </a:extLst>
          </p:cNvPr>
          <p:cNvSpPr txBox="1"/>
          <p:nvPr/>
        </p:nvSpPr>
        <p:spPr>
          <a:xfrm>
            <a:off x="2740412" y="3928528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cs typeface="Segoe UI"/>
              </a:rPr>
              <a:t>DATA E HORA:</a:t>
            </a:r>
            <a:endParaRPr lang="en-US" dirty="0">
              <a:cs typeface="Segoe UI"/>
            </a:endParaRPr>
          </a:p>
          <a:p>
            <a:pPr algn="ctr"/>
            <a:r>
              <a:rPr lang="pt-BR" dirty="0">
                <a:cs typeface="Segoe UI"/>
              </a:rPr>
              <a:t>Possibilidades de Datas:</a:t>
            </a:r>
          </a:p>
          <a:p>
            <a:pPr algn="ctr"/>
            <a:r>
              <a:rPr lang="pt-BR" dirty="0">
                <a:cs typeface="Segoe UI"/>
              </a:rPr>
              <a:t>17, 18 ou 19/04/2024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19h – 00h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São Paulo</a:t>
            </a:r>
            <a:r>
              <a:rPr lang="en-US" dirty="0">
                <a:cs typeface="Segoe UI"/>
              </a:rPr>
              <a:t>​</a:t>
            </a:r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E5EB2663-430A-ADA7-6C97-C0F632FB0E74}"/>
              </a:ext>
            </a:extLst>
          </p:cNvPr>
          <p:cNvSpPr txBox="1"/>
          <p:nvPr/>
        </p:nvSpPr>
        <p:spPr>
          <a:xfrm>
            <a:off x="2740412" y="2329307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PÚBLICO:</a:t>
            </a:r>
          </a:p>
          <a:p>
            <a:pPr algn="ctr"/>
            <a:r>
              <a:rPr lang="pt-BR" dirty="0"/>
              <a:t>250 PAX</a:t>
            </a:r>
          </a:p>
          <a:p>
            <a:pPr algn="ctr"/>
            <a:r>
              <a:rPr lang="pt-BR" dirty="0"/>
              <a:t>Consultores de Seguro Internacional </a:t>
            </a:r>
          </a:p>
          <a:p>
            <a:pPr algn="ctr"/>
            <a:r>
              <a:rPr lang="pt-BR" dirty="0"/>
              <a:t>Representantes de Vendas VUMI </a:t>
            </a:r>
          </a:p>
          <a:p>
            <a:pPr algn="ctr"/>
            <a:r>
              <a:rPr lang="pt-BR" dirty="0"/>
              <a:t>eixo Rio – São Paulo</a:t>
            </a:r>
          </a:p>
        </p:txBody>
      </p:sp>
    </p:spTree>
    <p:extLst>
      <p:ext uri="{BB962C8B-B14F-4D97-AF65-F5344CB8AC3E}">
        <p14:creationId xmlns:p14="http://schemas.microsoft.com/office/powerpoint/2010/main" val="10948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8D8F4612-40F1-5EFC-5793-DAB54E2C0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511442-CE89-0982-85F2-56B2DCFD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75" y="952500"/>
            <a:ext cx="5304830" cy="563949"/>
          </a:xfrm>
          <a:noFill/>
        </p:spPr>
        <p:txBody>
          <a:bodyPr>
            <a:normAutofit fontScale="90000"/>
          </a:bodyPr>
          <a:lstStyle/>
          <a:p>
            <a:r>
              <a:rPr lang="pt-BR" dirty="0"/>
              <a:t>Formato: </a:t>
            </a:r>
            <a:r>
              <a:rPr lang="pt-BR" sz="2800" dirty="0" err="1"/>
              <a:t>TEDx</a:t>
            </a:r>
            <a:r>
              <a:rPr lang="pt-BR" sz="2800" dirty="0"/>
              <a:t> seguido de coquetel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944B7-C34F-0526-5A41-6197CCF65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31" y="1941962"/>
            <a:ext cx="5120274" cy="482364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pt-BR" sz="1400" dirty="0"/>
              <a:t>Recepção 18h – 18h 30m  </a:t>
            </a:r>
          </a:p>
          <a:p>
            <a:pPr>
              <a:lnSpc>
                <a:spcPct val="110000"/>
              </a:lnSpc>
            </a:pPr>
            <a:r>
              <a:rPr lang="pt-BR" sz="1400" dirty="0" err="1"/>
              <a:t>TEDx</a:t>
            </a:r>
            <a:r>
              <a:rPr lang="pt-BR" sz="1400" dirty="0"/>
              <a:t>: 18h30 – 20h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18h 30 – 19h10: Pia, David e Karina apresentam a convenção 2025, falam dos números de vendas Brasil, da solidez da empresa, das novidades deste ano e dicas de vendas. Público sentado. Nesta sala serviremos itens ao consumo, como água, café e canapés (estações nas laterais).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19h10 - 20h Palestra Motivacional Claudio </a:t>
            </a:r>
            <a:r>
              <a:rPr lang="pt-BR" sz="1200" dirty="0" err="1"/>
              <a:t>Tomanini</a:t>
            </a:r>
            <a:endParaRPr lang="pt-BR" sz="1200" dirty="0"/>
          </a:p>
          <a:p>
            <a:pPr>
              <a:lnSpc>
                <a:spcPct val="110000"/>
              </a:lnSpc>
            </a:pPr>
            <a:r>
              <a:rPr lang="pt-BR" sz="1400" dirty="0"/>
              <a:t>Coquetel: 20h – 23h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1: se o ambiente for suficientemente grande, alocar um espaço do ambiente atrás do mobiliário do </a:t>
            </a:r>
            <a:r>
              <a:rPr lang="pt-BR" sz="1200" dirty="0" err="1"/>
              <a:t>TEDx</a:t>
            </a:r>
            <a:r>
              <a:rPr lang="pt-BR" sz="1200" dirty="0"/>
              <a:t> para o coquetel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2: os convidados se deslocam para um novo ambiente onde acontecerá o coquetel. 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Som ambiente (música de coquetel) seguido de DJ das 20h30 - 23h00</a:t>
            </a:r>
          </a:p>
          <a:p>
            <a:pPr>
              <a:lnSpc>
                <a:spcPct val="110000"/>
              </a:lnSpc>
            </a:pPr>
            <a:endParaRPr lang="pt-BR" sz="1400" dirty="0"/>
          </a:p>
          <a:p>
            <a:pPr marL="0" indent="0">
              <a:lnSpc>
                <a:spcPct val="110000"/>
              </a:lnSpc>
              <a:buNone/>
            </a:pPr>
            <a:r>
              <a:rPr lang="pt-BR" sz="1400" b="1" dirty="0"/>
              <a:t>*A sugestão da agência é que o público esteja em pé e o coquetel já comece durante a palestra.</a:t>
            </a:r>
          </a:p>
          <a:p>
            <a:pPr marL="0" indent="0">
              <a:lnSpc>
                <a:spcPct val="110000"/>
              </a:lnSpc>
              <a:buNone/>
            </a:pPr>
            <a:endParaRPr lang="pt-BR" sz="1100" dirty="0"/>
          </a:p>
          <a:p>
            <a:pPr>
              <a:lnSpc>
                <a:spcPct val="110000"/>
              </a:lnSpc>
            </a:pPr>
            <a:endParaRPr lang="pt-BR" sz="1100" dirty="0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21856D11-0CC2-F7F5-8072-79F97F59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1467" y="952500"/>
            <a:ext cx="4300527" cy="49530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Coquetel | Espaço para Eventos Corporativos | Grupo Bisutti : Bisutti Mais">
            <a:extLst>
              <a:ext uri="{FF2B5EF4-FFF2-40B4-BE49-F238E27FC236}">
                <a16:creationId xmlns:a16="http://schemas.microsoft.com/office/drawing/2014/main" id="{AB6C9E9B-079E-F44C-08F3-452EF97CF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" r="8360"/>
          <a:stretch/>
        </p:blipFill>
        <p:spPr bwMode="auto">
          <a:xfrm>
            <a:off x="6398496" y="1691865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quetel | Espaço para Eventos Corporativos | Grupo Bisutti : Grupo Bisutti">
            <a:extLst>
              <a:ext uri="{FF2B5EF4-FFF2-40B4-BE49-F238E27FC236}">
                <a16:creationId xmlns:a16="http://schemas.microsoft.com/office/drawing/2014/main" id="{C18C006F-69F2-3008-09AC-C15AC4E3B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0" r="6" b="6"/>
          <a:stretch/>
        </p:blipFill>
        <p:spPr bwMode="auto">
          <a:xfrm>
            <a:off x="8701103" y="1691865"/>
            <a:ext cx="2067256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uelven las charlas TED a un estadio con ideas para pensar hacia dónde  vamos – Negocios &amp; Política">
            <a:extLst>
              <a:ext uri="{FF2B5EF4-FFF2-40B4-BE49-F238E27FC236}">
                <a16:creationId xmlns:a16="http://schemas.microsoft.com/office/drawing/2014/main" id="{A64268AF-6815-F74B-3225-89A422B4A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" r="10277"/>
          <a:stretch/>
        </p:blipFill>
        <p:spPr bwMode="auto">
          <a:xfrm>
            <a:off x="6397154" y="3544906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Dx: conheça a proposta desse modelo de conferências!">
            <a:extLst>
              <a:ext uri="{FF2B5EF4-FFF2-40B4-BE49-F238E27FC236}">
                <a16:creationId xmlns:a16="http://schemas.microsoft.com/office/drawing/2014/main" id="{AA40F8BE-EA2E-0AD3-5EE2-4497F25AE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1" r="11620" b="3"/>
          <a:stretch/>
        </p:blipFill>
        <p:spPr bwMode="auto">
          <a:xfrm>
            <a:off x="8699408" y="3544907"/>
            <a:ext cx="2081449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4BCB8966-C0B6-31AA-3856-23EBB81E1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6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9601200" cy="1309687"/>
          </a:xfrm>
        </p:spPr>
        <p:txBody>
          <a:bodyPr/>
          <a:lstStyle/>
          <a:p>
            <a:r>
              <a:rPr lang="pt-BR" dirty="0"/>
              <a:t>OPÇÃO1: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256478" y="1895707"/>
            <a:ext cx="4839629" cy="4772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359346" y="2048370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691161" y="3474071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212685" y="3289261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296060" y="346314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039555" y="331620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434576" y="28275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133725" y="318739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2851255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275828" y="292022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564017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1893660" y="3195406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085098" y="365899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3987643" y="3951834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660801" y="396437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188877" y="3801683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429347" y="3802610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973440" y="390908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646598" y="392162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531311" y="36402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3932173" y="3838230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646583" y="442180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390151" y="3111888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882629" y="358651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442864" y="440658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178991" y="440658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455417" y="44343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3959493" y="336615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105828" y="304811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634030" y="471835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377525" y="457141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853522" y="440496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266094" y="478608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3787618" y="4601274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707922" y="443353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1956BE3-4E65-15F6-8A36-53DE7B95026B}"/>
              </a:ext>
            </a:extLst>
          </p:cNvPr>
          <p:cNvSpPr/>
          <p:nvPr/>
        </p:nvSpPr>
        <p:spPr>
          <a:xfrm rot="10800000">
            <a:off x="882702" y="6363690"/>
            <a:ext cx="2992255" cy="19218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565101" y="527684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922219" y="50926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196307" y="53402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1472862" y="506341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>
            <a:off x="3247695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>
            <a:off x="3638794" y="534297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>
            <a:off x="3981521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4625437" y="5557893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8BE3E7D-2D63-8032-0B6B-FB4BA5FBADFF}"/>
              </a:ext>
            </a:extLst>
          </p:cNvPr>
          <p:cNvCxnSpPr>
            <a:cxnSpLocks/>
          </p:cNvCxnSpPr>
          <p:nvPr/>
        </p:nvCxnSpPr>
        <p:spPr>
          <a:xfrm>
            <a:off x="3389998" y="2196790"/>
            <a:ext cx="2932743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/>
          <p:nvPr/>
        </p:nvCxnSpPr>
        <p:spPr>
          <a:xfrm>
            <a:off x="3534227" y="4009333"/>
            <a:ext cx="2876987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A614B1-E957-695F-7E66-D7A3E9621391}"/>
              </a:ext>
            </a:extLst>
          </p:cNvPr>
          <p:cNvCxnSpPr>
            <a:cxnSpLocks/>
          </p:cNvCxnSpPr>
          <p:nvPr/>
        </p:nvCxnSpPr>
        <p:spPr>
          <a:xfrm>
            <a:off x="4845850" y="3132097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4404BB4-0B18-2FC5-F9D9-13E865E0BF6D}"/>
              </a:ext>
            </a:extLst>
          </p:cNvPr>
          <p:cNvCxnSpPr>
            <a:cxnSpLocks/>
          </p:cNvCxnSpPr>
          <p:nvPr/>
        </p:nvCxnSpPr>
        <p:spPr>
          <a:xfrm>
            <a:off x="4880026" y="5650587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4187684" y="5207974"/>
            <a:ext cx="2262414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7FDAB-6920-5B76-57C8-8F593375E88D}"/>
              </a:ext>
            </a:extLst>
          </p:cNvPr>
          <p:cNvCxnSpPr>
            <a:cxnSpLocks/>
          </p:cNvCxnSpPr>
          <p:nvPr/>
        </p:nvCxnSpPr>
        <p:spPr>
          <a:xfrm>
            <a:off x="3968669" y="6459783"/>
            <a:ext cx="248142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6457686" y="201212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Palco de Apresentação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6500517" y="3831027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baixas, sofás, poltronas, com vasos baixos a arranjos</a:t>
            </a:r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6500517" y="2965415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Estação de canapés, A&amp;B simples durante </a:t>
            </a:r>
            <a:r>
              <a:rPr lang="pt-BR" dirty="0" err="1"/>
              <a:t>TEDx</a:t>
            </a:r>
            <a:r>
              <a:rPr lang="pt-BR" dirty="0"/>
              <a:t> </a:t>
            </a:r>
            <a:r>
              <a:rPr lang="pt-BR" dirty="0" err="1"/>
              <a:t>Session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6511623" y="499452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6511623" y="5465921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9680E5F-7A11-273E-76CD-717BE047EB93}"/>
              </a:ext>
            </a:extLst>
          </p:cNvPr>
          <p:cNvSpPr txBox="1"/>
          <p:nvPr/>
        </p:nvSpPr>
        <p:spPr>
          <a:xfrm>
            <a:off x="6543810" y="627511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Bar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686476" y="2610345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1273990" y="5700571"/>
            <a:ext cx="1976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348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96" y="50208"/>
            <a:ext cx="9601200" cy="1309687"/>
          </a:xfrm>
        </p:spPr>
        <p:txBody>
          <a:bodyPr/>
          <a:lstStyle/>
          <a:p>
            <a:r>
              <a:rPr lang="pt-BR" dirty="0"/>
              <a:t>OPÇÃO2: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2455" y="6089464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490654" y="1103971"/>
            <a:ext cx="4839629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593522" y="1256634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925337" y="2682335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446861" y="2497525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530236" y="267141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273731" y="252447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668752" y="203579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367901" y="239565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3085431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510004" y="212848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798193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2127836" y="24036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319274" y="286726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4221819" y="3160098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894977" y="317264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423053" y="3009947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663523" y="3010874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1207616" y="311735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880774" y="31298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765487" y="284855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4166349" y="3046494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880759" y="363006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624327" y="2320152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1116805" y="27947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677040" y="3614852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413167" y="36148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689593" y="364261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4193669" y="257442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340004" y="225638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868206" y="392662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611701" y="377968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1087698" y="361322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500270" y="399434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4021794" y="3809538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942098" y="364180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799277" y="448511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430483" y="454853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>
            <a:cxnSpLocks/>
          </p:cNvCxnSpPr>
          <p:nvPr/>
        </p:nvCxnSpPr>
        <p:spPr>
          <a:xfrm>
            <a:off x="1157353" y="3760117"/>
            <a:ext cx="0" cy="134477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7FDAB-6920-5B76-57C8-8F593375E88D}"/>
              </a:ext>
            </a:extLst>
          </p:cNvPr>
          <p:cNvCxnSpPr>
            <a:cxnSpLocks/>
          </p:cNvCxnSpPr>
          <p:nvPr/>
        </p:nvCxnSpPr>
        <p:spPr>
          <a:xfrm>
            <a:off x="5114202" y="4104811"/>
            <a:ext cx="0" cy="148831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1677040" y="1333161"/>
            <a:ext cx="17568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Palco de Apresentação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568086" y="5159386"/>
            <a:ext cx="2052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Mobília: mesas baixas, sofás, poltronas, com vasos baixos a arranjos</a:t>
            </a:r>
            <a:endParaRPr lang="en-US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4516216" y="5709414"/>
            <a:ext cx="15173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Estação de canapés, A&amp;B simples durante </a:t>
            </a:r>
            <a:r>
              <a:rPr lang="pt-BR" sz="1400" dirty="0" err="1"/>
              <a:t>TEDx</a:t>
            </a:r>
            <a:r>
              <a:rPr lang="pt-BR" sz="1400" dirty="0"/>
              <a:t> </a:t>
            </a:r>
            <a:r>
              <a:rPr lang="pt-BR" sz="1400" dirty="0" err="1"/>
              <a:t>Session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8674751" y="1680378"/>
            <a:ext cx="2971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8729686" y="276733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9680E5F-7A11-273E-76CD-717BE047EB93}"/>
              </a:ext>
            </a:extLst>
          </p:cNvPr>
          <p:cNvSpPr txBox="1"/>
          <p:nvPr/>
        </p:nvSpPr>
        <p:spPr>
          <a:xfrm>
            <a:off x="6777986" y="5483381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Bar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920652" y="1818609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D960E-60F2-0103-BA3F-65DF34F57219}"/>
              </a:ext>
            </a:extLst>
          </p:cNvPr>
          <p:cNvSpPr/>
          <p:nvPr/>
        </p:nvSpPr>
        <p:spPr>
          <a:xfrm>
            <a:off x="5427413" y="1103970"/>
            <a:ext cx="2433271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7389397" y="2775029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7702505" y="2887472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 rot="17648975">
            <a:off x="5624397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 rot="17648975">
            <a:off x="6015496" y="170492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 rot="17648975">
            <a:off x="6358223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63CE131-08E1-3359-4C5E-F63379FE11CD}"/>
              </a:ext>
            </a:extLst>
          </p:cNvPr>
          <p:cNvSpPr/>
          <p:nvPr/>
        </p:nvSpPr>
        <p:spPr>
          <a:xfrm rot="17648975">
            <a:off x="6827112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DC6E664-C6C5-A216-953D-5F1F2D60567A}"/>
              </a:ext>
            </a:extLst>
          </p:cNvPr>
          <p:cNvSpPr/>
          <p:nvPr/>
        </p:nvSpPr>
        <p:spPr>
          <a:xfrm rot="17648975">
            <a:off x="7218211" y="173568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79CC75-01CA-44D1-BF67-37AF96B4F2B2}"/>
              </a:ext>
            </a:extLst>
          </p:cNvPr>
          <p:cNvSpPr/>
          <p:nvPr/>
        </p:nvSpPr>
        <p:spPr>
          <a:xfrm rot="17648975">
            <a:off x="7560938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5696791" y="2288155"/>
            <a:ext cx="1629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615E006-1C7E-63A5-F4EE-D1DE02986BB6}"/>
              </a:ext>
            </a:extLst>
          </p:cNvPr>
          <p:cNvSpPr/>
          <p:nvPr/>
        </p:nvSpPr>
        <p:spPr>
          <a:xfrm rot="10800000">
            <a:off x="5689302" y="1113846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2A6624D-2999-890E-1A71-B8CB027192E9}"/>
              </a:ext>
            </a:extLst>
          </p:cNvPr>
          <p:cNvCxnSpPr>
            <a:cxnSpLocks/>
          </p:cNvCxnSpPr>
          <p:nvPr/>
        </p:nvCxnSpPr>
        <p:spPr>
          <a:xfrm>
            <a:off x="7609810" y="1190978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5974065-5A05-5304-9AC7-85B75074F8AB}"/>
              </a:ext>
            </a:extLst>
          </p:cNvPr>
          <p:cNvCxnSpPr>
            <a:cxnSpLocks/>
          </p:cNvCxnSpPr>
          <p:nvPr/>
        </p:nvCxnSpPr>
        <p:spPr>
          <a:xfrm>
            <a:off x="7609810" y="1828383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A7E1AAB-FE77-3B67-DF84-2B7D9F2E317F}"/>
              </a:ext>
            </a:extLst>
          </p:cNvPr>
          <p:cNvSpPr txBox="1"/>
          <p:nvPr/>
        </p:nvSpPr>
        <p:spPr>
          <a:xfrm>
            <a:off x="8684241" y="919304"/>
            <a:ext cx="29714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Bar</a:t>
            </a:r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452D746-B777-D4D4-7B69-43B484B13B10}"/>
              </a:ext>
            </a:extLst>
          </p:cNvPr>
          <p:cNvSpPr/>
          <p:nvPr/>
        </p:nvSpPr>
        <p:spPr>
          <a:xfrm rot="16200000">
            <a:off x="7397987" y="3887224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5796F5D-C2E4-F00E-CB45-F2A48651FB2B}"/>
              </a:ext>
            </a:extLst>
          </p:cNvPr>
          <p:cNvCxnSpPr>
            <a:cxnSpLocks/>
          </p:cNvCxnSpPr>
          <p:nvPr/>
        </p:nvCxnSpPr>
        <p:spPr>
          <a:xfrm>
            <a:off x="7752877" y="3979918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601EC2D-C016-ED0F-B6C5-E6C26055B860}"/>
              </a:ext>
            </a:extLst>
          </p:cNvPr>
          <p:cNvSpPr txBox="1"/>
          <p:nvPr/>
        </p:nvSpPr>
        <p:spPr>
          <a:xfrm>
            <a:off x="8838188" y="381081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Backdrop</a:t>
            </a:r>
            <a:r>
              <a:rPr lang="pt-BR" dirty="0"/>
              <a:t> e Letreiro VUMI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EC27446-1B4A-96C8-330A-90A0D2A33CDE}"/>
              </a:ext>
            </a:extLst>
          </p:cNvPr>
          <p:cNvSpPr/>
          <p:nvPr/>
        </p:nvSpPr>
        <p:spPr>
          <a:xfrm rot="10800000">
            <a:off x="5670782" y="4723143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8D29B43-894D-D5D0-CED6-EFA51B5BD6B3}"/>
              </a:ext>
            </a:extLst>
          </p:cNvPr>
          <p:cNvCxnSpPr>
            <a:cxnSpLocks/>
          </p:cNvCxnSpPr>
          <p:nvPr/>
        </p:nvCxnSpPr>
        <p:spPr>
          <a:xfrm>
            <a:off x="7585009" y="4736087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B763A43-2321-67D5-1C28-859F511F813F}"/>
              </a:ext>
            </a:extLst>
          </p:cNvPr>
          <p:cNvSpPr txBox="1"/>
          <p:nvPr/>
        </p:nvSpPr>
        <p:spPr>
          <a:xfrm>
            <a:off x="8596341" y="4615360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Mesa doces e brindes*</a:t>
            </a:r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5540879" y="314294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5775006" y="35148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230C95D-53A5-8E74-BCD5-2378C082E8C7}"/>
              </a:ext>
            </a:extLst>
          </p:cNvPr>
          <p:cNvSpPr/>
          <p:nvPr/>
        </p:nvSpPr>
        <p:spPr>
          <a:xfrm>
            <a:off x="5618119" y="276343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440119-A4E5-1B27-58FB-1E70DBF83741}"/>
              </a:ext>
            </a:extLst>
          </p:cNvPr>
          <p:cNvSpPr txBox="1"/>
          <p:nvPr/>
        </p:nvSpPr>
        <p:spPr>
          <a:xfrm>
            <a:off x="8241281" y="6298159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</a:t>
            </a:r>
            <a:r>
              <a:rPr lang="en-US" i="1" dirty="0" err="1"/>
              <a:t>adicional</a:t>
            </a:r>
            <a:r>
              <a:rPr lang="en-US" i="1" dirty="0"/>
              <a:t>, a </a:t>
            </a:r>
            <a:r>
              <a:rPr lang="en-US" i="1" dirty="0" err="1"/>
              <a:t>considerar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3562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6310981" cy="1760050"/>
          </a:xfrm>
        </p:spPr>
        <p:txBody>
          <a:bodyPr/>
          <a:lstStyle/>
          <a:p>
            <a:r>
              <a:rPr lang="pt-BR" dirty="0"/>
              <a:t>Referências BACKDROP/ LETREIRO RECEPÇÃO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9E1EEDD-EE4E-D24E-C0E6-0A229D9E9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182928"/>
            <a:ext cx="2493350" cy="31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5749CE5-97AC-83CC-9420-2EECC25D9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3368969"/>
            <a:ext cx="2493350" cy="332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BCEF5E7-EC5D-E213-E3BC-085FB3A8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9" y="2023734"/>
            <a:ext cx="2729647" cy="458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ory pin image">
            <a:extLst>
              <a:ext uri="{FF2B5EF4-FFF2-40B4-BE49-F238E27FC236}">
                <a16:creationId xmlns:a16="http://schemas.microsoft.com/office/drawing/2014/main" id="{4FB8B8DE-82E9-8D15-526A-8F5C3695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6" y="4316242"/>
            <a:ext cx="3538245" cy="23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6810B2DF-68C9-740E-5D54-C0B02892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5" y="1882250"/>
            <a:ext cx="3495973" cy="233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7549A32D-358C-EACB-45C9-652C87E0C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3504842"/>
            <a:ext cx="2113486" cy="317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C010A14-9F1E-9DE6-D0EE-1428312DE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832160"/>
            <a:ext cx="2029448" cy="253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433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338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spc="530" dirty="0" err="1"/>
              <a:t>Referências</a:t>
            </a:r>
            <a:r>
              <a:rPr lang="en-US" sz="3000" spc="530" dirty="0"/>
              <a:t> PALCO</a:t>
            </a:r>
            <a:br>
              <a:rPr lang="en-US" sz="3000" spc="530" dirty="0"/>
            </a:br>
            <a:r>
              <a:rPr lang="en-US" sz="3000" spc="530" dirty="0" err="1"/>
              <a:t>tedX</a:t>
            </a:r>
            <a:r>
              <a:rPr lang="en-US" sz="3000" spc="530" dirty="0"/>
              <a:t> session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463EF13-FD51-4CB2-721E-713012820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r="17876" b="-1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DC1FE071-64B7-F4CD-165B-769E5AB69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2" r="1" b="1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026E6CB0-41F4-9624-2C42-A49A9B6ED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2" r="12628" b="-1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9827469-DAF5-D779-5BFD-74F36C0D35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8" r="22003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8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700" spc="530" dirty="0" err="1"/>
              <a:t>Referências</a:t>
            </a:r>
            <a:r>
              <a:rPr lang="en-US" sz="2700" spc="530" dirty="0"/>
              <a:t> </a:t>
            </a:r>
            <a:r>
              <a:rPr lang="en-US" sz="2700" spc="530" dirty="0" err="1"/>
              <a:t>ESPAço</a:t>
            </a:r>
            <a:r>
              <a:rPr lang="en-US" sz="2700" spc="530" dirty="0"/>
              <a:t> AUDIÊNCIA </a:t>
            </a:r>
            <a:r>
              <a:rPr lang="en-US" sz="2700" spc="530" dirty="0" err="1"/>
              <a:t>tedx</a:t>
            </a:r>
            <a:endParaRPr lang="en-US" sz="2700" spc="530" dirty="0"/>
          </a:p>
        </p:txBody>
      </p:sp>
      <p:pic>
        <p:nvPicPr>
          <p:cNvPr id="6148" name="Picture 4" descr="Story pin image">
            <a:extLst>
              <a:ext uri="{FF2B5EF4-FFF2-40B4-BE49-F238E27FC236}">
                <a16:creationId xmlns:a16="http://schemas.microsoft.com/office/drawing/2014/main" id="{4C849951-AA41-EAA1-0197-F06C808E0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4" r="20112" b="1"/>
          <a:stretch/>
        </p:blipFill>
        <p:spPr bwMode="auto">
          <a:xfrm>
            <a:off x="6090280" y="-18815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43909D9-68FF-FA8E-49EE-278D5EA4A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r="18386" b="2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A4F5F767-005B-A234-83EC-9FB6754BA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r="-4" b="16727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BB3308F-3BF8-0FEC-BAED-FC93D7AE3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5" r="21216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61F16F-1721-48AA-D1A0-BA281AD9D1D7}"/>
              </a:ext>
            </a:extLst>
          </p:cNvPr>
          <p:cNvSpPr txBox="1"/>
          <p:nvPr/>
        </p:nvSpPr>
        <p:spPr>
          <a:xfrm>
            <a:off x="623586" y="6273847"/>
            <a:ext cx="4860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*</a:t>
            </a:r>
            <a:r>
              <a:rPr lang="en-US" sz="1600" i="1" dirty="0" err="1"/>
              <a:t>alternativa</a:t>
            </a:r>
            <a:r>
              <a:rPr lang="en-US" sz="1600" i="1" dirty="0"/>
              <a:t> </a:t>
            </a:r>
            <a:r>
              <a:rPr lang="en-US" sz="1600" i="1" dirty="0" err="1"/>
              <a:t>mais</a:t>
            </a:r>
            <a:r>
              <a:rPr lang="en-US" sz="1600" i="1" dirty="0"/>
              <a:t> </a:t>
            </a:r>
            <a:r>
              <a:rPr lang="en-US" sz="1600" i="1" dirty="0" err="1"/>
              <a:t>em</a:t>
            </a:r>
            <a:r>
              <a:rPr lang="en-US" sz="1600" i="1" dirty="0"/>
              <a:t> </a:t>
            </a:r>
            <a:r>
              <a:rPr lang="en-US" sz="1600" i="1" dirty="0" err="1"/>
              <a:t>conta</a:t>
            </a:r>
            <a:r>
              <a:rPr lang="en-US" sz="1600" i="1" dirty="0"/>
              <a:t>, </a:t>
            </a:r>
            <a:r>
              <a:rPr lang="en-US" sz="1600" i="1" dirty="0" err="1"/>
              <a:t>simplesmente</a:t>
            </a:r>
            <a:r>
              <a:rPr lang="en-US" sz="1600" i="1" dirty="0"/>
              <a:t> </a:t>
            </a:r>
            <a:r>
              <a:rPr lang="en-US" sz="1600" i="1" dirty="0" err="1"/>
              <a:t>cadeiras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7309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1" name="Rectangle 7180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409" y="2304807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 err="1"/>
              <a:t>Referências</a:t>
            </a:r>
            <a:r>
              <a:rPr lang="en-US" sz="3200" spc="530" dirty="0"/>
              <a:t> </a:t>
            </a:r>
            <a:r>
              <a:rPr lang="en-US" sz="3200" spc="530" dirty="0" err="1"/>
              <a:t>coquetel</a:t>
            </a:r>
            <a:endParaRPr lang="en-US" sz="3200" spc="530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D6DBED1-39B5-E8E7-7ED4-D0557ED0C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6" r="2" b="2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C97B1F0F-088A-F875-5961-77F0CE1FB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8" r="-3" b="6860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F3A8A049-D491-3052-3FA1-00A607243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5316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F756CB54-583F-AEC2-503A-3716EDF24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4" r="20017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8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9D1F7-205F-7C93-45B7-A32621845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61" y="180355"/>
            <a:ext cx="9601200" cy="1309687"/>
          </a:xfrm>
        </p:spPr>
        <p:txBody>
          <a:bodyPr>
            <a:normAutofit/>
          </a:bodyPr>
          <a:lstStyle/>
          <a:p>
            <a:r>
              <a:rPr lang="pt-BR" b="1" dirty="0">
                <a:latin typeface="Goudy Old Style"/>
                <a:cs typeface="Arial"/>
              </a:rPr>
              <a:t>Referências de locais</a:t>
            </a:r>
            <a:endParaRPr lang="pt-BR" dirty="0">
              <a:latin typeface="Goudy Old Style"/>
            </a:endParaRPr>
          </a:p>
        </p:txBody>
      </p:sp>
      <p:pic>
        <p:nvPicPr>
          <p:cNvPr id="4" name="Imagem 3" descr="Espaço Iate - Consulte disponibilidade e preços">
            <a:extLst>
              <a:ext uri="{FF2B5EF4-FFF2-40B4-BE49-F238E27FC236}">
                <a16:creationId xmlns:a16="http://schemas.microsoft.com/office/drawing/2014/main" id="{9A2AB562-EA36-EBCF-0D7A-D3816D409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72" y="1631819"/>
            <a:ext cx="2619375" cy="1743075"/>
          </a:xfrm>
          <a:prstGeom prst="rect">
            <a:avLst/>
          </a:prstGeom>
        </p:spPr>
      </p:pic>
      <p:pic>
        <p:nvPicPr>
          <p:cNvPr id="5" name="Imagem 4" descr="Espaço Iate - Consulte disponibilidade e preços">
            <a:extLst>
              <a:ext uri="{FF2B5EF4-FFF2-40B4-BE49-F238E27FC236}">
                <a16:creationId xmlns:a16="http://schemas.microsoft.com/office/drawing/2014/main" id="{8E43B6FC-9DCC-FDA9-DEC5-A3196A889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54" y="1631819"/>
            <a:ext cx="2619375" cy="17430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E3B37B-B48F-7356-E5A2-D354D2F84096}"/>
              </a:ext>
            </a:extLst>
          </p:cNvPr>
          <p:cNvSpPr txBox="1"/>
          <p:nvPr/>
        </p:nvSpPr>
        <p:spPr>
          <a:xfrm>
            <a:off x="1643270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Iate Clube Higienópolis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7" name="Imagem 6" descr="Hotel Unique, São Paulo – Precios actualizados 2024">
            <a:extLst>
              <a:ext uri="{FF2B5EF4-FFF2-40B4-BE49-F238E27FC236}">
                <a16:creationId xmlns:a16="http://schemas.microsoft.com/office/drawing/2014/main" id="{C11F3884-087F-26C2-058B-9BB7C8B0D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660" y="4644681"/>
            <a:ext cx="2619375" cy="1743075"/>
          </a:xfrm>
          <a:prstGeom prst="rect">
            <a:avLst/>
          </a:prstGeom>
        </p:spPr>
      </p:pic>
      <p:pic>
        <p:nvPicPr>
          <p:cNvPr id="8" name="Imagem 7" descr="Spacevents - Sala Tavarua - Hotel Unique (São Paulo - SP)">
            <a:extLst>
              <a:ext uri="{FF2B5EF4-FFF2-40B4-BE49-F238E27FC236}">
                <a16:creationId xmlns:a16="http://schemas.microsoft.com/office/drawing/2014/main" id="{FB47F3AF-6834-0613-2FB9-48FCACBC5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697" y="4644473"/>
            <a:ext cx="2533650" cy="17545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6FA77FE-BB04-8001-B3D4-B38730F78BD4}"/>
              </a:ext>
            </a:extLst>
          </p:cNvPr>
          <p:cNvSpPr txBox="1"/>
          <p:nvPr/>
        </p:nvSpPr>
        <p:spPr>
          <a:xfrm>
            <a:off x="4724400" y="646927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Hotel </a:t>
            </a:r>
            <a:r>
              <a:rPr lang="pt-BR" sz="1400" dirty="0" err="1">
                <a:latin typeface="Arial"/>
                <a:cs typeface="Arial"/>
              </a:rPr>
              <a:t>Unique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11" name="Imagem 10" descr="Instituto Tomie Ohtake – Gorgeous Eventos">
            <a:extLst>
              <a:ext uri="{FF2B5EF4-FFF2-40B4-BE49-F238E27FC236}">
                <a16:creationId xmlns:a16="http://schemas.microsoft.com/office/drawing/2014/main" id="{E899F08C-A422-3980-17E3-7F8BBD676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278" y="1599717"/>
            <a:ext cx="2562225" cy="1781175"/>
          </a:xfrm>
          <a:prstGeom prst="rect">
            <a:avLst/>
          </a:prstGeom>
        </p:spPr>
      </p:pic>
      <p:pic>
        <p:nvPicPr>
          <p:cNvPr id="12" name="Imagem 11" descr="Instituto Tomie Ohtake. Otras organizaciones de arte | ARTEINFORMADO">
            <a:extLst>
              <a:ext uri="{FF2B5EF4-FFF2-40B4-BE49-F238E27FC236}">
                <a16:creationId xmlns:a16="http://schemas.microsoft.com/office/drawing/2014/main" id="{2CA1A8BC-59DC-CC64-DA0F-DB7BFBD5A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1884" y="1593436"/>
            <a:ext cx="2581275" cy="177165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B47D69-F150-6A5E-61FE-FBAA4828FCA5}"/>
              </a:ext>
            </a:extLst>
          </p:cNvPr>
          <p:cNvSpPr txBox="1"/>
          <p:nvPr/>
        </p:nvSpPr>
        <p:spPr>
          <a:xfrm>
            <a:off x="7794487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</a:rPr>
              <a:t>Instituto Tomie Otake</a:t>
            </a:r>
            <a:endParaRPr lang="pt-BR" sz="2400" dirty="0"/>
          </a:p>
        </p:txBody>
      </p:sp>
      <p:pic>
        <p:nvPicPr>
          <p:cNvPr id="10" name="Imagem 9" descr="Uma imagem contendo Ícone&#10;&#10;Descrição gerada automaticamente">
            <a:extLst>
              <a:ext uri="{FF2B5EF4-FFF2-40B4-BE49-F238E27FC236}">
                <a16:creationId xmlns:a16="http://schemas.microsoft.com/office/drawing/2014/main" id="{8266FE5C-49AF-D16D-A6EA-A3CD71A91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7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Hotel UNIQUE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HOTEL UNIQUE SÃO PAULO">
            <a:extLst>
              <a:ext uri="{FF2B5EF4-FFF2-40B4-BE49-F238E27FC236}">
                <a16:creationId xmlns:a16="http://schemas.microsoft.com/office/drawing/2014/main" id="{C564BD23-71AE-7F03-498E-A09DC71D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89" r="24853"/>
          <a:stretch/>
        </p:blipFill>
        <p:spPr>
          <a:xfrm>
            <a:off x="5394386" y="1377148"/>
            <a:ext cx="3305083" cy="4103704"/>
          </a:xfrm>
          <a:prstGeom prst="rect">
            <a:avLst/>
          </a:prstGeom>
        </p:spPr>
      </p:pic>
      <p:pic>
        <p:nvPicPr>
          <p:cNvPr id="4" name="Imagem 3" descr="Eventos de Luxo Hotel Unique - Hotéis de Luxo Brasil">
            <a:extLst>
              <a:ext uri="{FF2B5EF4-FFF2-40B4-BE49-F238E27FC236}">
                <a16:creationId xmlns:a16="http://schemas.microsoft.com/office/drawing/2014/main" id="{781A5E7D-546F-B5F1-6A88-48BFE6F8CE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86" b="-6"/>
          <a:stretch/>
        </p:blipFill>
        <p:spPr>
          <a:xfrm>
            <a:off x="8929096" y="1368120"/>
            <a:ext cx="2390731" cy="1927834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ventos Sociais Hotel Unique - Hotéis de Luxo Brasil">
            <a:extLst>
              <a:ext uri="{FF2B5EF4-FFF2-40B4-BE49-F238E27FC236}">
                <a16:creationId xmlns:a16="http://schemas.microsoft.com/office/drawing/2014/main" id="{8A5604C8-023E-A62D-CC9E-BE33EB3E8A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38" r="256" b="-6"/>
          <a:stretch/>
        </p:blipFill>
        <p:spPr>
          <a:xfrm>
            <a:off x="8929096" y="3452732"/>
            <a:ext cx="2768918" cy="21560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E3E414-4C76-5DFA-4A06-DF4DCA848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66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/>
              <a:t>Iate</a:t>
            </a:r>
            <a:r>
              <a:rPr lang="en-US" sz="3200" spc="530" dirty="0"/>
              <a:t> </a:t>
            </a:r>
            <a:r>
              <a:rPr lang="en-US" sz="3200" spc="530"/>
              <a:t>clube</a:t>
            </a:r>
            <a:r>
              <a:rPr lang="en-US" sz="3200" spc="530" dirty="0"/>
              <a:t> </a:t>
            </a:r>
            <a:r>
              <a:rPr lang="en-US" sz="3200" spc="530"/>
              <a:t>higienópolis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Espaço Iate">
            <a:extLst>
              <a:ext uri="{FF2B5EF4-FFF2-40B4-BE49-F238E27FC236}">
                <a16:creationId xmlns:a16="http://schemas.microsoft.com/office/drawing/2014/main" id="{E31C59E6-4BCA-29DE-9F3B-5B8A39AD4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61"/>
          <a:stretch/>
        </p:blipFill>
        <p:spPr>
          <a:xfrm>
            <a:off x="5250700" y="1535502"/>
            <a:ext cx="3156620" cy="3919367"/>
          </a:xfrm>
          <a:prstGeom prst="rect">
            <a:avLst/>
          </a:prstGeom>
        </p:spPr>
      </p:pic>
      <p:pic>
        <p:nvPicPr>
          <p:cNvPr id="2" name="Imagem 1" descr="Espaço Iate - Consulte disponibilidade e preços">
            <a:extLst>
              <a:ext uri="{FF2B5EF4-FFF2-40B4-BE49-F238E27FC236}">
                <a16:creationId xmlns:a16="http://schemas.microsoft.com/office/drawing/2014/main" id="{364E7439-E1F6-3C89-33C7-3CFD8183A0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51" r="6280" b="-2"/>
          <a:stretch/>
        </p:blipFill>
        <p:spPr>
          <a:xfrm>
            <a:off x="8877501" y="788750"/>
            <a:ext cx="2737850" cy="2207743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spaço Iate">
            <a:extLst>
              <a:ext uri="{FF2B5EF4-FFF2-40B4-BE49-F238E27FC236}">
                <a16:creationId xmlns:a16="http://schemas.microsoft.com/office/drawing/2014/main" id="{FB7396A5-BE45-45C1-E9D7-F277FBF614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33" r="-2" b="-2"/>
          <a:stretch/>
        </p:blipFill>
        <p:spPr>
          <a:xfrm>
            <a:off x="8877501" y="3189750"/>
            <a:ext cx="2737850" cy="213189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F6CF20-D45C-92C1-B04E-D2EED7588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67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1558FBE-6647-07B6-17ED-375AFACE5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1544716"/>
            <a:ext cx="4903770" cy="271098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Instituto </a:t>
            </a:r>
            <a:r>
              <a:rPr lang="en-US" sz="3200" spc="530"/>
              <a:t>tomie</a:t>
            </a:r>
            <a:r>
              <a:rPr lang="en-US" sz="3200" spc="530" dirty="0"/>
              <a:t> </a:t>
            </a:r>
            <a:r>
              <a:rPr lang="en-US" sz="3200" spc="530"/>
              <a:t>otake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37FA5F-EDB1-4015-BB78-F8FD1B85E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34515" y="1295400"/>
            <a:ext cx="3862085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Spacevents - PHD Rooftop - Instituto Tomie Ohtake (São Paulo - SP)">
            <a:extLst>
              <a:ext uri="{FF2B5EF4-FFF2-40B4-BE49-F238E27FC236}">
                <a16:creationId xmlns:a16="http://schemas.microsoft.com/office/drawing/2014/main" id="{45D95BF6-B2C1-46C3-59A6-E7FD805F4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66" r="19741" b="-2"/>
          <a:stretch/>
        </p:blipFill>
        <p:spPr>
          <a:xfrm>
            <a:off x="7682885" y="690227"/>
            <a:ext cx="2684098" cy="2804892"/>
          </a:xfrm>
          <a:prstGeom prst="rect">
            <a:avLst/>
          </a:prstGeom>
        </p:spPr>
      </p:pic>
      <p:pic>
        <p:nvPicPr>
          <p:cNvPr id="8" name="Imagem 7" descr="Spacevents - PHD Rooftop - Instituto Tomie Ohtake (São Paulo - SP)">
            <a:extLst>
              <a:ext uri="{FF2B5EF4-FFF2-40B4-BE49-F238E27FC236}">
                <a16:creationId xmlns:a16="http://schemas.microsoft.com/office/drawing/2014/main" id="{3CEEE7CF-A64D-B576-A25D-508D2BB7EE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89" r="15362" b="-2"/>
          <a:stretch/>
        </p:blipFill>
        <p:spPr>
          <a:xfrm>
            <a:off x="4719146" y="3669608"/>
            <a:ext cx="3597502" cy="2669939"/>
          </a:xfrm>
          <a:prstGeom prst="rect">
            <a:avLst/>
          </a:prstGeom>
        </p:spPr>
      </p:pic>
      <p:pic>
        <p:nvPicPr>
          <p:cNvPr id="9" name="Imagem 8" descr="PHD EVENTOS">
            <a:extLst>
              <a:ext uri="{FF2B5EF4-FFF2-40B4-BE49-F238E27FC236}">
                <a16:creationId xmlns:a16="http://schemas.microsoft.com/office/drawing/2014/main" id="{2C7664D9-5A1A-410D-3E2A-A85BA7697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12" r="2" b="13263"/>
          <a:stretch/>
        </p:blipFill>
        <p:spPr>
          <a:xfrm>
            <a:off x="8555398" y="3733870"/>
            <a:ext cx="3008259" cy="2433903"/>
          </a:xfrm>
          <a:prstGeom prst="rect">
            <a:avLst/>
          </a:prstGeom>
          <a:ln w="127000"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3D06C7-2439-44E5-DA19-04F85055E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7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C8F69D-10ED-0A79-CF96-6E952C97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047410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TEMAS E </a:t>
            </a:r>
            <a:r>
              <a:rPr lang="en-US" sz="3200" spc="530" dirty="0" err="1"/>
              <a:t>cenografia</a:t>
            </a:r>
            <a:endParaRPr lang="en-US" sz="3200" spc="530" dirty="0"/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id="{C303DAC4-51F8-8D0C-D9D7-A4CCED69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AEC1EB7-65FD-9D8D-8A6A-F9C0959093BF}"/>
              </a:ext>
            </a:extLst>
          </p:cNvPr>
          <p:cNvSpPr txBox="1"/>
          <p:nvPr/>
        </p:nvSpPr>
        <p:spPr>
          <a:xfrm>
            <a:off x="1466574" y="3796748"/>
            <a:ext cx="32179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pt-BR" sz="1600" b="1" dirty="0">
                <a:cs typeface="Arial"/>
              </a:rPr>
              <a:t>Náutico</a:t>
            </a:r>
            <a:r>
              <a:rPr lang="en-US" sz="1600" b="1" dirty="0"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4324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407770" y="532940"/>
            <a:ext cx="55968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A5972FA-A24A-1361-4D23-9E798CBAC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6" r="14135"/>
          <a:stretch/>
        </p:blipFill>
        <p:spPr bwMode="auto">
          <a:xfrm>
            <a:off x="6836899" y="635093"/>
            <a:ext cx="2423649" cy="157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1E5266E3-45C8-17A8-8405-EC3F0606A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4" r="8992"/>
          <a:stretch/>
        </p:blipFill>
        <p:spPr bwMode="auto">
          <a:xfrm>
            <a:off x="9369697" y="604814"/>
            <a:ext cx="2452264" cy="339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BC9FE4A6-1B49-5CEB-D841-5ED36D0E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39" y="4607687"/>
            <a:ext cx="1419672" cy="212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99B17AFA-EB98-7151-7225-C5C82391A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50000" r="24414"/>
          <a:stretch/>
        </p:blipFill>
        <p:spPr bwMode="auto">
          <a:xfrm>
            <a:off x="286547" y="2965303"/>
            <a:ext cx="1448455" cy="15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8A43D1C-DC4E-B36C-9041-F9D91F481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 b="41622"/>
          <a:stretch/>
        </p:blipFill>
        <p:spPr bwMode="auto">
          <a:xfrm>
            <a:off x="286547" y="1458229"/>
            <a:ext cx="1448455" cy="141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94ADF1B1-75AD-7193-8563-9B82CBC9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04" y="4987083"/>
            <a:ext cx="2760926" cy="16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246B3827-0F7B-2237-0A3A-A456D7E90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96" y="1512867"/>
            <a:ext cx="2641440" cy="33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BE9AFD47-8804-78B8-190A-FCB22A076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59" y="4113877"/>
            <a:ext cx="1781466" cy="26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AFC86D91-00F6-8893-1AD4-CBE39149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624" y="4098874"/>
            <a:ext cx="2641441" cy="265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>
            <a:extLst>
              <a:ext uri="{FF2B5EF4-FFF2-40B4-BE49-F238E27FC236}">
                <a16:creationId xmlns:a16="http://schemas.microsoft.com/office/drawing/2014/main" id="{B163E260-1C53-EB45-61AB-6747E6473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683" y="4126358"/>
            <a:ext cx="1994789" cy="265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>
            <a:extLst>
              <a:ext uri="{FF2B5EF4-FFF2-40B4-BE49-F238E27FC236}">
                <a16:creationId xmlns:a16="http://schemas.microsoft.com/office/drawing/2014/main" id="{26D6A8D1-A4B9-F9C7-1554-54531F651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9"/>
          <a:stretch/>
        </p:blipFill>
        <p:spPr bwMode="auto">
          <a:xfrm>
            <a:off x="6835640" y="2303350"/>
            <a:ext cx="2430364" cy="16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>
            <a:extLst>
              <a:ext uri="{FF2B5EF4-FFF2-40B4-BE49-F238E27FC236}">
                <a16:creationId xmlns:a16="http://schemas.microsoft.com/office/drawing/2014/main" id="{0CB72BB6-3B2B-8C0D-9488-642903116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2"/>
          <a:stretch/>
        </p:blipFill>
        <p:spPr bwMode="auto">
          <a:xfrm>
            <a:off x="4697021" y="1561711"/>
            <a:ext cx="2029469" cy="235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3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301120" y="1902584"/>
            <a:ext cx="324982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F2FA739E-EE8C-AA03-0A7C-EF80565C5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13" y="4101659"/>
            <a:ext cx="1657155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A5F8D179-1261-8B6F-0BCE-EA9CCD88C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7" b="26151"/>
          <a:stretch/>
        </p:blipFill>
        <p:spPr bwMode="auto">
          <a:xfrm>
            <a:off x="3162524" y="4101659"/>
            <a:ext cx="3249829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036156EF-C12C-110C-66B4-F07C45E8F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19536" b="19689"/>
          <a:stretch/>
        </p:blipFill>
        <p:spPr bwMode="auto">
          <a:xfrm>
            <a:off x="3650442" y="1175204"/>
            <a:ext cx="2754754" cy="27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A69E96B0-845E-0801-4CED-BFC00507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50" y="235988"/>
            <a:ext cx="4107352" cy="273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his may contain: mannequins dressed in white are displayed behind a display window">
            <a:extLst>
              <a:ext uri="{FF2B5EF4-FFF2-40B4-BE49-F238E27FC236}">
                <a16:creationId xmlns:a16="http://schemas.microsoft.com/office/drawing/2014/main" id="{2DC89432-B244-1492-AAE1-DB5DB476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395" y="3115422"/>
            <a:ext cx="2186407" cy="35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EC59D6CC-0B89-F757-AD4F-F7E683D7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09" y="3138582"/>
            <a:ext cx="2612573" cy="34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07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5A77F-53F9-3F74-2CAF-2D0E08D6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268" y="189820"/>
            <a:ext cx="9601200" cy="1309687"/>
          </a:xfrm>
        </p:spPr>
        <p:txBody>
          <a:bodyPr/>
          <a:lstStyle/>
          <a:p>
            <a:r>
              <a:rPr lang="pt-BR" dirty="0"/>
              <a:t>SUGESTÕES DE Brindes (RESP. VUMI)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35D9BC-1075-FA76-97A5-004B9F056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94" y="2671270"/>
            <a:ext cx="9601200" cy="18818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t-BR" sz="1400" b="1" dirty="0"/>
              <a:t>Geral - Consultores</a:t>
            </a:r>
          </a:p>
          <a:p>
            <a:r>
              <a:rPr lang="pt-BR" sz="1400" b="1" dirty="0"/>
              <a:t>Toalha de praia</a:t>
            </a:r>
          </a:p>
          <a:p>
            <a:r>
              <a:rPr lang="pt-BR" sz="1400" dirty="0"/>
              <a:t>Chapéu de praia</a:t>
            </a:r>
          </a:p>
          <a:p>
            <a:r>
              <a:rPr lang="pt-BR" sz="1400" dirty="0"/>
              <a:t>Havaianas</a:t>
            </a:r>
          </a:p>
          <a:p>
            <a:r>
              <a:rPr lang="pt-BR" sz="1400" dirty="0"/>
              <a:t>Necessaire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B0D37070-FEAF-D141-D43A-DD508D059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2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65E3F-3C49-1A00-09E9-C973015A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825" y="336527"/>
            <a:ext cx="10095243" cy="1309687"/>
          </a:xfrm>
        </p:spPr>
        <p:txBody>
          <a:bodyPr/>
          <a:lstStyle/>
          <a:p>
            <a:r>
              <a:rPr lang="pt-BR" dirty="0"/>
              <a:t>BUDGET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35D985-D1F5-9F50-2BF5-8B209DF29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6422" y="3146195"/>
            <a:ext cx="4824047" cy="734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t-BR" sz="3200" dirty="0"/>
              <a:t>US$ 55 mil a US$ 70 mil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9EC404D7-DC51-6568-665E-71EBD186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7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94919-698F-0D1C-C670-BF32B5A0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73" y="531236"/>
            <a:ext cx="9601200" cy="605415"/>
          </a:xfrm>
        </p:spPr>
        <p:txBody>
          <a:bodyPr/>
          <a:lstStyle/>
          <a:p>
            <a:r>
              <a:rPr lang="pt-BR" err="1"/>
              <a:t>Costs</a:t>
            </a:r>
            <a:r>
              <a:rPr lang="pt-BR"/>
              <a:t> (</a:t>
            </a:r>
            <a:r>
              <a:rPr lang="pt-BR" err="1"/>
              <a:t>estimated</a:t>
            </a:r>
            <a:r>
              <a:rPr lang="pt-BR"/>
              <a:t>)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93B4BB7-F644-1292-8256-C85B33899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6167"/>
              </p:ext>
            </p:extLst>
          </p:nvPr>
        </p:nvGraphicFramePr>
        <p:xfrm>
          <a:off x="1295400" y="2262188"/>
          <a:ext cx="960119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38627191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959201187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3160582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386540976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996363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Décor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Other*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A&amp;B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US$ 10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US$ 12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34482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FAE1D43-815A-7476-522D-83075BD49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63945"/>
              </p:ext>
            </p:extLst>
          </p:nvPr>
        </p:nvGraphicFramePr>
        <p:xfrm>
          <a:off x="7077363" y="3244273"/>
          <a:ext cx="38203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3366957573"/>
                    </a:ext>
                  </a:extLst>
                </a:gridCol>
                <a:gridCol w="1873047">
                  <a:extLst>
                    <a:ext uri="{9D8B030D-6E8A-4147-A177-3AD203B41FA5}">
                      <a16:colId xmlns:a16="http://schemas.microsoft.com/office/drawing/2014/main" val="197834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Agency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7933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4C539D0F-DAAF-1854-7402-6BCD9D68DCD7}"/>
              </a:ext>
            </a:extLst>
          </p:cNvPr>
          <p:cNvSpPr txBox="1"/>
          <p:nvPr/>
        </p:nvSpPr>
        <p:spPr>
          <a:xfrm>
            <a:off x="1235600" y="3543349"/>
            <a:ext cx="437031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/>
              <a:t>*Projetor, palco, microfone, tela, luz, </a:t>
            </a:r>
            <a:r>
              <a:rPr lang="pt-BR" sz="1200" err="1"/>
              <a:t>cxa</a:t>
            </a:r>
            <a:r>
              <a:rPr lang="pt-BR" sz="1200"/>
              <a:t> som, </a:t>
            </a:r>
            <a:endParaRPr lang="en-US"/>
          </a:p>
          <a:p>
            <a:r>
              <a:rPr lang="pt-BR" sz="1200"/>
              <a:t>brindes, branding, tradutor e estacionamento, </a:t>
            </a:r>
            <a:r>
              <a:rPr lang="pt-BR" sz="1200" err="1"/>
              <a:t>dj</a:t>
            </a:r>
            <a:endParaRPr lang="pt-BR" sz="120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9441266-9D8A-A302-D98D-0D14E4E11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121197"/>
              </p:ext>
            </p:extLst>
          </p:nvPr>
        </p:nvGraphicFramePr>
        <p:xfrm>
          <a:off x="1230142" y="4133614"/>
          <a:ext cx="4569417" cy="239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990">
                  <a:extLst>
                    <a:ext uri="{9D8B030D-6E8A-4147-A177-3AD203B41FA5}">
                      <a16:colId xmlns:a16="http://schemas.microsoft.com/office/drawing/2014/main" val="122608941"/>
                    </a:ext>
                  </a:extLst>
                </a:gridCol>
                <a:gridCol w="1825427">
                  <a:extLst>
                    <a:ext uri="{9D8B030D-6E8A-4147-A177-3AD203B41FA5}">
                      <a16:colId xmlns:a16="http://schemas.microsoft.com/office/drawing/2014/main" val="2920188735"/>
                    </a:ext>
                  </a:extLst>
                </a:gridCol>
              </a:tblGrid>
              <a:tr h="555856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Projetor, Palco, microfone, tela, iluminação, DJ, som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US$ 2.500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62281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Brindes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US10 * 250 = 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13456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95280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Tradutor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US$ 600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08216"/>
                  </a:ext>
                </a:extLst>
              </a:tr>
              <a:tr h="567200">
                <a:tc>
                  <a:txBody>
                    <a:bodyPr/>
                    <a:lstStyle/>
                    <a:p>
                      <a:r>
                        <a:rPr lang="pt-BR" sz="1200" dirty="0"/>
                        <a:t>Estacionamento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50 * 100 = 5.000</a:t>
                      </a:r>
                      <a:br>
                        <a:rPr lang="pt-BR" sz="1200" dirty="0"/>
                      </a:br>
                      <a:r>
                        <a:rPr lang="pt-BR" sz="1200" dirty="0"/>
                        <a:t>US= 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24992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/>
                        <a:t>US$ 11.600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67166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49F28A-EAA5-4672-B1EB-7A3DC7CC14FB}"/>
              </a:ext>
            </a:extLst>
          </p:cNvPr>
          <p:cNvCxnSpPr/>
          <p:nvPr/>
        </p:nvCxnSpPr>
        <p:spPr>
          <a:xfrm>
            <a:off x="4807527" y="3052618"/>
            <a:ext cx="13855" cy="937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id="{ADB0F5AA-43F3-0B2E-F38B-B54FEEDAD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66597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715</Words>
  <Application>Microsoft Macintosh PowerPoint</Application>
  <PresentationFormat>Widescreen</PresentationFormat>
  <Paragraphs>118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Arial,Sans-Serif</vt:lpstr>
      <vt:lpstr>Calibri</vt:lpstr>
      <vt:lpstr>Goudy Old Style</vt:lpstr>
      <vt:lpstr>Univers Light</vt:lpstr>
      <vt:lpstr>PoiseVTI</vt:lpstr>
      <vt:lpstr>Evento  vumi Talks  Brasil Sailling to the top  2024</vt:lpstr>
      <vt:lpstr>objetivoS</vt:lpstr>
      <vt:lpstr>DATA, HORA E Público</vt:lpstr>
      <vt:lpstr>Formato: TEDx seguido de coquetel </vt:lpstr>
      <vt:lpstr>OPÇÃO1: DISPOSIÇÃO </vt:lpstr>
      <vt:lpstr>OPÇÃO2: DISPOSIÇÃO </vt:lpstr>
      <vt:lpstr>Referências BACKDROP/ LETREIRO RECEPÇÃO</vt:lpstr>
      <vt:lpstr>Referências PALCO tedX session</vt:lpstr>
      <vt:lpstr>Referências ESPAço AUDIÊNCIA tedx</vt:lpstr>
      <vt:lpstr>Referências coquetel</vt:lpstr>
      <vt:lpstr>Referências de locais</vt:lpstr>
      <vt:lpstr>Hotel UNIQUE </vt:lpstr>
      <vt:lpstr>Iate clube higienópolis </vt:lpstr>
      <vt:lpstr>Instituto tomie otake</vt:lpstr>
      <vt:lpstr>TEMAS E cenografia</vt:lpstr>
      <vt:lpstr>PowerPoint Presentation</vt:lpstr>
      <vt:lpstr>PowerPoint Presentation</vt:lpstr>
      <vt:lpstr>SUGESTÕES DE Brindes (RESP. VUMI)</vt:lpstr>
      <vt:lpstr>BUDGET</vt:lpstr>
      <vt:lpstr>Costs (estimated)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 convenção vumi 2025</dc:title>
  <dc:creator>Juliana de Andrade Camargo</dc:creator>
  <cp:lastModifiedBy>Giovanna Souza</cp:lastModifiedBy>
  <cp:revision>530</cp:revision>
  <dcterms:created xsi:type="dcterms:W3CDTF">2024-03-05T20:40:54Z</dcterms:created>
  <dcterms:modified xsi:type="dcterms:W3CDTF">2024-03-08T17:11:08Z</dcterms:modified>
</cp:coreProperties>
</file>