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71" r:id="rId6"/>
    <p:sldId id="273" r:id="rId7"/>
    <p:sldId id="276" r:id="rId8"/>
    <p:sldId id="274" r:id="rId9"/>
    <p:sldId id="278" r:id="rId10"/>
    <p:sldId id="279" r:id="rId11"/>
    <p:sldId id="265" r:id="rId12"/>
    <p:sldId id="264" r:id="rId13"/>
    <p:sldId id="266" r:id="rId14"/>
    <p:sldId id="268" r:id="rId15"/>
    <p:sldId id="260" r:id="rId16"/>
    <p:sldId id="280" r:id="rId17"/>
    <p:sldId id="281" r:id="rId18"/>
    <p:sldId id="261" r:id="rId19"/>
    <p:sldId id="262" r:id="rId20"/>
    <p:sldId id="263" r:id="rId2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FFF91E-6204-AD5A-85F6-5DB40DA2BBC9}" v="173" dt="2024-03-07T23:45:21.558"/>
    <p1510:client id="{43DCBF28-934F-44EA-B526-F8F6B2FEBBE9}" v="4" dt="2024-03-07T14:37:32.978"/>
    <p1510:client id="{5E47B392-2D0C-C617-E1F7-2390AEBB4EE6}" v="209" dt="2024-03-08T14:37:15.464"/>
    <p1510:client id="{77B40646-5598-105D-5CE7-CD52ACC834F0}" v="179" dt="2024-03-07T21:17:04.462"/>
    <p1510:client id="{A18EAF0D-9A2F-49F3-9FCA-6968F97A4EFE}" v="392" dt="2024-03-07T14:53:28.933"/>
    <p1510:client id="{B507F53D-6426-A368-4A05-248FC8C19FEA}" v="22" dt="2024-03-08T14:09:54.801"/>
    <p1510:client id="{D1FD1AAB-AD4C-D7D3-6D8C-7E2FBF3E95B0}" v="38" dt="2024-03-08T14:38:04.315"/>
    <p1510:client id="{E1429562-21BF-4F05-AB15-72BB62DF48EC}" v="22" dt="2024-03-07T14:28:14.216"/>
    <p1510:client id="{EE9AFDCB-6BB7-49FF-A67D-89AA4D6BF95A}" v="30" dt="2024-03-07T14:36:43.725"/>
    <p1510:client id="{F5071F96-8689-60A0-7560-326CC018D06A}" v="990" dt="2024-03-07T22:48:19.01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972"/>
    <p:restoredTop sz="96327"/>
  </p:normalViewPr>
  <p:slideViewPr>
    <p:cSldViewPr snapToGrid="0">
      <p:cViewPr varScale="1">
        <p:scale>
          <a:sx n="123" d="100"/>
          <a:sy n="123" d="100"/>
        </p:scale>
        <p:origin x="99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A8F984-5326-4C4D-ACA5-248D5CBF8B9C}" type="datetimeFigureOut">
              <a:t>3/11/24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F6E4D-A72F-471C-899E-CE117D0530E1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782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VUMI Talk </a:t>
            </a:r>
            <a:r>
              <a:rPr lang="en-US" err="1">
                <a:ea typeface="Calibri"/>
                <a:cs typeface="Calibri"/>
              </a:rPr>
              <a:t>Brasil</a:t>
            </a:r>
            <a:r>
              <a:rPr lang="en-US">
                <a:ea typeface="Calibri"/>
                <a:cs typeface="Calibri"/>
              </a:rPr>
              <a:t>, VUMIX Brazil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0854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30 min </a:t>
            </a:r>
            <a:r>
              <a:rPr lang="en-US" err="1">
                <a:ea typeface="Calibri"/>
                <a:cs typeface="Calibri"/>
              </a:rPr>
              <a:t>recepção</a:t>
            </a:r>
            <a:r>
              <a:rPr lang="en-US">
                <a:ea typeface="Calibri"/>
                <a:cs typeface="Calibri"/>
              </a:rPr>
              <a:t>: </a:t>
            </a:r>
            <a:r>
              <a:rPr lang="en-US" err="1">
                <a:ea typeface="Calibri"/>
                <a:cs typeface="Calibri"/>
              </a:rPr>
              <a:t>começar</a:t>
            </a:r>
            <a:r>
              <a:rPr lang="en-US">
                <a:ea typeface="Calibri"/>
                <a:cs typeface="Calibri"/>
              </a:rPr>
              <a:t> com cocktail </a:t>
            </a:r>
          </a:p>
          <a:p>
            <a:r>
              <a:rPr lang="en-US">
                <a:ea typeface="Calibri"/>
                <a:cs typeface="Calibri"/>
              </a:rPr>
              <a:t>40 min Pia, David e Karina: updates, </a:t>
            </a:r>
            <a:r>
              <a:rPr lang="en-US" err="1">
                <a:ea typeface="Calibri"/>
                <a:cs typeface="Calibri"/>
              </a:rPr>
              <a:t>etc</a:t>
            </a:r>
          </a:p>
          <a:p>
            <a:r>
              <a:rPr lang="en-US">
                <a:ea typeface="Calibri"/>
                <a:cs typeface="Calibri"/>
              </a:rPr>
              <a:t>40 min com o Claudio </a:t>
            </a:r>
            <a:r>
              <a:rPr lang="en-US" err="1">
                <a:ea typeface="Calibri"/>
                <a:cs typeface="Calibri"/>
              </a:rPr>
              <a:t>Tomanini</a:t>
            </a:r>
          </a:p>
          <a:p>
            <a:r>
              <a:rPr lang="en-US">
                <a:ea typeface="Calibri"/>
                <a:cs typeface="Calibri"/>
              </a:rPr>
              <a:t>Cocktail onwards 23:30pm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15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757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EF6E4D-A72F-471C-899E-CE117D0530E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7710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12BED07-6713-92AA-40AF-AE58F4F83C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701464"/>
            <a:ext cx="8952782" cy="1204036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9EF77-BF49-E4C1-0FC7-563354777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BD5853-25AA-1C3D-EAD2-496674792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7F0DAD-5850-CAAE-CD25-4D6DDDFF3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34851B1-0B20-9549-0D70-886AA9D045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5400" y="952500"/>
            <a:ext cx="8952781" cy="3748824"/>
          </a:xfrm>
          <a:noFill/>
        </p:spPr>
        <p:txBody>
          <a:bodyPr anchor="b">
            <a:normAutofit/>
          </a:bodyPr>
          <a:lstStyle>
            <a:lvl1pPr algn="l">
              <a:defRPr sz="3200" spc="530" baseline="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3135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48F26-B5E3-8A90-51FC-8520D1D732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EA4D95-10F3-6212-8302-5610C43E32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81BE7-A53D-441E-0393-0E59412C9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F10F0-B23F-BF4B-DB66-9BCF734DB9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65DDEC-13A7-D988-D082-03076F80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4826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80CFA-45ED-71B0-EE3E-CCE6D5C19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618211"/>
            <a:ext cx="8412190" cy="3944389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37BECA-A01D-7D7A-F2A6-891EC9D229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908858"/>
            <a:ext cx="8412192" cy="676102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16478-6FAF-D420-0B87-6EABB81E88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C4289B-CB0D-8AFC-7C02-F755C0DCC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71E4-8A9E-2A30-D7FE-B3505124B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703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7F941-C3A7-545F-8046-C7A9AC803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BD4277-CFAE-EEF6-3346-61F06D5A3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1" y="2260121"/>
            <a:ext cx="4350026" cy="36568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543384-699D-84FC-C8B5-7BDE49BB44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46574" y="2260120"/>
            <a:ext cx="4350025" cy="36568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49386-AFC8-03DA-4563-07B0A0119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AED60A-7704-31D9-7D4D-65C635EDF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6927DA-3B5E-13B8-0BA8-5DCFF001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045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7B55A-280B-BDCB-F966-8578DDE74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966788"/>
            <a:ext cx="10059988" cy="1051784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76EA03-7008-14AB-547B-E66EA4EC9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018581"/>
            <a:ext cx="4350027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629F56-D2C8-71FE-FA59-002819D518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5400" y="2774756"/>
            <a:ext cx="4350027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12524D2-CA8D-75F3-D089-C2F0E20D47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46572" y="2018581"/>
            <a:ext cx="4350028" cy="544003"/>
          </a:xfrm>
        </p:spPr>
        <p:txBody>
          <a:bodyPr anchor="b"/>
          <a:lstStyle>
            <a:lvl1pPr marL="0" indent="0">
              <a:buNone/>
              <a:defRPr sz="2400" b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9B0E3-5AE5-0516-27BF-9F246137FE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46572" y="2774756"/>
            <a:ext cx="4350028" cy="31507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B319A7-6048-4735-B2AC-6D6043F14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515F875-F23E-D0D2-9115-CD494FDA00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B4F88F-F488-D9D5-CF99-AA1750AAF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5094593-EFC2-EEEF-74CD-BD00F4132A94}"/>
              </a:ext>
            </a:extLst>
          </p:cNvPr>
          <p:cNvCxnSpPr>
            <a:cxnSpLocks/>
          </p:cNvCxnSpPr>
          <p:nvPr/>
        </p:nvCxnSpPr>
        <p:spPr>
          <a:xfrm>
            <a:off x="6657975" y="2625552"/>
            <a:ext cx="4238625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F851F6D-436C-FA47-8CD1-2C10E735764A}"/>
              </a:ext>
            </a:extLst>
          </p:cNvPr>
          <p:cNvCxnSpPr>
            <a:cxnSpLocks/>
          </p:cNvCxnSpPr>
          <p:nvPr/>
        </p:nvCxnSpPr>
        <p:spPr>
          <a:xfrm>
            <a:off x="1403684" y="2625552"/>
            <a:ext cx="4241743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4090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D91B86-9261-4E82-EF65-30F78154E2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3A5E84-E43B-20AE-E80D-47CB0B07B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FF5797-14F1-9FEB-247C-0E325AF74D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B5D7AF-1489-8F93-4828-0AE784B8B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467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B6CAF1C-8901-AE05-E52C-D5B9594105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1CD4F90-2973-4FE2-6C2C-5C2AC5C5A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0414B-A7EC-0C14-EFD2-29C5582CC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41325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378C7-A764-C5E4-A6A4-DC5B1B353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6484"/>
            <a:ext cx="3932237" cy="2122516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FE178-4B5D-413B-6583-AB81E8D041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1312026"/>
            <a:ext cx="5143500" cy="456565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B92F6D-71AB-9630-9DBE-46041C50C7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FEAAD1-C919-6E2E-32D2-E199025FB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88B5D8-E15B-BE38-2A89-BD0F02E1A0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7ECC26-B78C-4CBD-6883-97E80D3E51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4565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A04EAA-30F7-390A-C77C-2E5BD8218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484" y="1307185"/>
            <a:ext cx="3932237" cy="2121813"/>
          </a:xfrm>
        </p:spPr>
        <p:txBody>
          <a:bodyPr anchor="t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13A1C34-81AC-D534-67B1-4272122893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857702" y="1307186"/>
            <a:ext cx="5038898" cy="459831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E1012D-3524-26C6-64C1-8CE6E7A9A2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306484" y="3428999"/>
            <a:ext cx="3932237" cy="2133601"/>
          </a:xfrm>
        </p:spPr>
        <p:txBody>
          <a:bodyPr anchor="b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8FA6D7-1BE0-F14D-A2F7-4836180BC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56B5AC-3F20-FDC1-D579-7C4C6B4ED0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074ACA-1D54-81FA-70B1-31AB3011B3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5041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2C3AB-851A-0D2F-B3AE-5B161CFFC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89FD6B-3621-3904-7878-A2825C6925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08AE9-D8ED-ED5D-D7B0-A43811777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EF98B-AC81-D122-3D05-9C4E2FE42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9FB543-B138-6627-3714-12105D172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528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3DE16D-F1A0-DDB5-A98C-A9055C93D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88334" y="952499"/>
            <a:ext cx="2051165" cy="49530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D8A548F-8DA7-C53C-1BFE-7C720CB20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52500" y="952499"/>
            <a:ext cx="8235834" cy="49530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2EA2C8-1C90-25D0-8B0A-30B73CFD3E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BDDF98-C922-483F-97E9-3E76B0201B42}" type="datetimeFigureOut">
              <a:rPr lang="en-US" smtClean="0"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6FF1A4-0404-DA2D-1EA4-828091C04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457155-0F4A-F7B7-C4A8-755572E98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B3671-A306-4A69-8480-FA9BE83924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211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6792104-6F24-CD50-F55E-22A55084D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842963"/>
            <a:ext cx="9601200" cy="1309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1059CB-D00E-398D-E4D9-59792FC40A4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95400" y="2262188"/>
            <a:ext cx="9601200" cy="3643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FBC38-D897-7CBE-AC89-A95A2222D7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47726" y="61991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5DBDDF98-C922-483F-97E9-3E76B0201B42}" type="datetimeFigureOut">
              <a:rPr lang="en-US" smtClean="0"/>
              <a:pPr/>
              <a:t>3/11/24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728008-2A03-D518-4A75-30816EB0D1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286625" y="6199188"/>
            <a:ext cx="340995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691D49-2BD8-1C36-B43A-CF2F917776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28107" y="6199188"/>
            <a:ext cx="6191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  <a:latin typeface="+mj-lt"/>
              </a:defRPr>
            </a:lvl1pPr>
          </a:lstStyle>
          <a:p>
            <a:fld id="{1B8B3671-A306-4A69-8480-FA9BE839245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345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18" r:id="rId6"/>
    <p:sldLayoutId id="2147483814" r:id="rId7"/>
    <p:sldLayoutId id="2147483815" r:id="rId8"/>
    <p:sldLayoutId id="2147483816" r:id="rId9"/>
    <p:sldLayoutId id="2147483817" r:id="rId10"/>
    <p:sldLayoutId id="2147483819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kern="1200" cap="all" spc="5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75488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949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13" Type="http://schemas.openxmlformats.org/officeDocument/2006/relationships/image" Target="../media/image52.jpeg"/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0" Type="http://schemas.openxmlformats.org/officeDocument/2006/relationships/image" Target="../media/image49.jpeg"/><Relationship Id="rId4" Type="http://schemas.openxmlformats.org/officeDocument/2006/relationships/image" Target="../media/image43.jpeg"/><Relationship Id="rId9" Type="http://schemas.openxmlformats.org/officeDocument/2006/relationships/image" Target="../media/image4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0623FB3B-24E7-5304-70D8-3CA4029022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Logotipo&#10;&#10;Descrição gerada automaticamente">
            <a:extLst>
              <a:ext uri="{FF2B5EF4-FFF2-40B4-BE49-F238E27FC236}">
                <a16:creationId xmlns:a16="http://schemas.microsoft.com/office/drawing/2014/main" id="{24438DEB-93D8-51A6-3FE2-54FDD94397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t="1" r="-1" b="-1"/>
          <a:stretch/>
        </p:blipFill>
        <p:spPr>
          <a:xfrm>
            <a:off x="-149" y="-5291"/>
            <a:ext cx="12192149" cy="6858000"/>
          </a:xfrm>
          <a:prstGeom prst="rect">
            <a:avLst/>
          </a:prstGeom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765E06A5-89B1-CB13-4A3D-5EEDA36AB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1" y="1571625"/>
            <a:ext cx="12192000" cy="528637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56000"/>
                </a:srgbClr>
              </a:gs>
              <a:gs pos="100000">
                <a:srgbClr val="000000">
                  <a:alpha val="0"/>
                </a:srgbClr>
              </a:gs>
              <a:gs pos="60000">
                <a:srgbClr val="000000">
                  <a:alpha val="28000"/>
                </a:srgb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13EF08CC-CBA3-C571-7B30-182474F06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399" y="2523747"/>
            <a:ext cx="5143500" cy="2116348"/>
          </a:xfrm>
          <a:noFill/>
        </p:spPr>
        <p:txBody>
          <a:bodyPr anchor="b">
            <a:noAutofit/>
          </a:bodyPr>
          <a:lstStyle/>
          <a:p>
            <a:pPr>
              <a:lnSpc>
                <a:spcPct val="110000"/>
              </a:lnSpc>
            </a:pPr>
            <a:r>
              <a:rPr lang="pt-BR" sz="420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Evento </a:t>
            </a:r>
            <a:br>
              <a:rPr lang="pt-BR" sz="4200" dirty="0">
                <a:latin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vumi Talks </a:t>
            </a:r>
            <a:br>
              <a:rPr lang="pt-BR" sz="2600" noProof="1">
                <a:latin typeface="Calibri"/>
                <a:ea typeface="Calibri"/>
                <a:cs typeface="Calibri"/>
              </a:rPr>
            </a:br>
            <a:r>
              <a:rPr lang="pt-BR" sz="2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Brasil</a:t>
            </a:r>
            <a:br>
              <a:rPr lang="pt-BR" sz="2600" noProof="1">
                <a:latin typeface="Calibri"/>
              </a:rPr>
            </a:br>
            <a:r>
              <a:rPr lang="pt-BR" sz="12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NAVIGATING to the top</a:t>
            </a:r>
            <a:r>
              <a:rPr lang="pt-BR" sz="1600" noProof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br>
              <a:rPr lang="pt-BR" sz="1600" noProof="1">
                <a:latin typeface="Calibri"/>
              </a:rPr>
            </a:br>
            <a:r>
              <a:rPr lang="pt-BR" sz="1200" dirty="0">
                <a:solidFill>
                  <a:srgbClr val="FFFFFF"/>
                </a:solidFill>
              </a:rPr>
              <a:t>2024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B93275F-3BE8-76AD-5010-302A47F937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530" y="4640097"/>
            <a:ext cx="4326866" cy="753372"/>
          </a:xfrm>
          <a:noFill/>
        </p:spPr>
        <p:txBody>
          <a:bodyPr anchor="t">
            <a:normAutofit/>
          </a:bodyPr>
          <a:lstStyle/>
          <a:p>
            <a:r>
              <a:rPr lang="pt-BR" sz="1600" dirty="0">
                <a:solidFill>
                  <a:srgbClr val="FFFFFF"/>
                </a:solidFill>
              </a:rPr>
              <a:t>BRIEFING</a:t>
            </a: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711BF64-C99B-2F90-ADA1-0C08F9BE83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500" y="952500"/>
            <a:ext cx="10287000" cy="4953000"/>
          </a:xfrm>
          <a:custGeom>
            <a:avLst/>
            <a:gdLst>
              <a:gd name="connsiteX0" fmla="*/ 0 w 9985794"/>
              <a:gd name="connsiteY0" fmla="*/ 0 h 4920343"/>
              <a:gd name="connsiteX1" fmla="*/ 9985794 w 9985794"/>
              <a:gd name="connsiteY1" fmla="*/ 0 h 4920343"/>
              <a:gd name="connsiteX2" fmla="*/ 9985794 w 9985794"/>
              <a:gd name="connsiteY2" fmla="*/ 4920343 h 4920343"/>
              <a:gd name="connsiteX3" fmla="*/ 0 w 9985794"/>
              <a:gd name="connsiteY3" fmla="*/ 4920343 h 4920343"/>
              <a:gd name="connsiteX4" fmla="*/ 0 w 9985794"/>
              <a:gd name="connsiteY4" fmla="*/ 4119525 h 4920343"/>
              <a:gd name="connsiteX5" fmla="*/ 4905554 w 9985794"/>
              <a:gd name="connsiteY5" fmla="*/ 4119525 h 4920343"/>
              <a:gd name="connsiteX6" fmla="*/ 4905554 w 9985794"/>
              <a:gd name="connsiteY6" fmla="*/ 1451087 h 4920343"/>
              <a:gd name="connsiteX7" fmla="*/ 0 w 9985794"/>
              <a:gd name="connsiteY7" fmla="*/ 1451087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8" fmla="*/ 4996994 w 9985794"/>
              <a:gd name="connsiteY8" fmla="*/ 4210965 h 4920343"/>
              <a:gd name="connsiteX0" fmla="*/ 4905554 w 9985794"/>
              <a:gd name="connsiteY0" fmla="*/ 4119525 h 4920343"/>
              <a:gd name="connsiteX1" fmla="*/ 4905554 w 9985794"/>
              <a:gd name="connsiteY1" fmla="*/ 1451087 h 4920343"/>
              <a:gd name="connsiteX2" fmla="*/ 0 w 9985794"/>
              <a:gd name="connsiteY2" fmla="*/ 1451087 h 4920343"/>
              <a:gd name="connsiteX3" fmla="*/ 0 w 9985794"/>
              <a:gd name="connsiteY3" fmla="*/ 0 h 4920343"/>
              <a:gd name="connsiteX4" fmla="*/ 9985794 w 9985794"/>
              <a:gd name="connsiteY4" fmla="*/ 0 h 4920343"/>
              <a:gd name="connsiteX5" fmla="*/ 9985794 w 9985794"/>
              <a:gd name="connsiteY5" fmla="*/ 4920343 h 4920343"/>
              <a:gd name="connsiteX6" fmla="*/ 0 w 9985794"/>
              <a:gd name="connsiteY6" fmla="*/ 4920343 h 4920343"/>
              <a:gd name="connsiteX7" fmla="*/ 0 w 9985794"/>
              <a:gd name="connsiteY7" fmla="*/ 4119525 h 4920343"/>
              <a:gd name="connsiteX0" fmla="*/ 4905554 w 9985794"/>
              <a:gd name="connsiteY0" fmla="*/ 1451087 h 4920343"/>
              <a:gd name="connsiteX1" fmla="*/ 0 w 9985794"/>
              <a:gd name="connsiteY1" fmla="*/ 1451087 h 4920343"/>
              <a:gd name="connsiteX2" fmla="*/ 0 w 9985794"/>
              <a:gd name="connsiteY2" fmla="*/ 0 h 4920343"/>
              <a:gd name="connsiteX3" fmla="*/ 9985794 w 9985794"/>
              <a:gd name="connsiteY3" fmla="*/ 0 h 4920343"/>
              <a:gd name="connsiteX4" fmla="*/ 9985794 w 9985794"/>
              <a:gd name="connsiteY4" fmla="*/ 4920343 h 4920343"/>
              <a:gd name="connsiteX5" fmla="*/ 0 w 9985794"/>
              <a:gd name="connsiteY5" fmla="*/ 4920343 h 4920343"/>
              <a:gd name="connsiteX6" fmla="*/ 0 w 9985794"/>
              <a:gd name="connsiteY6" fmla="*/ 4119525 h 4920343"/>
              <a:gd name="connsiteX0" fmla="*/ 0 w 9985794"/>
              <a:gd name="connsiteY0" fmla="*/ 1451087 h 4920343"/>
              <a:gd name="connsiteX1" fmla="*/ 0 w 9985794"/>
              <a:gd name="connsiteY1" fmla="*/ 0 h 4920343"/>
              <a:gd name="connsiteX2" fmla="*/ 9985794 w 9985794"/>
              <a:gd name="connsiteY2" fmla="*/ 0 h 4920343"/>
              <a:gd name="connsiteX3" fmla="*/ 9985794 w 9985794"/>
              <a:gd name="connsiteY3" fmla="*/ 4920343 h 4920343"/>
              <a:gd name="connsiteX4" fmla="*/ 0 w 9985794"/>
              <a:gd name="connsiteY4" fmla="*/ 4920343 h 4920343"/>
              <a:gd name="connsiteX5" fmla="*/ 0 w 9985794"/>
              <a:gd name="connsiteY5" fmla="*/ 4119525 h 4920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985794" h="4920343">
                <a:moveTo>
                  <a:pt x="0" y="1451087"/>
                </a:moveTo>
                <a:lnTo>
                  <a:pt x="0" y="0"/>
                </a:lnTo>
                <a:lnTo>
                  <a:pt x="9985794" y="0"/>
                </a:lnTo>
                <a:lnTo>
                  <a:pt x="9985794" y="4920343"/>
                </a:lnTo>
                <a:lnTo>
                  <a:pt x="0" y="4920343"/>
                </a:lnTo>
                <a:lnTo>
                  <a:pt x="0" y="4119525"/>
                </a:lnTo>
              </a:path>
            </a:pathLst>
          </a:custGeom>
          <a:noFill/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811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B2EED5-9C28-A736-52B4-DE31DDFE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74" y="390180"/>
            <a:ext cx="9601200" cy="1309687"/>
          </a:xfrm>
        </p:spPr>
        <p:txBody>
          <a:bodyPr/>
          <a:lstStyle/>
          <a:p>
            <a:r>
              <a:rPr lang="pt-BR" dirty="0" err="1"/>
              <a:t>objetivoS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1034D34-D3B9-0005-1F5C-A48FCF604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1909" y="1522944"/>
            <a:ext cx="9601200" cy="3816494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pt-BR" sz="1600" b="1" dirty="0">
                <a:ea typeface="+mn-lt"/>
                <a:cs typeface="+mn-lt"/>
              </a:rPr>
              <a:t>Apresentar a Convenção VUMI 2025</a:t>
            </a:r>
          </a:p>
          <a:p>
            <a:r>
              <a:rPr lang="pt-BR" sz="1600" b="1" dirty="0">
                <a:ea typeface="+mn-lt"/>
                <a:cs typeface="+mn-lt"/>
              </a:rPr>
              <a:t>Motivação e Engajamento  -</a:t>
            </a:r>
            <a:r>
              <a:rPr lang="pt-BR" sz="1600" dirty="0">
                <a:ea typeface="+mn-lt"/>
                <a:cs typeface="+mn-lt"/>
              </a:rPr>
              <a:t> Criar entusiasmo e um senso de propósito entre os consultores.</a:t>
            </a:r>
            <a:endParaRPr lang="pt-BR" sz="1600"/>
          </a:p>
          <a:p>
            <a:r>
              <a:rPr lang="pt-BR" sz="1600" b="1" dirty="0">
                <a:ea typeface="+mn-lt"/>
                <a:cs typeface="+mn-lt"/>
              </a:rPr>
              <a:t>Transparência e Comunicação  -</a:t>
            </a:r>
            <a:r>
              <a:rPr lang="pt-BR" sz="1600" dirty="0">
                <a:ea typeface="+mn-lt"/>
                <a:cs typeface="+mn-lt"/>
              </a:rPr>
              <a:t> Alinhar a equipe com a visão da empresa.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Construção de Equipe  - </a:t>
            </a:r>
            <a:r>
              <a:rPr lang="pt-BR" sz="1600" dirty="0">
                <a:ea typeface="+mn-lt"/>
                <a:cs typeface="+mn-lt"/>
              </a:rPr>
              <a:t>Gerar interação, fortalecer os laços entre os consultores.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Aprendizado e Desenvolvimento  -</a:t>
            </a:r>
            <a:r>
              <a:rPr lang="pt-BR" sz="1600" dirty="0">
                <a:ea typeface="+mn-lt"/>
                <a:cs typeface="+mn-lt"/>
              </a:rPr>
              <a:t> Workshop com Cláudio </a:t>
            </a:r>
            <a:r>
              <a:rPr lang="pt-BR" sz="1600" dirty="0" err="1">
                <a:ea typeface="+mn-lt"/>
                <a:cs typeface="+mn-lt"/>
              </a:rPr>
              <a:t>Tomazzini</a:t>
            </a:r>
            <a:r>
              <a:rPr lang="pt-BR" sz="1600" dirty="0">
                <a:ea typeface="+mn-lt"/>
                <a:cs typeface="+mn-lt"/>
              </a:rPr>
              <a:t> para oferecer oportunidades de aprendizado e desenvolvimento, melhorando as habilidades da equipe de vendas.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Reconhecimento e Premiação  - </a:t>
            </a:r>
            <a:r>
              <a:rPr lang="pt-BR" sz="1600" dirty="0">
                <a:ea typeface="+mn-lt"/>
                <a:cs typeface="+mn-lt"/>
              </a:rPr>
              <a:t>Reconhecer publicamente o trabalho árduo e os sucessos dos consultores gerando um impacto significativo na moral e na motivação.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Excitação  - </a:t>
            </a:r>
            <a:r>
              <a:rPr lang="pt-BR" sz="1600" dirty="0">
                <a:ea typeface="+mn-lt"/>
                <a:cs typeface="+mn-lt"/>
              </a:rPr>
              <a:t>Gerar aumento da produtividade e dedicação dos membros da equipe.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Compartilhamento de Melhores Práticas  -</a:t>
            </a:r>
            <a:r>
              <a:rPr lang="pt-BR" sz="1600" dirty="0">
                <a:ea typeface="+mn-lt"/>
                <a:cs typeface="+mn-lt"/>
              </a:rPr>
              <a:t> Permitir que os consultores compartilhem experiências e melhores práticas, promovendo a colaboração e criando um ambiente de aprendizado.</a:t>
            </a:r>
            <a:endParaRPr lang="pt-BR" sz="1600" dirty="0"/>
          </a:p>
          <a:p>
            <a:r>
              <a:rPr lang="pt-BR" sz="1600" b="1" dirty="0">
                <a:ea typeface="+mn-lt"/>
                <a:cs typeface="+mn-lt"/>
              </a:rPr>
              <a:t>Aumento do Foco nas Metas  -</a:t>
            </a:r>
            <a:r>
              <a:rPr lang="pt-BR" sz="1600" dirty="0">
                <a:ea typeface="+mn-lt"/>
                <a:cs typeface="+mn-lt"/>
              </a:rPr>
              <a:t> Manter o foco da equipe nas metas estabelecidas. Isso pode ser particularmente eficaz para impulsionar o desempenho.</a:t>
            </a:r>
            <a:endParaRPr lang="pt-BR" sz="16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01BDE8E-75F7-6182-ABEC-2912098299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8811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9601200" cy="1309687"/>
          </a:xfrm>
        </p:spPr>
        <p:txBody>
          <a:bodyPr/>
          <a:lstStyle/>
          <a:p>
            <a:r>
              <a:rPr lang="pt-BR" dirty="0"/>
              <a:t>DATA, HORA E Público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7" name="CaixaDeTexto 3">
            <a:extLst>
              <a:ext uri="{FF2B5EF4-FFF2-40B4-BE49-F238E27FC236}">
                <a16:creationId xmlns:a16="http://schemas.microsoft.com/office/drawing/2014/main" id="{35349B09-2A7F-7FDE-ED89-FA69545B5715}"/>
              </a:ext>
            </a:extLst>
          </p:cNvPr>
          <p:cNvSpPr txBox="1"/>
          <p:nvPr/>
        </p:nvSpPr>
        <p:spPr>
          <a:xfrm>
            <a:off x="2740412" y="3928528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>
                <a:cs typeface="Segoe UI"/>
              </a:rPr>
              <a:t>DATA E HORA:</a:t>
            </a:r>
            <a:endParaRPr lang="en-US" dirty="0">
              <a:cs typeface="Segoe UI"/>
            </a:endParaRPr>
          </a:p>
          <a:p>
            <a:pPr algn="ctr"/>
            <a:r>
              <a:rPr lang="pt-BR" dirty="0">
                <a:cs typeface="Segoe UI"/>
              </a:rPr>
              <a:t>Possibilidades de Datas:</a:t>
            </a:r>
          </a:p>
          <a:p>
            <a:pPr algn="ctr"/>
            <a:r>
              <a:rPr lang="pt-BR" dirty="0">
                <a:cs typeface="Segoe UI"/>
              </a:rPr>
              <a:t>17, 18 ou 19/04/2024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18h30 – 00h</a:t>
            </a:r>
            <a:r>
              <a:rPr lang="en-US" dirty="0">
                <a:cs typeface="Segoe UI"/>
              </a:rPr>
              <a:t>​</a:t>
            </a:r>
          </a:p>
          <a:p>
            <a:pPr algn="ctr"/>
            <a:r>
              <a:rPr lang="pt-BR" dirty="0">
                <a:cs typeface="Segoe UI"/>
              </a:rPr>
              <a:t>São Paulo</a:t>
            </a:r>
            <a:r>
              <a:rPr lang="en-US" dirty="0">
                <a:cs typeface="Segoe UI"/>
              </a:rPr>
              <a:t>​</a:t>
            </a:r>
          </a:p>
        </p:txBody>
      </p:sp>
      <p:sp>
        <p:nvSpPr>
          <p:cNvPr id="8" name="CaixaDeTexto 3">
            <a:extLst>
              <a:ext uri="{FF2B5EF4-FFF2-40B4-BE49-F238E27FC236}">
                <a16:creationId xmlns:a16="http://schemas.microsoft.com/office/drawing/2014/main" id="{E5EB2663-430A-ADA7-6C97-C0F632FB0E74}"/>
              </a:ext>
            </a:extLst>
          </p:cNvPr>
          <p:cNvSpPr txBox="1"/>
          <p:nvPr/>
        </p:nvSpPr>
        <p:spPr>
          <a:xfrm>
            <a:off x="2740412" y="2329307"/>
            <a:ext cx="6711176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pt-BR" b="1" dirty="0"/>
              <a:t>PÚBLICO:</a:t>
            </a:r>
          </a:p>
          <a:p>
            <a:pPr algn="ctr"/>
            <a:r>
              <a:rPr lang="pt-BR" dirty="0"/>
              <a:t>250 PAX</a:t>
            </a:r>
          </a:p>
          <a:p>
            <a:pPr algn="ctr"/>
            <a:r>
              <a:rPr lang="pt-BR" dirty="0"/>
              <a:t>Consultores de Seguro Internacional </a:t>
            </a:r>
          </a:p>
          <a:p>
            <a:pPr algn="ctr"/>
            <a:r>
              <a:rPr lang="pt-BR" dirty="0"/>
              <a:t>Representantes de Vendas VUMI </a:t>
            </a:r>
          </a:p>
          <a:p>
            <a:pPr algn="ctr"/>
            <a:r>
              <a:rPr lang="pt-BR" dirty="0"/>
              <a:t>eixo Rio – São Paulo</a:t>
            </a:r>
          </a:p>
        </p:txBody>
      </p:sp>
    </p:spTree>
    <p:extLst>
      <p:ext uri="{BB962C8B-B14F-4D97-AF65-F5344CB8AC3E}">
        <p14:creationId xmlns:p14="http://schemas.microsoft.com/office/powerpoint/2010/main" val="1094804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5" name="Rectangle 1054">
            <a:extLst>
              <a:ext uri="{FF2B5EF4-FFF2-40B4-BE49-F238E27FC236}">
                <a16:creationId xmlns:a16="http://schemas.microsoft.com/office/drawing/2014/main" id="{8D8F4612-40F1-5EFC-5793-DAB54E2C0C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7511442-CE89-0982-85F2-56B2DCFD8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675" y="952500"/>
            <a:ext cx="5304830" cy="563949"/>
          </a:xfrm>
          <a:noFill/>
        </p:spPr>
        <p:txBody>
          <a:bodyPr>
            <a:normAutofit fontScale="90000"/>
          </a:bodyPr>
          <a:lstStyle/>
          <a:p>
            <a:r>
              <a:rPr lang="pt-BR" dirty="0"/>
              <a:t>Formato: </a:t>
            </a:r>
            <a:r>
              <a:rPr lang="pt-BR" sz="2800" dirty="0" err="1"/>
              <a:t>TEDx</a:t>
            </a:r>
            <a:r>
              <a:rPr lang="pt-BR" sz="2800" dirty="0"/>
              <a:t> seguido de coquetel</a:t>
            </a:r>
            <a:br>
              <a:rPr lang="pt-BR" dirty="0"/>
            </a:br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12944B7-C34F-0526-5A41-6197CCF650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3231" y="1941962"/>
            <a:ext cx="5120274" cy="4823648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</a:pPr>
            <a:r>
              <a:rPr lang="pt-BR" sz="1400" dirty="0"/>
              <a:t>Recepção 18h – 18h 40m  </a:t>
            </a:r>
          </a:p>
          <a:p>
            <a:pPr>
              <a:lnSpc>
                <a:spcPct val="110000"/>
              </a:lnSpc>
            </a:pPr>
            <a:r>
              <a:rPr lang="pt-BR" sz="1400" dirty="0" err="1"/>
              <a:t>TEDx</a:t>
            </a:r>
            <a:r>
              <a:rPr lang="pt-BR" sz="1400" dirty="0"/>
              <a:t>: 18h45 </a:t>
            </a:r>
            <a:r>
              <a:rPr lang="pt-BR" sz="1400"/>
              <a:t>– 20h30</a:t>
            </a:r>
            <a:endParaRPr lang="pt-BR" sz="1400" dirty="0"/>
          </a:p>
          <a:p>
            <a:pPr lvl="1">
              <a:lnSpc>
                <a:spcPct val="110000"/>
              </a:lnSpc>
            </a:pPr>
            <a:r>
              <a:rPr lang="pt-BR" sz="1200" dirty="0"/>
              <a:t>18h45 – 19h30: Pia, David e Karina apresentam a convenção 2025, falam dos números de vendas Brasil, da solidez da empresa, das novidades deste ano e dicas de vendas. Público sentado. Nesta sala serviremos itens ao consumo, como água, café e canapés (estações nas laterais).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19h40 - 20h30 Palestra Motivacional Claudio </a:t>
            </a:r>
            <a:r>
              <a:rPr lang="pt-BR" sz="1200" dirty="0" err="1"/>
              <a:t>Tomanini</a:t>
            </a:r>
            <a:endParaRPr lang="pt-BR" sz="1200" dirty="0"/>
          </a:p>
          <a:p>
            <a:pPr>
              <a:lnSpc>
                <a:spcPct val="110000"/>
              </a:lnSpc>
            </a:pPr>
            <a:r>
              <a:rPr lang="pt-BR" sz="1400" dirty="0"/>
              <a:t>Coquetel: 20h30 – 23h30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1: se o ambiente for suficientemente grande, alocar um espaço do ambiente atrás do mobiliário do </a:t>
            </a:r>
            <a:r>
              <a:rPr lang="pt-BR" sz="1200" dirty="0" err="1"/>
              <a:t>TEDx</a:t>
            </a:r>
            <a:r>
              <a:rPr lang="pt-BR" sz="1200" dirty="0"/>
              <a:t> para o coquetel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Opção 2: os convidados se deslocam para um novo ambiente onde acontecerá o coquetel. </a:t>
            </a:r>
          </a:p>
          <a:p>
            <a:pPr lvl="1">
              <a:lnSpc>
                <a:spcPct val="110000"/>
              </a:lnSpc>
            </a:pPr>
            <a:r>
              <a:rPr lang="pt-BR" sz="1200" dirty="0"/>
              <a:t>Som ambiente (música de coquetel) seguido de DJ das 20h40 - 23h00</a:t>
            </a:r>
          </a:p>
          <a:p>
            <a:pPr>
              <a:lnSpc>
                <a:spcPct val="110000"/>
              </a:lnSpc>
            </a:pPr>
            <a:endParaRPr lang="pt-BR" sz="1400" dirty="0"/>
          </a:p>
          <a:p>
            <a:pPr marL="0" indent="0">
              <a:lnSpc>
                <a:spcPct val="110000"/>
              </a:lnSpc>
              <a:buNone/>
            </a:pPr>
            <a:r>
              <a:rPr lang="pt-BR" sz="1400" b="1" dirty="0"/>
              <a:t>*A sugestão da agência é que o público esteja em pé e o coquetel já comece durante a palestra.</a:t>
            </a:r>
          </a:p>
          <a:p>
            <a:pPr marL="0" indent="0">
              <a:lnSpc>
                <a:spcPct val="110000"/>
              </a:lnSpc>
              <a:buNone/>
            </a:pPr>
            <a:endParaRPr lang="pt-BR" sz="1100" dirty="0"/>
          </a:p>
          <a:p>
            <a:pPr>
              <a:lnSpc>
                <a:spcPct val="110000"/>
              </a:lnSpc>
            </a:pPr>
            <a:endParaRPr lang="pt-BR" sz="1100" dirty="0"/>
          </a:p>
        </p:txBody>
      </p: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21856D11-0CC2-F7F5-8072-79F97F5981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31467" y="952500"/>
            <a:ext cx="4300527" cy="4953001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Coquetel | Espaço para Eventos Corporativos | Grupo Bisutti : Bisutti Mais">
            <a:extLst>
              <a:ext uri="{FF2B5EF4-FFF2-40B4-BE49-F238E27FC236}">
                <a16:creationId xmlns:a16="http://schemas.microsoft.com/office/drawing/2014/main" id="{AB6C9E9B-079E-F44C-08F3-452EF97CF7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8" r="8360"/>
          <a:stretch/>
        </p:blipFill>
        <p:spPr bwMode="auto">
          <a:xfrm>
            <a:off x="6398496" y="1691865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oquetel | Espaço para Eventos Corporativos | Grupo Bisutti : Grupo Bisutti">
            <a:extLst>
              <a:ext uri="{FF2B5EF4-FFF2-40B4-BE49-F238E27FC236}">
                <a16:creationId xmlns:a16="http://schemas.microsoft.com/office/drawing/2014/main" id="{C18C006F-69F2-3008-09AC-C15AC4E3B7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00" r="6" b="6"/>
          <a:stretch/>
        </p:blipFill>
        <p:spPr bwMode="auto">
          <a:xfrm>
            <a:off x="8701103" y="1691865"/>
            <a:ext cx="2067256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Vuelven las charlas TED a un estadio con ideas para pensar hacia dónde  vamos – Negocios &amp; Política">
            <a:extLst>
              <a:ext uri="{FF2B5EF4-FFF2-40B4-BE49-F238E27FC236}">
                <a16:creationId xmlns:a16="http://schemas.microsoft.com/office/drawing/2014/main" id="{A64268AF-6815-F74B-3225-89A422B4A6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4" r="10277"/>
          <a:stretch/>
        </p:blipFill>
        <p:spPr bwMode="auto">
          <a:xfrm>
            <a:off x="6397154" y="3544906"/>
            <a:ext cx="2063503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EDx: conheça a proposta desse modelo de conferências!">
            <a:extLst>
              <a:ext uri="{FF2B5EF4-FFF2-40B4-BE49-F238E27FC236}">
                <a16:creationId xmlns:a16="http://schemas.microsoft.com/office/drawing/2014/main" id="{AA40F8BE-EA2E-0AD3-5EE2-4497F25AEFB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991" r="11620" b="3"/>
          <a:stretch/>
        </p:blipFill>
        <p:spPr bwMode="auto">
          <a:xfrm>
            <a:off x="8699408" y="3544907"/>
            <a:ext cx="2081449" cy="1617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4BCB8966-C0B6-31AA-3856-23EBB81E19D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462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8"/>
            <a:ext cx="9601200" cy="916868"/>
          </a:xfrm>
        </p:spPr>
        <p:txBody>
          <a:bodyPr/>
          <a:lstStyle/>
          <a:p>
            <a:r>
              <a:rPr lang="pt-BR" dirty="0"/>
              <a:t>OPÇÃO1: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256478" y="1895707"/>
            <a:ext cx="4839629" cy="477272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431829" y="2065924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691161" y="3474071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212685" y="3289261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296060" y="346314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039555" y="331620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434576" y="28275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133725" y="318739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2851255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275828" y="292022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564017" y="319900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1893660" y="3195406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085098" y="365899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3987643" y="3951834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660801" y="396437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188877" y="3801683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429347" y="3802610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973440" y="3909086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646598" y="392162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531311" y="36402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3932173" y="3838230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646583" y="442180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390151" y="3111888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882629" y="358651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442864" y="440658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178991" y="440658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455417" y="44343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3959493" y="3366159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105828" y="304811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634030" y="4718359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377525" y="4571419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853522" y="440496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266094" y="4786084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3787618" y="4601274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707922" y="443353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565101" y="527684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922219" y="509263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196307" y="53402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1472862" y="506341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>
            <a:off x="3247695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>
            <a:off x="3638794" y="534297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>
            <a:off x="3981521" y="513154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4625437" y="5844781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58BE3E7D-2D63-8032-0B6B-FB4BA5FBADFF}"/>
              </a:ext>
            </a:extLst>
          </p:cNvPr>
          <p:cNvCxnSpPr>
            <a:cxnSpLocks/>
          </p:cNvCxnSpPr>
          <p:nvPr/>
        </p:nvCxnSpPr>
        <p:spPr>
          <a:xfrm>
            <a:off x="3389998" y="2196790"/>
            <a:ext cx="2932743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/>
          <p:nvPr/>
        </p:nvCxnSpPr>
        <p:spPr>
          <a:xfrm>
            <a:off x="3534227" y="4009333"/>
            <a:ext cx="2876987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28A614B1-E957-695F-7E66-D7A3E9621391}"/>
              </a:ext>
            </a:extLst>
          </p:cNvPr>
          <p:cNvCxnSpPr>
            <a:cxnSpLocks/>
          </p:cNvCxnSpPr>
          <p:nvPr/>
        </p:nvCxnSpPr>
        <p:spPr>
          <a:xfrm>
            <a:off x="4845850" y="3132097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E4404BB4-0B18-2FC5-F9D9-13E865E0BF6D}"/>
              </a:ext>
            </a:extLst>
          </p:cNvPr>
          <p:cNvCxnSpPr>
            <a:cxnSpLocks/>
          </p:cNvCxnSpPr>
          <p:nvPr/>
        </p:nvCxnSpPr>
        <p:spPr>
          <a:xfrm>
            <a:off x="4887614" y="6009833"/>
            <a:ext cx="1570072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4187684" y="5207974"/>
            <a:ext cx="2262414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6457686" y="2012124"/>
            <a:ext cx="60941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/>
              <a:t>Palco de Apresentação</a:t>
            </a:r>
            <a:endParaRPr lang="en-US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6500517" y="3831027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baixas, sofás, poltronas, com vasos baixos a arranjos</a:t>
            </a:r>
            <a:endParaRPr lang="en-US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6500517" y="2965415"/>
            <a:ext cx="41292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Estação de canapés, A&amp;B simples durante </a:t>
            </a:r>
            <a:r>
              <a:rPr lang="pt-BR" dirty="0" err="1"/>
              <a:t>TEDx</a:t>
            </a:r>
            <a:r>
              <a:rPr lang="pt-BR" dirty="0"/>
              <a:t> </a:t>
            </a:r>
            <a:r>
              <a:rPr lang="pt-BR" dirty="0" err="1"/>
              <a:t>Session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6511623" y="499452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6511623" y="5825167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686476" y="2610345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1406159" y="5748223"/>
            <a:ext cx="197686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034819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296" y="50208"/>
            <a:ext cx="9601200" cy="1309687"/>
          </a:xfrm>
        </p:spPr>
        <p:txBody>
          <a:bodyPr/>
          <a:lstStyle/>
          <a:p>
            <a:r>
              <a:rPr lang="pt-BR" dirty="0"/>
              <a:t>OPÇÃO2: DISPOSIÇÃO 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2455" y="6089464"/>
            <a:ext cx="1143000" cy="52387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93833C-D17B-0A33-8D0F-759982920068}"/>
              </a:ext>
            </a:extLst>
          </p:cNvPr>
          <p:cNvSpPr/>
          <p:nvPr/>
        </p:nvSpPr>
        <p:spPr>
          <a:xfrm>
            <a:off x="490654" y="1103971"/>
            <a:ext cx="4839629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AC2D3A-9A70-0CC9-3264-8A7C2123AD2F}"/>
              </a:ext>
            </a:extLst>
          </p:cNvPr>
          <p:cNvSpPr/>
          <p:nvPr/>
        </p:nvSpPr>
        <p:spPr>
          <a:xfrm>
            <a:off x="1593522" y="1256634"/>
            <a:ext cx="1895707" cy="48322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2C60B62-6049-E1AF-5E10-E783AEDDEF4E}"/>
              </a:ext>
            </a:extLst>
          </p:cNvPr>
          <p:cNvSpPr/>
          <p:nvPr/>
        </p:nvSpPr>
        <p:spPr>
          <a:xfrm>
            <a:off x="2925337" y="2682335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2B0E87-B6A5-1346-84EE-0A65A61BB6DE}"/>
              </a:ext>
            </a:extLst>
          </p:cNvPr>
          <p:cNvSpPr/>
          <p:nvPr/>
        </p:nvSpPr>
        <p:spPr>
          <a:xfrm rot="16200000">
            <a:off x="3446861" y="2497525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638D55-BB1E-A95C-287B-DF76CAAE21DE}"/>
              </a:ext>
            </a:extLst>
          </p:cNvPr>
          <p:cNvSpPr/>
          <p:nvPr/>
        </p:nvSpPr>
        <p:spPr>
          <a:xfrm>
            <a:off x="1530236" y="267141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56FB6DE-BC5D-FC74-EB6B-81231C557379}"/>
              </a:ext>
            </a:extLst>
          </p:cNvPr>
          <p:cNvSpPr/>
          <p:nvPr/>
        </p:nvSpPr>
        <p:spPr>
          <a:xfrm rot="16200000">
            <a:off x="1273731" y="252447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5294255-7C00-7A7C-6A6A-F079A1911AD5}"/>
              </a:ext>
            </a:extLst>
          </p:cNvPr>
          <p:cNvSpPr/>
          <p:nvPr/>
        </p:nvSpPr>
        <p:spPr>
          <a:xfrm>
            <a:off x="3668752" y="203579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8F72C33-1757-F90A-3DAC-4C644B49749F}"/>
              </a:ext>
            </a:extLst>
          </p:cNvPr>
          <p:cNvSpPr/>
          <p:nvPr/>
        </p:nvSpPr>
        <p:spPr>
          <a:xfrm>
            <a:off x="3367901" y="239565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FBF8E7E-B941-3E20-4A33-8EFB1899B64A}"/>
              </a:ext>
            </a:extLst>
          </p:cNvPr>
          <p:cNvSpPr/>
          <p:nvPr/>
        </p:nvSpPr>
        <p:spPr>
          <a:xfrm>
            <a:off x="3085431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157D17C-AC6D-AFE7-0847-2F414B2B6F00}"/>
              </a:ext>
            </a:extLst>
          </p:cNvPr>
          <p:cNvSpPr/>
          <p:nvPr/>
        </p:nvSpPr>
        <p:spPr>
          <a:xfrm>
            <a:off x="1510004" y="212848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6246B9E-9D78-F652-B1CD-170371457ED8}"/>
              </a:ext>
            </a:extLst>
          </p:cNvPr>
          <p:cNvSpPr/>
          <p:nvPr/>
        </p:nvSpPr>
        <p:spPr>
          <a:xfrm>
            <a:off x="1798193" y="240726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DE3EDBE-FAB1-D750-9F08-452796A58B40}"/>
              </a:ext>
            </a:extLst>
          </p:cNvPr>
          <p:cNvSpPr/>
          <p:nvPr/>
        </p:nvSpPr>
        <p:spPr>
          <a:xfrm>
            <a:off x="2127836" y="240367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7354CE7-752E-1D38-ACD9-A8B942DE9EF6}"/>
              </a:ext>
            </a:extLst>
          </p:cNvPr>
          <p:cNvSpPr/>
          <p:nvPr/>
        </p:nvSpPr>
        <p:spPr>
          <a:xfrm rot="16200000">
            <a:off x="4319274" y="286726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5C76290-56BB-F6C0-D881-8A649CC2A44E}"/>
              </a:ext>
            </a:extLst>
          </p:cNvPr>
          <p:cNvSpPr/>
          <p:nvPr/>
        </p:nvSpPr>
        <p:spPr>
          <a:xfrm rot="16200000">
            <a:off x="4221819" y="3160098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559F412-DA5D-5350-80C4-8B2C349B5460}"/>
              </a:ext>
            </a:extLst>
          </p:cNvPr>
          <p:cNvSpPr/>
          <p:nvPr/>
        </p:nvSpPr>
        <p:spPr>
          <a:xfrm rot="16200000">
            <a:off x="3894977" y="317264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B48413B-DA63-F0C1-3562-F9D084C559D1}"/>
              </a:ext>
            </a:extLst>
          </p:cNvPr>
          <p:cNvSpPr/>
          <p:nvPr/>
        </p:nvSpPr>
        <p:spPr>
          <a:xfrm rot="16200000">
            <a:off x="3423053" y="3009947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CDD807-B722-F7B1-D115-058ABCFB8C77}"/>
              </a:ext>
            </a:extLst>
          </p:cNvPr>
          <p:cNvSpPr/>
          <p:nvPr/>
        </p:nvSpPr>
        <p:spPr>
          <a:xfrm rot="16200000">
            <a:off x="1663523" y="3010874"/>
            <a:ext cx="196539" cy="50357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978C06-296A-48D7-9355-1DEB1CBF02F9}"/>
              </a:ext>
            </a:extLst>
          </p:cNvPr>
          <p:cNvSpPr/>
          <p:nvPr/>
        </p:nvSpPr>
        <p:spPr>
          <a:xfrm rot="16200000">
            <a:off x="1207616" y="3117350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7BB18E5-90D8-CA01-AC30-44F1E4826CB8}"/>
              </a:ext>
            </a:extLst>
          </p:cNvPr>
          <p:cNvSpPr/>
          <p:nvPr/>
        </p:nvSpPr>
        <p:spPr>
          <a:xfrm rot="16200000">
            <a:off x="880774" y="312989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3BDE690-6043-3254-7C72-8E1019A3E72B}"/>
              </a:ext>
            </a:extLst>
          </p:cNvPr>
          <p:cNvSpPr/>
          <p:nvPr/>
        </p:nvSpPr>
        <p:spPr>
          <a:xfrm rot="16200000">
            <a:off x="765487" y="2848557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0DD9894-B5F5-3937-0FAA-9E3F95E67B54}"/>
              </a:ext>
            </a:extLst>
          </p:cNvPr>
          <p:cNvSpPr/>
          <p:nvPr/>
        </p:nvSpPr>
        <p:spPr>
          <a:xfrm rot="16200000">
            <a:off x="4166349" y="3046494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A053BBB-602A-DBF8-8E9A-0E87EBD0CDD9}"/>
              </a:ext>
            </a:extLst>
          </p:cNvPr>
          <p:cNvSpPr/>
          <p:nvPr/>
        </p:nvSpPr>
        <p:spPr>
          <a:xfrm>
            <a:off x="2880759" y="363006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A23A2003-6A5B-0F1F-7CF6-CD42FEBAB3AD}"/>
              </a:ext>
            </a:extLst>
          </p:cNvPr>
          <p:cNvSpPr/>
          <p:nvPr/>
        </p:nvSpPr>
        <p:spPr>
          <a:xfrm rot="16200000">
            <a:off x="624327" y="2320152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FBFF338-4A4A-519E-6451-3C810D410EBE}"/>
              </a:ext>
            </a:extLst>
          </p:cNvPr>
          <p:cNvSpPr/>
          <p:nvPr/>
        </p:nvSpPr>
        <p:spPr>
          <a:xfrm>
            <a:off x="1116805" y="27947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1D22059-6F99-0636-B51E-34192D7B2E48}"/>
              </a:ext>
            </a:extLst>
          </p:cNvPr>
          <p:cNvSpPr/>
          <p:nvPr/>
        </p:nvSpPr>
        <p:spPr>
          <a:xfrm>
            <a:off x="1677040" y="3614852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6726D45-7072-90FE-CCF3-A6E6249E7154}"/>
              </a:ext>
            </a:extLst>
          </p:cNvPr>
          <p:cNvSpPr/>
          <p:nvPr/>
        </p:nvSpPr>
        <p:spPr>
          <a:xfrm>
            <a:off x="1413167" y="361485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55EB7498-FE3D-4A38-384F-7466DC61019C}"/>
              </a:ext>
            </a:extLst>
          </p:cNvPr>
          <p:cNvSpPr/>
          <p:nvPr/>
        </p:nvSpPr>
        <p:spPr>
          <a:xfrm>
            <a:off x="3689593" y="364261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0A046C9-616F-69A2-40D5-12636194553E}"/>
              </a:ext>
            </a:extLst>
          </p:cNvPr>
          <p:cNvSpPr/>
          <p:nvPr/>
        </p:nvSpPr>
        <p:spPr>
          <a:xfrm rot="16200000">
            <a:off x="4193669" y="2574423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C4C941-2FE2-4FA5-BDB0-0FE4A20D0852}"/>
              </a:ext>
            </a:extLst>
          </p:cNvPr>
          <p:cNvSpPr/>
          <p:nvPr/>
        </p:nvSpPr>
        <p:spPr>
          <a:xfrm rot="16200000">
            <a:off x="4340004" y="2256381"/>
            <a:ext cx="185388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2BF61A9-3CF2-4B31-ABDE-6789765EA3C9}"/>
              </a:ext>
            </a:extLst>
          </p:cNvPr>
          <p:cNvSpPr/>
          <p:nvPr/>
        </p:nvSpPr>
        <p:spPr>
          <a:xfrm>
            <a:off x="868206" y="3926623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4D1946A-328C-E44C-DDC2-29D059D0F39E}"/>
              </a:ext>
            </a:extLst>
          </p:cNvPr>
          <p:cNvSpPr/>
          <p:nvPr/>
        </p:nvSpPr>
        <p:spPr>
          <a:xfrm rot="16200000">
            <a:off x="611701" y="3779683"/>
            <a:ext cx="483220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E24D815-30E2-0843-3E5F-2291AC764679}"/>
              </a:ext>
            </a:extLst>
          </p:cNvPr>
          <p:cNvSpPr/>
          <p:nvPr/>
        </p:nvSpPr>
        <p:spPr>
          <a:xfrm>
            <a:off x="1087698" y="3613227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42257DCD-D314-7C06-C530-765FA6A503FB}"/>
              </a:ext>
            </a:extLst>
          </p:cNvPr>
          <p:cNvSpPr/>
          <p:nvPr/>
        </p:nvSpPr>
        <p:spPr>
          <a:xfrm>
            <a:off x="3500270" y="3994348"/>
            <a:ext cx="743415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AE73371-F2D5-40FA-7ECD-F907FC7DC3E7}"/>
              </a:ext>
            </a:extLst>
          </p:cNvPr>
          <p:cNvSpPr/>
          <p:nvPr/>
        </p:nvSpPr>
        <p:spPr>
          <a:xfrm rot="16200000">
            <a:off x="4021794" y="3809538"/>
            <a:ext cx="585439" cy="16703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A986DE-349F-1062-F655-900BF820BD25}"/>
              </a:ext>
            </a:extLst>
          </p:cNvPr>
          <p:cNvSpPr/>
          <p:nvPr/>
        </p:nvSpPr>
        <p:spPr>
          <a:xfrm>
            <a:off x="3942098" y="3641801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3440DD6-254B-3F0D-6CD6-A9985DE4F597}"/>
              </a:ext>
            </a:extLst>
          </p:cNvPr>
          <p:cNvSpPr/>
          <p:nvPr/>
        </p:nvSpPr>
        <p:spPr>
          <a:xfrm>
            <a:off x="799277" y="448511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E4E8511-9BC1-86E9-DCBB-60B4AC744171}"/>
              </a:ext>
            </a:extLst>
          </p:cNvPr>
          <p:cNvSpPr/>
          <p:nvPr/>
        </p:nvSpPr>
        <p:spPr>
          <a:xfrm>
            <a:off x="1430483" y="4548534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5A2BFF39-611E-7D71-D7F5-7C27D2E45921}"/>
              </a:ext>
            </a:extLst>
          </p:cNvPr>
          <p:cNvCxnSpPr>
            <a:cxnSpLocks/>
          </p:cNvCxnSpPr>
          <p:nvPr/>
        </p:nvCxnSpPr>
        <p:spPr>
          <a:xfrm>
            <a:off x="1157353" y="3760117"/>
            <a:ext cx="0" cy="134477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9397FDAB-6920-5B76-57C8-8F593375E88D}"/>
              </a:ext>
            </a:extLst>
          </p:cNvPr>
          <p:cNvCxnSpPr>
            <a:cxnSpLocks/>
          </p:cNvCxnSpPr>
          <p:nvPr/>
        </p:nvCxnSpPr>
        <p:spPr>
          <a:xfrm>
            <a:off x="5114202" y="4104811"/>
            <a:ext cx="0" cy="148831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>
            <a:extLst>
              <a:ext uri="{FF2B5EF4-FFF2-40B4-BE49-F238E27FC236}">
                <a16:creationId xmlns:a16="http://schemas.microsoft.com/office/drawing/2014/main" id="{ECC28F26-2A35-D9FB-2019-E800E1D4EBE1}"/>
              </a:ext>
            </a:extLst>
          </p:cNvPr>
          <p:cNvSpPr txBox="1"/>
          <p:nvPr/>
        </p:nvSpPr>
        <p:spPr>
          <a:xfrm>
            <a:off x="1677040" y="1333161"/>
            <a:ext cx="175688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/>
              <a:t>Palco de Apresentação</a:t>
            </a:r>
            <a:endParaRPr lang="en-US" sz="1200" dirty="0"/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4332899-E844-F680-0621-001AF9EDF8D4}"/>
              </a:ext>
            </a:extLst>
          </p:cNvPr>
          <p:cNvSpPr txBox="1"/>
          <p:nvPr/>
        </p:nvSpPr>
        <p:spPr>
          <a:xfrm>
            <a:off x="568086" y="5159386"/>
            <a:ext cx="205244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/>
              <a:t>Mobília: mesas baixas, sofás, poltronas, com vasos baixos a arranjos</a:t>
            </a:r>
            <a:endParaRPr lang="en-US" sz="16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83C85685-6A9C-12C8-A9DC-B6F32EA655FD}"/>
              </a:ext>
            </a:extLst>
          </p:cNvPr>
          <p:cNvSpPr txBox="1"/>
          <p:nvPr/>
        </p:nvSpPr>
        <p:spPr>
          <a:xfrm>
            <a:off x="4516216" y="5709414"/>
            <a:ext cx="15173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Estação de canapés, A&amp;B simples durante </a:t>
            </a:r>
            <a:r>
              <a:rPr lang="pt-BR" sz="1400" dirty="0" err="1"/>
              <a:t>TEDx</a:t>
            </a:r>
            <a:r>
              <a:rPr lang="pt-BR" sz="1400" dirty="0"/>
              <a:t> </a:t>
            </a:r>
            <a:r>
              <a:rPr lang="pt-BR" sz="1400" dirty="0" err="1"/>
              <a:t>Session</a:t>
            </a:r>
            <a:endParaRPr lang="en-US" sz="14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2E06091-EEDA-E4D9-2185-67DDFA2D2D33}"/>
              </a:ext>
            </a:extLst>
          </p:cNvPr>
          <p:cNvSpPr txBox="1"/>
          <p:nvPr/>
        </p:nvSpPr>
        <p:spPr>
          <a:xfrm>
            <a:off x="8674751" y="1680378"/>
            <a:ext cx="29714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Mobília: mesas altas, bancos altos de bar</a:t>
            </a:r>
            <a:endParaRPr lang="en-US" dirty="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E4A3E86-F149-C198-8A01-04353AC919D9}"/>
              </a:ext>
            </a:extLst>
          </p:cNvPr>
          <p:cNvSpPr txBox="1"/>
          <p:nvPr/>
        </p:nvSpPr>
        <p:spPr>
          <a:xfrm>
            <a:off x="8729686" y="276733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DJ</a:t>
            </a:r>
            <a:endParaRPr lang="en-US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2B861259-0F50-FFB2-2F12-8F3B0800B6A7}"/>
              </a:ext>
            </a:extLst>
          </p:cNvPr>
          <p:cNvSpPr txBox="1"/>
          <p:nvPr/>
        </p:nvSpPr>
        <p:spPr>
          <a:xfrm>
            <a:off x="1920652" y="1818609"/>
            <a:ext cx="124829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/>
              <a:t>Espaço </a:t>
            </a:r>
            <a:r>
              <a:rPr lang="pt-BR" sz="1400" dirty="0" err="1"/>
              <a:t>TEDx</a:t>
            </a:r>
            <a:endParaRPr lang="en-US" sz="14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1CD960E-60F2-0103-BA3F-65DF34F57219}"/>
              </a:ext>
            </a:extLst>
          </p:cNvPr>
          <p:cNvSpPr/>
          <p:nvPr/>
        </p:nvSpPr>
        <p:spPr>
          <a:xfrm>
            <a:off x="5427413" y="1103970"/>
            <a:ext cx="2433271" cy="38048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1CDE08D-2076-B4DB-1636-4BD3D71DD383}"/>
              </a:ext>
            </a:extLst>
          </p:cNvPr>
          <p:cNvSpPr/>
          <p:nvPr/>
        </p:nvSpPr>
        <p:spPr>
          <a:xfrm rot="16200000">
            <a:off x="7389397" y="2775029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D39B3168-9182-8174-CBB7-D63B7683CAEF}"/>
              </a:ext>
            </a:extLst>
          </p:cNvPr>
          <p:cNvCxnSpPr>
            <a:cxnSpLocks/>
          </p:cNvCxnSpPr>
          <p:nvPr/>
        </p:nvCxnSpPr>
        <p:spPr>
          <a:xfrm>
            <a:off x="7702505" y="2887472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Oval 47">
            <a:extLst>
              <a:ext uri="{FF2B5EF4-FFF2-40B4-BE49-F238E27FC236}">
                <a16:creationId xmlns:a16="http://schemas.microsoft.com/office/drawing/2014/main" id="{7C137E58-F81F-FBDF-8F10-0D2EB3282564}"/>
              </a:ext>
            </a:extLst>
          </p:cNvPr>
          <p:cNvSpPr/>
          <p:nvPr/>
        </p:nvSpPr>
        <p:spPr>
          <a:xfrm rot="17648975">
            <a:off x="5624397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45EE456B-90C6-02E2-947F-B0E9190A7CF9}"/>
              </a:ext>
            </a:extLst>
          </p:cNvPr>
          <p:cNvSpPr/>
          <p:nvPr/>
        </p:nvSpPr>
        <p:spPr>
          <a:xfrm rot="17648975">
            <a:off x="6015496" y="1704922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3C1354E8-D294-BD6B-B4A0-60D0786D46BD}"/>
              </a:ext>
            </a:extLst>
          </p:cNvPr>
          <p:cNvSpPr/>
          <p:nvPr/>
        </p:nvSpPr>
        <p:spPr>
          <a:xfrm rot="17648975">
            <a:off x="6358223" y="1493493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963CE131-08E1-3359-4C5E-F63379FE11CD}"/>
              </a:ext>
            </a:extLst>
          </p:cNvPr>
          <p:cNvSpPr/>
          <p:nvPr/>
        </p:nvSpPr>
        <p:spPr>
          <a:xfrm rot="17648975">
            <a:off x="6827112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DC6E664-C6C5-A216-953D-5F1F2D60567A}"/>
              </a:ext>
            </a:extLst>
          </p:cNvPr>
          <p:cNvSpPr/>
          <p:nvPr/>
        </p:nvSpPr>
        <p:spPr>
          <a:xfrm rot="17648975">
            <a:off x="7218211" y="1735689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id="{3379CC75-01CA-44D1-BF67-37AF96B4F2B2}"/>
              </a:ext>
            </a:extLst>
          </p:cNvPr>
          <p:cNvSpPr/>
          <p:nvPr/>
        </p:nvSpPr>
        <p:spPr>
          <a:xfrm rot="17648975">
            <a:off x="7560938" y="1524260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C71B298-3686-1CFE-FAD5-E4244435835C}"/>
              </a:ext>
            </a:extLst>
          </p:cNvPr>
          <p:cNvSpPr txBox="1"/>
          <p:nvPr/>
        </p:nvSpPr>
        <p:spPr>
          <a:xfrm>
            <a:off x="5696791" y="2288155"/>
            <a:ext cx="1629860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400" dirty="0"/>
              <a:t>Espaço </a:t>
            </a:r>
          </a:p>
          <a:p>
            <a:pPr algn="ctr"/>
            <a:r>
              <a:rPr lang="pt-BR" sz="1400" dirty="0"/>
              <a:t>Recepção e Coquetel</a:t>
            </a:r>
            <a:endParaRPr lang="en-US" sz="1400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615E006-1C7E-63A5-F4EE-D1DE02986BB6}"/>
              </a:ext>
            </a:extLst>
          </p:cNvPr>
          <p:cNvSpPr/>
          <p:nvPr/>
        </p:nvSpPr>
        <p:spPr>
          <a:xfrm rot="10800000">
            <a:off x="5689302" y="1113846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65974065-5A05-5304-9AC7-85B75074F8AB}"/>
              </a:ext>
            </a:extLst>
          </p:cNvPr>
          <p:cNvCxnSpPr>
            <a:cxnSpLocks/>
          </p:cNvCxnSpPr>
          <p:nvPr/>
        </p:nvCxnSpPr>
        <p:spPr>
          <a:xfrm>
            <a:off x="7609810" y="1828383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2452D746-B777-D4D4-7B69-43B484B13B10}"/>
              </a:ext>
            </a:extLst>
          </p:cNvPr>
          <p:cNvSpPr/>
          <p:nvPr/>
        </p:nvSpPr>
        <p:spPr>
          <a:xfrm rot="16200000">
            <a:off x="7397987" y="3887224"/>
            <a:ext cx="440826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45796F5D-C2E4-F00E-CB45-F2A48651FB2B}"/>
              </a:ext>
            </a:extLst>
          </p:cNvPr>
          <p:cNvCxnSpPr>
            <a:cxnSpLocks/>
          </p:cNvCxnSpPr>
          <p:nvPr/>
        </p:nvCxnSpPr>
        <p:spPr>
          <a:xfrm>
            <a:off x="7752877" y="3979918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C601EC2D-C016-ED0F-B6C5-E6C26055B860}"/>
              </a:ext>
            </a:extLst>
          </p:cNvPr>
          <p:cNvSpPr txBox="1"/>
          <p:nvPr/>
        </p:nvSpPr>
        <p:spPr>
          <a:xfrm>
            <a:off x="8838188" y="3810812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 err="1"/>
              <a:t>Backdrop</a:t>
            </a:r>
            <a:r>
              <a:rPr lang="pt-BR" dirty="0"/>
              <a:t> e Letreiro VUMI</a:t>
            </a:r>
            <a:endParaRPr lang="en-US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5EC27446-1B4A-96C8-330A-90A0D2A33CDE}"/>
              </a:ext>
            </a:extLst>
          </p:cNvPr>
          <p:cNvSpPr/>
          <p:nvPr/>
        </p:nvSpPr>
        <p:spPr>
          <a:xfrm rot="10800000">
            <a:off x="5670782" y="4723143"/>
            <a:ext cx="1895707" cy="185389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98D29B43-894D-D5D0-CED6-EFA51B5BD6B3}"/>
              </a:ext>
            </a:extLst>
          </p:cNvPr>
          <p:cNvCxnSpPr>
            <a:cxnSpLocks/>
          </p:cNvCxnSpPr>
          <p:nvPr/>
        </p:nvCxnSpPr>
        <p:spPr>
          <a:xfrm>
            <a:off x="7585009" y="4736087"/>
            <a:ext cx="976809" cy="0"/>
          </a:xfrm>
          <a:prstGeom prst="straightConnector1">
            <a:avLst/>
          </a:prstGeom>
          <a:ln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>
            <a:extLst>
              <a:ext uri="{FF2B5EF4-FFF2-40B4-BE49-F238E27FC236}">
                <a16:creationId xmlns:a16="http://schemas.microsoft.com/office/drawing/2014/main" id="{FB763A43-2321-67D5-1C28-859F511F813F}"/>
              </a:ext>
            </a:extLst>
          </p:cNvPr>
          <p:cNvSpPr txBox="1"/>
          <p:nvPr/>
        </p:nvSpPr>
        <p:spPr>
          <a:xfrm>
            <a:off x="8596341" y="4615360"/>
            <a:ext cx="4532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/>
              <a:t>Mesa doces e brindes*</a:t>
            </a:r>
            <a:endParaRPr lang="en-US" dirty="0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D6B0643-05F8-D26F-47A9-AB3D29062A2F}"/>
              </a:ext>
            </a:extLst>
          </p:cNvPr>
          <p:cNvSpPr/>
          <p:nvPr/>
        </p:nvSpPr>
        <p:spPr>
          <a:xfrm>
            <a:off x="5540879" y="314294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9D8FD288-E4FE-6A34-7415-2B54F117E4A8}"/>
              </a:ext>
            </a:extLst>
          </p:cNvPr>
          <p:cNvSpPr/>
          <p:nvPr/>
        </p:nvSpPr>
        <p:spPr>
          <a:xfrm>
            <a:off x="5775006" y="3514878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9230C95D-53A5-8E74-BCD5-2378C082E8C7}"/>
              </a:ext>
            </a:extLst>
          </p:cNvPr>
          <p:cNvSpPr/>
          <p:nvPr/>
        </p:nvSpPr>
        <p:spPr>
          <a:xfrm>
            <a:off x="5618119" y="2763435"/>
            <a:ext cx="167036" cy="1853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9440119-A4E5-1B27-58FB-1E70DBF83741}"/>
              </a:ext>
            </a:extLst>
          </p:cNvPr>
          <p:cNvSpPr txBox="1"/>
          <p:nvPr/>
        </p:nvSpPr>
        <p:spPr>
          <a:xfrm>
            <a:off x="8241281" y="6298159"/>
            <a:ext cx="2569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*</a:t>
            </a:r>
            <a:r>
              <a:rPr lang="en-US" i="1" dirty="0" err="1"/>
              <a:t>adicional</a:t>
            </a:r>
            <a:r>
              <a:rPr lang="en-US" i="1" dirty="0"/>
              <a:t>, a </a:t>
            </a:r>
            <a:r>
              <a:rPr lang="en-US" i="1" dirty="0" err="1"/>
              <a:t>considerar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7356273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5538" y="330007"/>
            <a:ext cx="6310981" cy="1760050"/>
          </a:xfrm>
        </p:spPr>
        <p:txBody>
          <a:bodyPr/>
          <a:lstStyle/>
          <a:p>
            <a:r>
              <a:rPr lang="pt-BR" dirty="0"/>
              <a:t>Referências BACKDROP/ LETREIRO RECEPÇÃO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79E1EEDD-EE4E-D24E-C0E6-0A229D9E95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182928"/>
            <a:ext cx="2493350" cy="31166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45749CE5-97AC-83CC-9420-2EECC25D99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3201" y="3368969"/>
            <a:ext cx="2493350" cy="3325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DBCEF5E7-EC5D-E213-E3BC-085FB3A8E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269" y="2023734"/>
            <a:ext cx="2729647" cy="4585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Story pin image">
            <a:extLst>
              <a:ext uri="{FF2B5EF4-FFF2-40B4-BE49-F238E27FC236}">
                <a16:creationId xmlns:a16="http://schemas.microsoft.com/office/drawing/2014/main" id="{4FB8B8DE-82E9-8D15-526A-8F5C3695A8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6" y="4316242"/>
            <a:ext cx="3538245" cy="23588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6810B2DF-68C9-740E-5D54-C0B02892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0545" y="1882250"/>
            <a:ext cx="3495973" cy="233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7549A32D-358C-EACB-45C9-652C87E0C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3504842"/>
            <a:ext cx="2113486" cy="3170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>
            <a:extLst>
              <a:ext uri="{FF2B5EF4-FFF2-40B4-BE49-F238E27FC236}">
                <a16:creationId xmlns:a16="http://schemas.microsoft.com/office/drawing/2014/main" id="{DC010A14-9F1E-9DE6-D0EE-1428312DE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086" y="832160"/>
            <a:ext cx="2029448" cy="2536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44331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7" name="Rectangle 1046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9" name="Rectangle 104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338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000" spc="530" dirty="0" err="1"/>
              <a:t>Referências</a:t>
            </a:r>
            <a:r>
              <a:rPr lang="en-US" sz="3000" spc="530" dirty="0"/>
              <a:t> PALCO</a:t>
            </a:r>
            <a:br>
              <a:rPr lang="en-US" sz="3000" spc="530" dirty="0"/>
            </a:br>
            <a:r>
              <a:rPr lang="en-US" sz="3000" spc="530" dirty="0" err="1"/>
              <a:t>tedX</a:t>
            </a:r>
            <a:r>
              <a:rPr lang="en-US" sz="3000" spc="530" dirty="0"/>
              <a:t> session</a:t>
            </a:r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9463EF13-FD51-4CB2-721E-713012820A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47" r="17876" b="-1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>
            <a:extLst>
              <a:ext uri="{FF2B5EF4-FFF2-40B4-BE49-F238E27FC236}">
                <a16:creationId xmlns:a16="http://schemas.microsoft.com/office/drawing/2014/main" id="{DC1FE071-64B7-F4CD-165B-769E5AB69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62" r="1" b="1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>
            <a:extLst>
              <a:ext uri="{FF2B5EF4-FFF2-40B4-BE49-F238E27FC236}">
                <a16:creationId xmlns:a16="http://schemas.microsoft.com/office/drawing/2014/main" id="{026E6CB0-41F4-9624-2C42-A49A9B6EDF8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72" r="12628" b="-1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49827469-DAF5-D779-5BFD-74F36C0D35C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88" r="22003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8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57" name="Rectangle 6156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407303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700" spc="530" dirty="0" err="1"/>
              <a:t>Referências</a:t>
            </a:r>
            <a:r>
              <a:rPr lang="en-US" sz="2700" spc="530" dirty="0"/>
              <a:t> </a:t>
            </a:r>
            <a:r>
              <a:rPr lang="en-US" sz="2700" spc="530" dirty="0" err="1"/>
              <a:t>ESPAço</a:t>
            </a:r>
            <a:r>
              <a:rPr lang="en-US" sz="2700" spc="530" dirty="0"/>
              <a:t> AUDIÊNCIA </a:t>
            </a:r>
            <a:r>
              <a:rPr lang="en-US" sz="2700" spc="530" dirty="0" err="1"/>
              <a:t>tedx</a:t>
            </a:r>
            <a:endParaRPr lang="en-US" sz="2700" spc="530" dirty="0"/>
          </a:p>
        </p:txBody>
      </p:sp>
      <p:pic>
        <p:nvPicPr>
          <p:cNvPr id="6148" name="Picture 4" descr="Story pin image">
            <a:extLst>
              <a:ext uri="{FF2B5EF4-FFF2-40B4-BE49-F238E27FC236}">
                <a16:creationId xmlns:a16="http://schemas.microsoft.com/office/drawing/2014/main" id="{4C849951-AA41-EAA1-0197-F06C808E0E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84" r="20112" b="1"/>
          <a:stretch/>
        </p:blipFill>
        <p:spPr bwMode="auto">
          <a:xfrm>
            <a:off x="6090280" y="-18815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>
            <a:extLst>
              <a:ext uri="{FF2B5EF4-FFF2-40B4-BE49-F238E27FC236}">
                <a16:creationId xmlns:a16="http://schemas.microsoft.com/office/drawing/2014/main" id="{043909D9-68FF-FA8E-49EE-278D5EA4AD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95" r="18386" b="2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A4F5F767-005B-A234-83EC-9FB6754BAF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98" r="-4" b="16727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>
            <a:extLst>
              <a:ext uri="{FF2B5EF4-FFF2-40B4-BE49-F238E27FC236}">
                <a16:creationId xmlns:a16="http://schemas.microsoft.com/office/drawing/2014/main" id="{5BB3308F-3BF8-0FEC-BAED-FC93D7AE31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75" r="21216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E61F16F-1721-48AA-D1A0-BA281AD9D1D7}"/>
              </a:ext>
            </a:extLst>
          </p:cNvPr>
          <p:cNvSpPr txBox="1"/>
          <p:nvPr/>
        </p:nvSpPr>
        <p:spPr>
          <a:xfrm>
            <a:off x="623586" y="6210526"/>
            <a:ext cx="486062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/>
              <a:t>*</a:t>
            </a:r>
            <a:r>
              <a:rPr lang="en-US" sz="1600" i="1" dirty="0" err="1"/>
              <a:t>alternativa</a:t>
            </a:r>
            <a:r>
              <a:rPr lang="en-US" sz="1600" i="1" dirty="0"/>
              <a:t> </a:t>
            </a:r>
            <a:r>
              <a:rPr lang="en-US" sz="1600" i="1" dirty="0" err="1"/>
              <a:t>mais</a:t>
            </a:r>
            <a:r>
              <a:rPr lang="en-US" sz="1600" i="1" dirty="0"/>
              <a:t> </a:t>
            </a:r>
            <a:r>
              <a:rPr lang="en-US" sz="1600" i="1" dirty="0" err="1"/>
              <a:t>em</a:t>
            </a:r>
            <a:r>
              <a:rPr lang="en-US" sz="1600" i="1" dirty="0"/>
              <a:t> </a:t>
            </a:r>
            <a:r>
              <a:rPr lang="en-US" sz="1600" i="1" dirty="0" err="1"/>
              <a:t>conta</a:t>
            </a:r>
            <a:r>
              <a:rPr lang="en-US" sz="1600" i="1" dirty="0"/>
              <a:t>, </a:t>
            </a:r>
            <a:r>
              <a:rPr lang="en-US" sz="1600" i="1" dirty="0" err="1"/>
              <a:t>simplesmente</a:t>
            </a:r>
            <a:r>
              <a:rPr lang="en-US" sz="1600" i="1" dirty="0"/>
              <a:t> </a:t>
            </a:r>
            <a:r>
              <a:rPr lang="en-US" sz="1600" i="1" dirty="0" err="1"/>
              <a:t>cadeiras</a:t>
            </a:r>
            <a:endParaRPr lang="en-US" sz="1600" i="1" dirty="0"/>
          </a:p>
        </p:txBody>
      </p:sp>
    </p:spTree>
    <p:extLst>
      <p:ext uri="{BB962C8B-B14F-4D97-AF65-F5344CB8AC3E}">
        <p14:creationId xmlns:p14="http://schemas.microsoft.com/office/powerpoint/2010/main" val="417309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81" name="Rectangle 7180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83" name="Rectangle 7182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1C76977-BA3E-40F3-E3C7-8F0CD859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409" y="2304807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 err="1"/>
              <a:t>Referências</a:t>
            </a:r>
            <a:r>
              <a:rPr lang="en-US" sz="3200" spc="530" dirty="0"/>
              <a:t> </a:t>
            </a:r>
            <a:r>
              <a:rPr lang="en-US" sz="3200" spc="530" dirty="0" err="1"/>
              <a:t>coquetel</a:t>
            </a:r>
            <a:endParaRPr lang="en-US" sz="3200" spc="530" dirty="0"/>
          </a:p>
        </p:txBody>
      </p:sp>
      <p:pic>
        <p:nvPicPr>
          <p:cNvPr id="7172" name="Picture 4">
            <a:extLst>
              <a:ext uri="{FF2B5EF4-FFF2-40B4-BE49-F238E27FC236}">
                <a16:creationId xmlns:a16="http://schemas.microsoft.com/office/drawing/2014/main" id="{3D6DBED1-39B5-E8E7-7ED4-D0557ED0CEA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256" r="2" b="2"/>
          <a:stretch/>
        </p:blipFill>
        <p:spPr bwMode="auto">
          <a:xfrm>
            <a:off x="6096001" y="-6190"/>
            <a:ext cx="3048829" cy="3444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>
            <a:extLst>
              <a:ext uri="{FF2B5EF4-FFF2-40B4-BE49-F238E27FC236}">
                <a16:creationId xmlns:a16="http://schemas.microsoft.com/office/drawing/2014/main" id="{C97B1F0F-088A-F875-5961-77F0CE1FB00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318" r="-3" b="6860"/>
          <a:stretch/>
        </p:blipFill>
        <p:spPr bwMode="auto">
          <a:xfrm>
            <a:off x="6093970" y="3431891"/>
            <a:ext cx="3050860" cy="3433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>
            <a:extLst>
              <a:ext uri="{FF2B5EF4-FFF2-40B4-BE49-F238E27FC236}">
                <a16:creationId xmlns:a16="http://schemas.microsoft.com/office/drawing/2014/main" id="{F3A8A049-D491-3052-3FA1-00A6072431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" b="15316"/>
          <a:stretch/>
        </p:blipFill>
        <p:spPr bwMode="auto">
          <a:xfrm>
            <a:off x="9144830" y="-6196"/>
            <a:ext cx="3050860" cy="3444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>
            <a:extLst>
              <a:ext uri="{FF2B5EF4-FFF2-40B4-BE49-F238E27FC236}">
                <a16:creationId xmlns:a16="http://schemas.microsoft.com/office/drawing/2014/main" id="{F756CB54-583F-AEC2-503A-3716EDF245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74" r="20017" b="-1"/>
          <a:stretch/>
        </p:blipFill>
        <p:spPr bwMode="auto">
          <a:xfrm>
            <a:off x="9144829" y="3431899"/>
            <a:ext cx="3050860" cy="3433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C913CC93-A5B2-93E1-C336-E5E644864B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88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E9D1F7-205F-7C93-45B7-A32621845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5661" y="180355"/>
            <a:ext cx="9601200" cy="1309687"/>
          </a:xfrm>
        </p:spPr>
        <p:txBody>
          <a:bodyPr>
            <a:normAutofit/>
          </a:bodyPr>
          <a:lstStyle/>
          <a:p>
            <a:r>
              <a:rPr lang="pt-BR" b="1" dirty="0">
                <a:latin typeface="Goudy Old Style"/>
                <a:cs typeface="Arial"/>
              </a:rPr>
              <a:t>Referências de locais</a:t>
            </a:r>
            <a:endParaRPr lang="pt-BR" dirty="0">
              <a:latin typeface="Goudy Old Style"/>
            </a:endParaRPr>
          </a:p>
        </p:txBody>
      </p:sp>
      <p:pic>
        <p:nvPicPr>
          <p:cNvPr id="4" name="Imagem 3" descr="Espaço Iate - Consulte disponibilidade e preços">
            <a:extLst>
              <a:ext uri="{FF2B5EF4-FFF2-40B4-BE49-F238E27FC236}">
                <a16:creationId xmlns:a16="http://schemas.microsoft.com/office/drawing/2014/main" id="{9A2AB562-EA36-EBCF-0D7A-D3816D409B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6672" y="1631819"/>
            <a:ext cx="2619375" cy="1743075"/>
          </a:xfrm>
          <a:prstGeom prst="rect">
            <a:avLst/>
          </a:prstGeom>
        </p:spPr>
      </p:pic>
      <p:pic>
        <p:nvPicPr>
          <p:cNvPr id="5" name="Imagem 4" descr="Espaço Iate - Consulte disponibilidade e preços">
            <a:extLst>
              <a:ext uri="{FF2B5EF4-FFF2-40B4-BE49-F238E27FC236}">
                <a16:creationId xmlns:a16="http://schemas.microsoft.com/office/drawing/2014/main" id="{8E43B6FC-9DCC-FDA9-DEC5-A3196A889D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2854" y="1631819"/>
            <a:ext cx="2619375" cy="1743075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ABE3B37B-B48F-7356-E5A2-D354D2F84096}"/>
              </a:ext>
            </a:extLst>
          </p:cNvPr>
          <p:cNvSpPr txBox="1"/>
          <p:nvPr/>
        </p:nvSpPr>
        <p:spPr>
          <a:xfrm>
            <a:off x="1643270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Iate Clube Higienópolis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7" name="Imagem 6" descr="Hotel Unique, São Paulo – Precios actualizados 2024">
            <a:extLst>
              <a:ext uri="{FF2B5EF4-FFF2-40B4-BE49-F238E27FC236}">
                <a16:creationId xmlns:a16="http://schemas.microsoft.com/office/drawing/2014/main" id="{C11F3884-087F-26C2-058B-9BB7C8B0DD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4660" y="4644681"/>
            <a:ext cx="2619375" cy="1743075"/>
          </a:xfrm>
          <a:prstGeom prst="rect">
            <a:avLst/>
          </a:prstGeom>
        </p:spPr>
      </p:pic>
      <p:pic>
        <p:nvPicPr>
          <p:cNvPr id="8" name="Imagem 7" descr="Spacevents - Sala Tavarua - Hotel Unique (São Paulo - SP)">
            <a:extLst>
              <a:ext uri="{FF2B5EF4-FFF2-40B4-BE49-F238E27FC236}">
                <a16:creationId xmlns:a16="http://schemas.microsoft.com/office/drawing/2014/main" id="{FB47F3AF-6834-0613-2FB9-48FCACBC5D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1697" y="4644473"/>
            <a:ext cx="2533650" cy="175453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56FA77FE-BB04-8001-B3D4-B38730F78BD4}"/>
              </a:ext>
            </a:extLst>
          </p:cNvPr>
          <p:cNvSpPr txBox="1"/>
          <p:nvPr/>
        </p:nvSpPr>
        <p:spPr>
          <a:xfrm>
            <a:off x="4724400" y="646927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  <a:cs typeface="Arial"/>
              </a:rPr>
              <a:t>Hotel </a:t>
            </a:r>
            <a:r>
              <a:rPr lang="pt-BR" sz="1400" dirty="0" err="1">
                <a:latin typeface="Arial"/>
                <a:cs typeface="Arial"/>
              </a:rPr>
              <a:t>Unique</a:t>
            </a:r>
            <a:r>
              <a:rPr lang="en-US" sz="1400" dirty="0">
                <a:latin typeface="Arial"/>
                <a:cs typeface="Arial"/>
              </a:rPr>
              <a:t>​</a:t>
            </a:r>
          </a:p>
        </p:txBody>
      </p:sp>
      <p:pic>
        <p:nvPicPr>
          <p:cNvPr id="11" name="Imagem 10" descr="Instituto Tomie Ohtake – Gorgeous Eventos">
            <a:extLst>
              <a:ext uri="{FF2B5EF4-FFF2-40B4-BE49-F238E27FC236}">
                <a16:creationId xmlns:a16="http://schemas.microsoft.com/office/drawing/2014/main" id="{E899F08C-A422-3980-17E3-7F8BBD676A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278" y="1599717"/>
            <a:ext cx="2562225" cy="1781175"/>
          </a:xfrm>
          <a:prstGeom prst="rect">
            <a:avLst/>
          </a:prstGeom>
        </p:spPr>
      </p:pic>
      <p:pic>
        <p:nvPicPr>
          <p:cNvPr id="12" name="Imagem 11" descr="Instituto Tomie Ohtake. Otras organizaciones de arte | ARTEINFORMADO">
            <a:extLst>
              <a:ext uri="{FF2B5EF4-FFF2-40B4-BE49-F238E27FC236}">
                <a16:creationId xmlns:a16="http://schemas.microsoft.com/office/drawing/2014/main" id="{2CA1A8BC-59DC-CC64-DA0F-DB7BFBD5AA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01884" y="1593436"/>
            <a:ext cx="2581275" cy="177165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FDB47D69-F150-6A5E-61FE-FBAA4828FCA5}"/>
              </a:ext>
            </a:extLst>
          </p:cNvPr>
          <p:cNvSpPr txBox="1"/>
          <p:nvPr/>
        </p:nvSpPr>
        <p:spPr>
          <a:xfrm>
            <a:off x="7794487" y="3454400"/>
            <a:ext cx="27432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400" dirty="0">
                <a:latin typeface="Arial"/>
              </a:rPr>
              <a:t>Instituto Tomie Otake</a:t>
            </a:r>
            <a:endParaRPr lang="pt-BR" sz="2400" dirty="0"/>
          </a:p>
        </p:txBody>
      </p:sp>
      <p:pic>
        <p:nvPicPr>
          <p:cNvPr id="10" name="Imagem 9" descr="Uma imagem contendo Ícone&#10;&#10;Descrição gerada automaticamente">
            <a:extLst>
              <a:ext uri="{FF2B5EF4-FFF2-40B4-BE49-F238E27FC236}">
                <a16:creationId xmlns:a16="http://schemas.microsoft.com/office/drawing/2014/main" id="{8266FE5C-49AF-D16D-A6EA-A3CD71A916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2725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Hotel UNIQUE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HOTEL UNIQUE SÃO PAULO">
            <a:extLst>
              <a:ext uri="{FF2B5EF4-FFF2-40B4-BE49-F238E27FC236}">
                <a16:creationId xmlns:a16="http://schemas.microsoft.com/office/drawing/2014/main" id="{C564BD23-71AE-7F03-498E-A09DC71DC43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589" r="24853"/>
          <a:stretch/>
        </p:blipFill>
        <p:spPr>
          <a:xfrm>
            <a:off x="5394386" y="1377148"/>
            <a:ext cx="3305083" cy="4103704"/>
          </a:xfrm>
          <a:prstGeom prst="rect">
            <a:avLst/>
          </a:prstGeom>
        </p:spPr>
      </p:pic>
      <p:pic>
        <p:nvPicPr>
          <p:cNvPr id="4" name="Imagem 3" descr="Eventos de Luxo Hotel Unique - Hotéis de Luxo Brasil">
            <a:extLst>
              <a:ext uri="{FF2B5EF4-FFF2-40B4-BE49-F238E27FC236}">
                <a16:creationId xmlns:a16="http://schemas.microsoft.com/office/drawing/2014/main" id="{781A5E7D-546F-B5F1-6A88-48BFE6F8CE3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986" b="-6"/>
          <a:stretch/>
        </p:blipFill>
        <p:spPr>
          <a:xfrm>
            <a:off x="8929096" y="1368120"/>
            <a:ext cx="2390731" cy="1927834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ventos Sociais Hotel Unique - Hotéis de Luxo Brasil">
            <a:extLst>
              <a:ext uri="{FF2B5EF4-FFF2-40B4-BE49-F238E27FC236}">
                <a16:creationId xmlns:a16="http://schemas.microsoft.com/office/drawing/2014/main" id="{8A5604C8-023E-A62D-CC9E-BE33EB3E8AD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338" r="256" b="-6"/>
          <a:stretch/>
        </p:blipFill>
        <p:spPr>
          <a:xfrm>
            <a:off x="8929096" y="3452732"/>
            <a:ext cx="2768918" cy="21560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2CE3E414-4C76-5DFA-4A06-DF4DCA848D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566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" name="Rectangle 23">
            <a:extLst>
              <a:ext uri="{FF2B5EF4-FFF2-40B4-BE49-F238E27FC236}">
                <a16:creationId xmlns:a16="http://schemas.microsoft.com/office/drawing/2014/main" id="{53C03536-F81F-D8B3-3809-41292FA840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0" y="1535502"/>
            <a:ext cx="4351020" cy="2720196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/>
              <a:t>Iate</a:t>
            </a:r>
            <a:r>
              <a:rPr lang="en-US" sz="3200" spc="530" dirty="0"/>
              <a:t> </a:t>
            </a:r>
            <a:r>
              <a:rPr lang="en-US" sz="3200" spc="530"/>
              <a:t>clube</a:t>
            </a:r>
            <a:r>
              <a:rPr lang="en-US" sz="3200" spc="530" dirty="0"/>
              <a:t> </a:t>
            </a:r>
            <a:r>
              <a:rPr lang="en-US" sz="3200" spc="530"/>
              <a:t>higienópolis</a:t>
            </a:r>
            <a:br>
              <a:rPr lang="en-US" sz="3200" spc="530"/>
            </a:br>
            <a:endParaRPr lang="en-US" sz="3200" spc="530"/>
          </a:p>
        </p:txBody>
      </p:sp>
      <p:sp>
        <p:nvSpPr>
          <p:cNvPr id="32" name="Rectangle 25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97615" y="952500"/>
            <a:ext cx="3709930" cy="49530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 descr="Espaço Iate">
            <a:extLst>
              <a:ext uri="{FF2B5EF4-FFF2-40B4-BE49-F238E27FC236}">
                <a16:creationId xmlns:a16="http://schemas.microsoft.com/office/drawing/2014/main" id="{E31C59E6-4BCA-29DE-9F3B-5B8A39AD45F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461"/>
          <a:stretch/>
        </p:blipFill>
        <p:spPr>
          <a:xfrm>
            <a:off x="5495960" y="1423824"/>
            <a:ext cx="3156620" cy="3919367"/>
          </a:xfrm>
          <a:prstGeom prst="rect">
            <a:avLst/>
          </a:prstGeom>
        </p:spPr>
      </p:pic>
      <p:pic>
        <p:nvPicPr>
          <p:cNvPr id="2" name="Imagem 1" descr="Espaço Iate - Consulte disponibilidade e preços">
            <a:extLst>
              <a:ext uri="{FF2B5EF4-FFF2-40B4-BE49-F238E27FC236}">
                <a16:creationId xmlns:a16="http://schemas.microsoft.com/office/drawing/2014/main" id="{364E7439-E1F6-3C89-33C7-3CFD8183A07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51" r="6280" b="-2"/>
          <a:stretch/>
        </p:blipFill>
        <p:spPr>
          <a:xfrm>
            <a:off x="8877501" y="788750"/>
            <a:ext cx="2737850" cy="2207743"/>
          </a:xfrm>
          <a:prstGeom prst="rect">
            <a:avLst/>
          </a:prstGeom>
          <a:ln w="127000">
            <a:noFill/>
          </a:ln>
        </p:spPr>
      </p:pic>
      <p:pic>
        <p:nvPicPr>
          <p:cNvPr id="6" name="Imagem 5" descr="Espaço Iate">
            <a:extLst>
              <a:ext uri="{FF2B5EF4-FFF2-40B4-BE49-F238E27FC236}">
                <a16:creationId xmlns:a16="http://schemas.microsoft.com/office/drawing/2014/main" id="{FB7396A5-BE45-45C1-E9D7-F277FBF614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133" r="-2" b="-2"/>
          <a:stretch/>
        </p:blipFill>
        <p:spPr>
          <a:xfrm>
            <a:off x="8877501" y="3189750"/>
            <a:ext cx="2737850" cy="2131895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86F6CF20-D45C-92C1-B04E-D2EED75881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98186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7670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31558FBE-6647-07B6-17ED-375AFACE5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75802381-8E81-63EC-B092-35727CE6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2501" y="1544716"/>
            <a:ext cx="4903770" cy="2710982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Instituto </a:t>
            </a:r>
            <a:r>
              <a:rPr lang="en-US" sz="3200" spc="530"/>
              <a:t>tomie</a:t>
            </a:r>
            <a:r>
              <a:rPr lang="en-US" sz="3200" spc="530" dirty="0"/>
              <a:t> </a:t>
            </a:r>
            <a:r>
              <a:rPr lang="en-US" sz="3200" spc="530"/>
              <a:t>otake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637FA5F-EDB1-4015-BB78-F8FD1B85E6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34515" y="1295400"/>
            <a:ext cx="3862085" cy="42672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m 4" descr="Spacevents - PHD Rooftop - Instituto Tomie Ohtake (São Paulo - SP)">
            <a:extLst>
              <a:ext uri="{FF2B5EF4-FFF2-40B4-BE49-F238E27FC236}">
                <a16:creationId xmlns:a16="http://schemas.microsoft.com/office/drawing/2014/main" id="{45D95BF6-B2C1-46C3-59A6-E7FD805F4C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766" r="19741" b="-2"/>
          <a:stretch/>
        </p:blipFill>
        <p:spPr>
          <a:xfrm>
            <a:off x="7682885" y="690227"/>
            <a:ext cx="2684098" cy="2804892"/>
          </a:xfrm>
          <a:prstGeom prst="rect">
            <a:avLst/>
          </a:prstGeom>
        </p:spPr>
      </p:pic>
      <p:pic>
        <p:nvPicPr>
          <p:cNvPr id="8" name="Imagem 7" descr="Spacevents - PHD Rooftop - Instituto Tomie Ohtake (São Paulo - SP)">
            <a:extLst>
              <a:ext uri="{FF2B5EF4-FFF2-40B4-BE49-F238E27FC236}">
                <a16:creationId xmlns:a16="http://schemas.microsoft.com/office/drawing/2014/main" id="{3CEEE7CF-A64D-B576-A25D-508D2BB7EEA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789" r="15362" b="-2"/>
          <a:stretch/>
        </p:blipFill>
        <p:spPr>
          <a:xfrm>
            <a:off x="4719146" y="3669608"/>
            <a:ext cx="3597502" cy="2669939"/>
          </a:xfrm>
          <a:prstGeom prst="rect">
            <a:avLst/>
          </a:prstGeom>
        </p:spPr>
      </p:pic>
      <p:pic>
        <p:nvPicPr>
          <p:cNvPr id="9" name="Imagem 8" descr="PHD EVENTOS">
            <a:extLst>
              <a:ext uri="{FF2B5EF4-FFF2-40B4-BE49-F238E27FC236}">
                <a16:creationId xmlns:a16="http://schemas.microsoft.com/office/drawing/2014/main" id="{2C7664D9-5A1A-410D-3E2A-A85BA7697AF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22012" r="2" b="13263"/>
          <a:stretch/>
        </p:blipFill>
        <p:spPr>
          <a:xfrm>
            <a:off x="8555398" y="3733870"/>
            <a:ext cx="3008259" cy="2433903"/>
          </a:xfrm>
          <a:prstGeom prst="rect">
            <a:avLst/>
          </a:prstGeom>
          <a:ln w="127000">
            <a:noFill/>
          </a:ln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B43D06C7-2439-44E5-DA19-04F85055E3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47030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8AFA9946-6B47-AD18-E290-8578BD6F4B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8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4AEFA6A-E623-CF1A-3DDF-C38D3A7E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2499" y="947057"/>
            <a:ext cx="4202801" cy="49584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EC8F69D-10ED-0A79-CF96-6E952C9705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5566" y="2047410"/>
            <a:ext cx="3776666" cy="20379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200" spc="530" dirty="0"/>
              <a:t>TEMAS E </a:t>
            </a:r>
            <a:r>
              <a:rPr lang="en-US" sz="3200" spc="530" dirty="0" err="1"/>
              <a:t>cenografia</a:t>
            </a:r>
            <a:endParaRPr lang="en-US" sz="3200" spc="530" dirty="0"/>
          </a:p>
        </p:txBody>
      </p:sp>
      <p:pic>
        <p:nvPicPr>
          <p:cNvPr id="4" name="Imagem 3" descr="Uma imagem contendo Ícone&#10;&#10;Descrição gerada automaticamente">
            <a:extLst>
              <a:ext uri="{FF2B5EF4-FFF2-40B4-BE49-F238E27FC236}">
                <a16:creationId xmlns:a16="http://schemas.microsoft.com/office/drawing/2014/main" id="{C303DAC4-51F8-8D0C-D9D7-A4CCED6908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AEC1EB7-65FD-9D8D-8A6A-F9C0959093BF}"/>
              </a:ext>
            </a:extLst>
          </p:cNvPr>
          <p:cNvSpPr txBox="1"/>
          <p:nvPr/>
        </p:nvSpPr>
        <p:spPr>
          <a:xfrm>
            <a:off x="1466574" y="3796748"/>
            <a:ext cx="3217968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,Sans-Serif"/>
              <a:buChar char="•"/>
            </a:pPr>
            <a:r>
              <a:rPr lang="pt-BR" sz="1600" b="1" dirty="0">
                <a:cs typeface="Arial"/>
              </a:rPr>
              <a:t>Náutico</a:t>
            </a:r>
            <a:r>
              <a:rPr lang="en-US" sz="1600" b="1" dirty="0">
                <a:cs typeface="Arial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1432484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407770" y="532940"/>
            <a:ext cx="5596812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8196" name="Picture 4">
            <a:extLst>
              <a:ext uri="{FF2B5EF4-FFF2-40B4-BE49-F238E27FC236}">
                <a16:creationId xmlns:a16="http://schemas.microsoft.com/office/drawing/2014/main" id="{4A5972FA-A24A-1361-4D23-9E798CBAC7D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16" r="14135"/>
          <a:stretch/>
        </p:blipFill>
        <p:spPr bwMode="auto">
          <a:xfrm>
            <a:off x="6836899" y="635093"/>
            <a:ext cx="2423649" cy="1572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8" name="Picture 6">
            <a:extLst>
              <a:ext uri="{FF2B5EF4-FFF2-40B4-BE49-F238E27FC236}">
                <a16:creationId xmlns:a16="http://schemas.microsoft.com/office/drawing/2014/main" id="{1E5266E3-45C8-17A8-8405-EC3F0606ABC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14" r="8992"/>
          <a:stretch/>
        </p:blipFill>
        <p:spPr bwMode="auto">
          <a:xfrm>
            <a:off x="9369697" y="604814"/>
            <a:ext cx="2452264" cy="33970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BC9FE4A6-1B49-5CEB-D841-5ED36D0E1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39" y="4607687"/>
            <a:ext cx="1419672" cy="2129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>
            <a:extLst>
              <a:ext uri="{FF2B5EF4-FFF2-40B4-BE49-F238E27FC236}">
                <a16:creationId xmlns:a16="http://schemas.microsoft.com/office/drawing/2014/main" id="{99B17AFA-EB98-7151-7225-C5C82391A80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93" t="50000" r="24414"/>
          <a:stretch/>
        </p:blipFill>
        <p:spPr bwMode="auto">
          <a:xfrm>
            <a:off x="286547" y="2965303"/>
            <a:ext cx="1448455" cy="1511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>
            <a:extLst>
              <a:ext uri="{FF2B5EF4-FFF2-40B4-BE49-F238E27FC236}">
                <a16:creationId xmlns:a16="http://schemas.microsoft.com/office/drawing/2014/main" id="{D8A43D1C-DC4E-B36C-9041-F9D91F481E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7" b="41622"/>
          <a:stretch/>
        </p:blipFill>
        <p:spPr bwMode="auto">
          <a:xfrm>
            <a:off x="286547" y="1458229"/>
            <a:ext cx="1448455" cy="141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>
            <a:extLst>
              <a:ext uri="{FF2B5EF4-FFF2-40B4-BE49-F238E27FC236}">
                <a16:creationId xmlns:a16="http://schemas.microsoft.com/office/drawing/2014/main" id="{94ADF1B1-75AD-7193-8563-9B82CBC95E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0604" y="4987083"/>
            <a:ext cx="2760926" cy="1693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>
            <a:extLst>
              <a:ext uri="{FF2B5EF4-FFF2-40B4-BE49-F238E27FC236}">
                <a16:creationId xmlns:a16="http://schemas.microsoft.com/office/drawing/2014/main" id="{246B3827-0F7B-2237-0A3A-A456D7E90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096" y="1512867"/>
            <a:ext cx="2641440" cy="33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8" name="Picture 12">
            <a:extLst>
              <a:ext uri="{FF2B5EF4-FFF2-40B4-BE49-F238E27FC236}">
                <a16:creationId xmlns:a16="http://schemas.microsoft.com/office/drawing/2014/main" id="{BE9AFD47-8804-78B8-190A-FCB22A0762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9259" y="4113877"/>
            <a:ext cx="1781466" cy="267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0" name="Picture 14">
            <a:extLst>
              <a:ext uri="{FF2B5EF4-FFF2-40B4-BE49-F238E27FC236}">
                <a16:creationId xmlns:a16="http://schemas.microsoft.com/office/drawing/2014/main" id="{AFC86D91-00F6-8893-1AD4-CBE39149E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4624" y="4098874"/>
            <a:ext cx="2641441" cy="2655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2" name="Picture 16">
            <a:extLst>
              <a:ext uri="{FF2B5EF4-FFF2-40B4-BE49-F238E27FC236}">
                <a16:creationId xmlns:a16="http://schemas.microsoft.com/office/drawing/2014/main" id="{B163E260-1C53-EB45-61AB-6747E64736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2683" y="4126358"/>
            <a:ext cx="1994789" cy="2659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4" name="Picture 18">
            <a:extLst>
              <a:ext uri="{FF2B5EF4-FFF2-40B4-BE49-F238E27FC236}">
                <a16:creationId xmlns:a16="http://schemas.microsoft.com/office/drawing/2014/main" id="{26D6A8D1-A4B9-F9C7-1554-54531F6517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539"/>
          <a:stretch/>
        </p:blipFill>
        <p:spPr bwMode="auto">
          <a:xfrm>
            <a:off x="6835640" y="2303350"/>
            <a:ext cx="2430364" cy="166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8" name="Picture 22">
            <a:extLst>
              <a:ext uri="{FF2B5EF4-FFF2-40B4-BE49-F238E27FC236}">
                <a16:creationId xmlns:a16="http://schemas.microsoft.com/office/drawing/2014/main" id="{0CB72BB6-3B2B-8C0D-9488-6429031162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72"/>
          <a:stretch/>
        </p:blipFill>
        <p:spPr bwMode="auto">
          <a:xfrm>
            <a:off x="4697021" y="1561711"/>
            <a:ext cx="2029469" cy="2353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13160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D048958-3B8A-B84B-02A0-B61B9810D160}"/>
              </a:ext>
            </a:extLst>
          </p:cNvPr>
          <p:cNvSpPr txBox="1"/>
          <p:nvPr/>
        </p:nvSpPr>
        <p:spPr>
          <a:xfrm>
            <a:off x="301120" y="1902584"/>
            <a:ext cx="3249829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800" cap="all" dirty="0">
                <a:latin typeface="Goudy Old Style"/>
              </a:rPr>
              <a:t>OPÇÃO DE TEMA 1: NÁUTICO</a:t>
            </a:r>
            <a:endParaRPr lang="en-US" dirty="0"/>
          </a:p>
        </p:txBody>
      </p:sp>
      <p:pic>
        <p:nvPicPr>
          <p:cNvPr id="10244" name="Picture 4">
            <a:extLst>
              <a:ext uri="{FF2B5EF4-FFF2-40B4-BE49-F238E27FC236}">
                <a16:creationId xmlns:a16="http://schemas.microsoft.com/office/drawing/2014/main" id="{F2FA739E-EE8C-AA03-0A7C-EF80565C5E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213" y="4101659"/>
            <a:ext cx="1657155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>
            <a:extLst>
              <a:ext uri="{FF2B5EF4-FFF2-40B4-BE49-F238E27FC236}">
                <a16:creationId xmlns:a16="http://schemas.microsoft.com/office/drawing/2014/main" id="{A5F8D179-1261-8B6F-0BCE-EA9CCD88C0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57" b="26151"/>
          <a:stretch/>
        </p:blipFill>
        <p:spPr bwMode="auto">
          <a:xfrm>
            <a:off x="3162524" y="4101659"/>
            <a:ext cx="3249829" cy="2494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>
            <a:extLst>
              <a:ext uri="{FF2B5EF4-FFF2-40B4-BE49-F238E27FC236}">
                <a16:creationId xmlns:a16="http://schemas.microsoft.com/office/drawing/2014/main" id="{036156EF-C12C-110C-66B4-F07C45E8F0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38" r="19536" b="19689"/>
          <a:stretch/>
        </p:blipFill>
        <p:spPr bwMode="auto">
          <a:xfrm>
            <a:off x="3650442" y="1176628"/>
            <a:ext cx="2754754" cy="2736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>
            <a:extLst>
              <a:ext uri="{FF2B5EF4-FFF2-40B4-BE49-F238E27FC236}">
                <a16:creationId xmlns:a16="http://schemas.microsoft.com/office/drawing/2014/main" id="{A69E96B0-845E-0801-4CED-BFC0050755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1450" y="235988"/>
            <a:ext cx="4107352" cy="2738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This may contain: mannequins dressed in white are displayed behind a display window">
            <a:extLst>
              <a:ext uri="{FF2B5EF4-FFF2-40B4-BE49-F238E27FC236}">
                <a16:creationId xmlns:a16="http://schemas.microsoft.com/office/drawing/2014/main" id="{2DC89432-B244-1492-AAE1-DB5DB476F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2395" y="3115422"/>
            <a:ext cx="2186407" cy="352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>
            <a:extLst>
              <a:ext uri="{FF2B5EF4-FFF2-40B4-BE49-F238E27FC236}">
                <a16:creationId xmlns:a16="http://schemas.microsoft.com/office/drawing/2014/main" id="{EC59D6CC-0B89-F757-AD4F-F7E683D713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7509" y="3138582"/>
            <a:ext cx="2612573" cy="3483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0785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6D5A77F-53F9-3F74-2CAF-2D0E08D6C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268" y="189820"/>
            <a:ext cx="9601200" cy="1309687"/>
          </a:xfrm>
        </p:spPr>
        <p:txBody>
          <a:bodyPr/>
          <a:lstStyle/>
          <a:p>
            <a:r>
              <a:rPr lang="pt-BR" dirty="0"/>
              <a:t>SUGESTÕES DE Brindes (RESP. VUMI)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535D9BC-1075-FA76-97A5-004B9F056B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3794" y="2671270"/>
            <a:ext cx="9601200" cy="247447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pt-BR" sz="1400" b="1" dirty="0"/>
              <a:t>Geral - Consultores</a:t>
            </a:r>
          </a:p>
          <a:p>
            <a:r>
              <a:rPr lang="pt-BR" sz="1400" b="1" dirty="0"/>
              <a:t>Toalha de praia</a:t>
            </a:r>
          </a:p>
          <a:p>
            <a:r>
              <a:rPr lang="pt-BR" sz="1400" dirty="0"/>
              <a:t>Chapéu de praia</a:t>
            </a:r>
          </a:p>
          <a:p>
            <a:r>
              <a:rPr lang="pt-BR" sz="1400" dirty="0"/>
              <a:t>Bolsa de praia corda</a:t>
            </a:r>
          </a:p>
          <a:p>
            <a:r>
              <a:rPr lang="pt-BR" sz="1400" dirty="0"/>
              <a:t>Necessaire</a:t>
            </a:r>
          </a:p>
          <a:p>
            <a:r>
              <a:rPr lang="pt-BR" sz="1400" dirty="0"/>
              <a:t>Camiseta/Boné</a:t>
            </a:r>
          </a:p>
          <a:p>
            <a:endParaRPr lang="pt-BR" sz="1400" dirty="0"/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B0D37070-FEAF-D141-D43A-DD508D059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2721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265E3F-3C49-1A00-09E9-C973015A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860" y="560646"/>
            <a:ext cx="10095243" cy="846814"/>
          </a:xfrm>
        </p:spPr>
        <p:txBody>
          <a:bodyPr/>
          <a:lstStyle/>
          <a:p>
            <a:r>
              <a:rPr lang="pt-BR" dirty="0"/>
              <a:t>BUDGET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435D985-D1F5-9F50-2BF5-8B209DF29C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3976" y="2984830"/>
            <a:ext cx="4824047" cy="734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pt-BR" sz="3200" dirty="0"/>
              <a:t>US$ 55 mil a US$ 70 mil</a:t>
            </a:r>
          </a:p>
        </p:txBody>
      </p:sp>
      <p:pic>
        <p:nvPicPr>
          <p:cNvPr id="5" name="Imagem 4" descr="Uma imagem contendo Ícone&#10;&#10;Descrição gerada automaticamente">
            <a:extLst>
              <a:ext uri="{FF2B5EF4-FFF2-40B4-BE49-F238E27FC236}">
                <a16:creationId xmlns:a16="http://schemas.microsoft.com/office/drawing/2014/main" id="{9EC404D7-DC51-6568-665E-71EBD18630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477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F94919-698F-0D1C-C670-BF32B5A00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673" y="531236"/>
            <a:ext cx="9601200" cy="605415"/>
          </a:xfrm>
        </p:spPr>
        <p:txBody>
          <a:bodyPr/>
          <a:lstStyle/>
          <a:p>
            <a:r>
              <a:rPr lang="pt-BR" err="1"/>
              <a:t>Costs</a:t>
            </a:r>
            <a:r>
              <a:rPr lang="pt-BR"/>
              <a:t> (</a:t>
            </a:r>
            <a:r>
              <a:rPr lang="pt-BR" err="1"/>
              <a:t>estimated</a:t>
            </a:r>
            <a:r>
              <a:rPr lang="pt-BR"/>
              <a:t>)</a:t>
            </a:r>
          </a:p>
        </p:txBody>
      </p:sp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E93B4BB7-F644-1292-8256-C85B338995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6167"/>
              </p:ext>
            </p:extLst>
          </p:nvPr>
        </p:nvGraphicFramePr>
        <p:xfrm>
          <a:off x="1295400" y="2262188"/>
          <a:ext cx="9601195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0239">
                  <a:extLst>
                    <a:ext uri="{9D8B030D-6E8A-4147-A177-3AD203B41FA5}">
                      <a16:colId xmlns:a16="http://schemas.microsoft.com/office/drawing/2014/main" val="38627191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959201187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31605823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2386540976"/>
                    </a:ext>
                  </a:extLst>
                </a:gridCol>
                <a:gridCol w="1920239">
                  <a:extLst>
                    <a:ext uri="{9D8B030D-6E8A-4147-A177-3AD203B41FA5}">
                      <a16:colId xmlns:a16="http://schemas.microsoft.com/office/drawing/2014/main" val="996363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Décor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Other*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A&amp;B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/>
                        <a:t>Hotel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067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/>
                        <a:t>US$ 10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US$ 12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US$ 20 mil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/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7734482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CFAE1D43-815A-7476-522D-83075BD495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3263945"/>
              </p:ext>
            </p:extLst>
          </p:nvPr>
        </p:nvGraphicFramePr>
        <p:xfrm>
          <a:off x="7077363" y="3244273"/>
          <a:ext cx="382038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7333">
                  <a:extLst>
                    <a:ext uri="{9D8B030D-6E8A-4147-A177-3AD203B41FA5}">
                      <a16:colId xmlns:a16="http://schemas.microsoft.com/office/drawing/2014/main" val="3366957573"/>
                    </a:ext>
                  </a:extLst>
                </a:gridCol>
                <a:gridCol w="1873047">
                  <a:extLst>
                    <a:ext uri="{9D8B030D-6E8A-4147-A177-3AD203B41FA5}">
                      <a16:colId xmlns:a16="http://schemas.microsoft.com/office/drawing/2014/main" val="19783440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err="1"/>
                        <a:t>Agency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>
                          <a:solidFill>
                            <a:schemeClr val="tx1"/>
                          </a:solidFill>
                        </a:rPr>
                        <a:t>US$ 5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379338"/>
                  </a:ext>
                </a:extLst>
              </a:tr>
            </a:tbl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4C539D0F-DAAF-1854-7402-6BCD9D68DCD7}"/>
              </a:ext>
            </a:extLst>
          </p:cNvPr>
          <p:cNvSpPr txBox="1"/>
          <p:nvPr/>
        </p:nvSpPr>
        <p:spPr>
          <a:xfrm>
            <a:off x="1235600" y="3543349"/>
            <a:ext cx="4370314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200"/>
              <a:t>*Projetor, palco, microfone, tela, luz, </a:t>
            </a:r>
            <a:r>
              <a:rPr lang="pt-BR" sz="1200" err="1"/>
              <a:t>cxa</a:t>
            </a:r>
            <a:r>
              <a:rPr lang="pt-BR" sz="1200"/>
              <a:t> som, </a:t>
            </a:r>
            <a:endParaRPr lang="en-US"/>
          </a:p>
          <a:p>
            <a:r>
              <a:rPr lang="pt-BR" sz="1200"/>
              <a:t>brindes, branding, tradutor e estacionamento, </a:t>
            </a:r>
            <a:r>
              <a:rPr lang="pt-BR" sz="1200" err="1"/>
              <a:t>dj</a:t>
            </a:r>
            <a:endParaRPr lang="pt-BR" sz="1200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9441266-9D8A-A302-D98D-0D14E4E1197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9121197"/>
              </p:ext>
            </p:extLst>
          </p:nvPr>
        </p:nvGraphicFramePr>
        <p:xfrm>
          <a:off x="1230142" y="4133614"/>
          <a:ext cx="4569417" cy="2393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990">
                  <a:extLst>
                    <a:ext uri="{9D8B030D-6E8A-4147-A177-3AD203B41FA5}">
                      <a16:colId xmlns:a16="http://schemas.microsoft.com/office/drawing/2014/main" val="122608941"/>
                    </a:ext>
                  </a:extLst>
                </a:gridCol>
                <a:gridCol w="1825427">
                  <a:extLst>
                    <a:ext uri="{9D8B030D-6E8A-4147-A177-3AD203B41FA5}">
                      <a16:colId xmlns:a16="http://schemas.microsoft.com/office/drawing/2014/main" val="2920188735"/>
                    </a:ext>
                  </a:extLst>
                </a:gridCol>
              </a:tblGrid>
              <a:tr h="555856"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Projetor, Palco, microfone, tela, iluminação, DJ, som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200" b="0" dirty="0">
                          <a:solidFill>
                            <a:schemeClr val="tx1"/>
                          </a:solidFill>
                        </a:rPr>
                        <a:t>US$ 2.500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562281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Brindes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US10 * 250 = 2.500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13456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Branding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 5 mil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095280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dirty="0"/>
                        <a:t>Tradutor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US$ 600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108216"/>
                  </a:ext>
                </a:extLst>
              </a:tr>
              <a:tr h="567200">
                <a:tc>
                  <a:txBody>
                    <a:bodyPr/>
                    <a:lstStyle/>
                    <a:p>
                      <a:r>
                        <a:rPr lang="pt-BR" sz="1200" dirty="0"/>
                        <a:t>Estacionamento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dirty="0"/>
                        <a:t>50 * 100 = 5.000</a:t>
                      </a:r>
                      <a:br>
                        <a:rPr lang="pt-BR" sz="1200" dirty="0"/>
                      </a:br>
                      <a:r>
                        <a:rPr lang="pt-BR" sz="1200" dirty="0"/>
                        <a:t>US= 1.000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524992"/>
                  </a:ext>
                </a:extLst>
              </a:tr>
              <a:tr h="317632">
                <a:tc>
                  <a:txBody>
                    <a:bodyPr/>
                    <a:lstStyle/>
                    <a:p>
                      <a:r>
                        <a:rPr lang="pt-BR" sz="1200" b="1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200" b="1" dirty="0"/>
                        <a:t>US$ 11.600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367166"/>
                  </a:ext>
                </a:extLst>
              </a:tr>
            </a:tbl>
          </a:graphicData>
        </a:graphic>
      </p:graphicFrame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49F28A-EAA5-4672-B1EB-7A3DC7CC14FB}"/>
              </a:ext>
            </a:extLst>
          </p:cNvPr>
          <p:cNvCxnSpPr/>
          <p:nvPr/>
        </p:nvCxnSpPr>
        <p:spPr>
          <a:xfrm>
            <a:off x="4807527" y="3052618"/>
            <a:ext cx="13855" cy="9374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m 8" descr="Uma imagem contendo Ícone&#10;&#10;Descrição gerada automaticamente">
            <a:extLst>
              <a:ext uri="{FF2B5EF4-FFF2-40B4-BE49-F238E27FC236}">
                <a16:creationId xmlns:a16="http://schemas.microsoft.com/office/drawing/2014/main" id="{ADB0F5AA-43F3-0B2E-F38B-B54FEEDAD0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3851" y="6287143"/>
            <a:ext cx="1143000" cy="52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2466597"/>
      </p:ext>
    </p:extLst>
  </p:cSld>
  <p:clrMapOvr>
    <a:masterClrMapping/>
  </p:clrMapOvr>
</p:sld>
</file>

<file path=ppt/theme/theme1.xml><?xml version="1.0" encoding="utf-8"?>
<a:theme xmlns:a="http://schemas.openxmlformats.org/drawingml/2006/main" name="PoiseVTI">
  <a:themeElements>
    <a:clrScheme name="Poise">
      <a:dk1>
        <a:sysClr val="windowText" lastClr="000000"/>
      </a:dk1>
      <a:lt1>
        <a:sysClr val="window" lastClr="FFFFFF"/>
      </a:lt1>
      <a:dk2>
        <a:srgbClr val="403739"/>
      </a:dk2>
      <a:lt2>
        <a:srgbClr val="F4E9E6"/>
      </a:lt2>
      <a:accent1>
        <a:srgbClr val="B18083"/>
      </a:accent1>
      <a:accent2>
        <a:srgbClr val="C17A69"/>
      </a:accent2>
      <a:accent3>
        <a:srgbClr val="CE9573"/>
      </a:accent3>
      <a:accent4>
        <a:srgbClr val="82907A"/>
      </a:accent4>
      <a:accent5>
        <a:srgbClr val="9A9966"/>
      </a:accent5>
      <a:accent6>
        <a:srgbClr val="AB9955"/>
      </a:accent6>
      <a:hlink>
        <a:srgbClr val="A97979"/>
      </a:hlink>
      <a:folHlink>
        <a:srgbClr val="BB7563"/>
      </a:folHlink>
    </a:clrScheme>
    <a:fontScheme name="Goudy Univers">
      <a:majorFont>
        <a:latin typeface="Goudy Old Style"/>
        <a:ea typeface=""/>
        <a:cs typeface=""/>
      </a:majorFont>
      <a:minorFont>
        <a:latin typeface="Univer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iseVTI" id="{9843863B-6720-4231-BFE7-E604B355382A}" vid="{6C5B2780-C73E-445D-98DA-9D2BCD78971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717</Words>
  <Application>Microsoft Macintosh PowerPoint</Application>
  <PresentationFormat>Widescreen</PresentationFormat>
  <Paragraphs>116</Paragraphs>
  <Slides>20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Arial,Sans-Serif</vt:lpstr>
      <vt:lpstr>Calibri</vt:lpstr>
      <vt:lpstr>Goudy Old Style</vt:lpstr>
      <vt:lpstr>Univers Light</vt:lpstr>
      <vt:lpstr>PoiseVTI</vt:lpstr>
      <vt:lpstr>Evento  vumi Talks  Brasil NAVIGATING to the top  2024</vt:lpstr>
      <vt:lpstr>objetivoS</vt:lpstr>
      <vt:lpstr>DATA, HORA E Público</vt:lpstr>
      <vt:lpstr>Formato: TEDx seguido de coquetel </vt:lpstr>
      <vt:lpstr>OPÇÃO1: DISPOSIÇÃO </vt:lpstr>
      <vt:lpstr>OPÇÃO2: DISPOSIÇÃO </vt:lpstr>
      <vt:lpstr>Referências BACKDROP/ LETREIRO RECEPÇÃO</vt:lpstr>
      <vt:lpstr>Referências PALCO tedX session</vt:lpstr>
      <vt:lpstr>Referências ESPAço AUDIÊNCIA tedx</vt:lpstr>
      <vt:lpstr>Referências coquetel</vt:lpstr>
      <vt:lpstr>Referências de locais</vt:lpstr>
      <vt:lpstr>Hotel UNIQUE </vt:lpstr>
      <vt:lpstr>Iate clube higienópolis </vt:lpstr>
      <vt:lpstr>Instituto tomie otake</vt:lpstr>
      <vt:lpstr>TEMAS E cenografia</vt:lpstr>
      <vt:lpstr>PowerPoint Presentation</vt:lpstr>
      <vt:lpstr>PowerPoint Presentation</vt:lpstr>
      <vt:lpstr>SUGESTÕES DE Brindes (RESP. VUMI)</vt:lpstr>
      <vt:lpstr>BUDGET</vt:lpstr>
      <vt:lpstr>Costs (estimated)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Evento convenção vumi 2025</dc:title>
  <dc:creator>Juliana de Andrade Camargo</dc:creator>
  <cp:lastModifiedBy>Giovanna Souza</cp:lastModifiedBy>
  <cp:revision>531</cp:revision>
  <dcterms:created xsi:type="dcterms:W3CDTF">2024-03-05T20:40:54Z</dcterms:created>
  <dcterms:modified xsi:type="dcterms:W3CDTF">2024-03-11T21:02:32Z</dcterms:modified>
</cp:coreProperties>
</file>