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88825"/>
  <p:notesSz cx="6858000" cy="9144000"/>
  <p:embeddedFontLst>
    <p:embeddedFont>
      <p:font typeface="Montserrat SemiBold"/>
      <p:regular r:id="rId10"/>
      <p:bold r:id="rId11"/>
      <p:italic r:id="rId12"/>
      <p:boldItalic r:id="rId13"/>
    </p:embeddedFont>
    <p:embeddedFont>
      <p:font typeface="Montserrat Medium"/>
      <p:regular r:id="rId14"/>
      <p:bold r:id="rId15"/>
      <p:italic r:id="rId16"/>
      <p:boldItalic r:id="rId17"/>
    </p:embeddedFont>
    <p:embeddedFont>
      <p:font typeface="Quattrocento Sans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3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QuattrocentoSans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ontserratSemiBold-bold.fntdata"/><Relationship Id="rId10" Type="http://schemas.openxmlformats.org/officeDocument/2006/relationships/font" Target="fonts/MontserratSemiBold-regular.fntdata"/><Relationship Id="rId13" Type="http://schemas.openxmlformats.org/officeDocument/2006/relationships/font" Target="fonts/MontserratSemiBold-boldItalic.fntdata"/><Relationship Id="rId12" Type="http://schemas.openxmlformats.org/officeDocument/2006/relationships/font" Target="fonts/MontserratSemiBold-italic.fntdata"/><Relationship Id="rId15" Type="http://schemas.openxmlformats.org/officeDocument/2006/relationships/font" Target="fonts/MontserratMedium-bold.fntdata"/><Relationship Id="rId14" Type="http://schemas.openxmlformats.org/officeDocument/2006/relationships/font" Target="fonts/MontserratMedium-regular.fntdata"/><Relationship Id="rId17" Type="http://schemas.openxmlformats.org/officeDocument/2006/relationships/font" Target="fonts/MontserratMedium-boldItalic.fntdata"/><Relationship Id="rId16" Type="http://schemas.openxmlformats.org/officeDocument/2006/relationships/font" Target="fonts/MontserratMedium-italic.fntdata"/><Relationship Id="rId19" Type="http://schemas.openxmlformats.org/officeDocument/2006/relationships/font" Target="fonts/QuattrocentoSans-bold.fntdata"/><Relationship Id="rId18" Type="http://schemas.openxmlformats.org/officeDocument/2006/relationships/font" Target="fonts/Quattrocento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Profile image generated by AI</a:t>
            </a:r>
            <a:endParaRPr/>
          </a:p>
        </p:txBody>
      </p:sp>
      <p:sp>
        <p:nvSpPr>
          <p:cNvPr id="38" name="Google Shape;3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f8966cf5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1ff8966cf5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Profile image generated by AI</a:t>
            </a:r>
            <a:endParaRPr/>
          </a:p>
        </p:txBody>
      </p:sp>
      <p:sp>
        <p:nvSpPr>
          <p:cNvPr id="97" name="Google Shape;97;g1ff8966cf58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f8966cf58_0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1ff8966cf5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Profile image generated by AI</a:t>
            </a:r>
            <a:endParaRPr/>
          </a:p>
        </p:txBody>
      </p:sp>
      <p:sp>
        <p:nvSpPr>
          <p:cNvPr id="153" name="Google Shape;153;g1ff8966cf58_0_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ff8966cf58_0_1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1ff8966cf58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Profile image generated by AI</a:t>
            </a:r>
            <a:endParaRPr/>
          </a:p>
        </p:txBody>
      </p:sp>
      <p:sp>
        <p:nvSpPr>
          <p:cNvPr id="204" name="Google Shape;204;g1ff8966cf58_0_1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2"/>
          <p:cNvSpPr/>
          <p:nvPr>
            <p:ph idx="2" type="pic"/>
          </p:nvPr>
        </p:nvSpPr>
        <p:spPr>
          <a:xfrm>
            <a:off x="507999" y="508001"/>
            <a:ext cx="2994124" cy="355695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ctrTitle"/>
          </p:nvPr>
        </p:nvSpPr>
        <p:spPr>
          <a:xfrm>
            <a:off x="914162" y="3887117"/>
            <a:ext cx="10360501" cy="610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  <a:defRPr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828324" y="4399020"/>
            <a:ext cx="8532178" cy="76444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0" spcFirstLastPara="1" rIns="0" wrap="square" tIns="60925">
            <a:norm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sz="24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0" spcFirstLastPara="1" rIns="0" wrap="square" tIns="60925">
            <a:normAutofit/>
          </a:bodyPr>
          <a:lstStyle>
            <a:lvl1pPr indent="-457200" lvl="0" marL="457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31800" lvl="1" marL="9144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0050" lvl="5" marL="27432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400050" lvl="6" marL="32004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400050" lvl="7" marL="36576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400050" lvl="8" marL="41148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0" spcFirstLastPara="1" rIns="0" wrap="square" tIns="6092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004B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506900" y="814708"/>
            <a:ext cx="29940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1" name="Google Shape;41;p6"/>
          <p:cNvSpPr/>
          <p:nvPr/>
        </p:nvSpPr>
        <p:spPr>
          <a:xfrm>
            <a:off x="3835622" y="814708"/>
            <a:ext cx="3770957" cy="36150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42" name="Google Shape;42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912" r="7912" t="13532"/>
          <a:stretch/>
        </p:blipFill>
        <p:spPr>
          <a:xfrm>
            <a:off x="506900" y="814699"/>
            <a:ext cx="2994124" cy="307557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/>
          <p:nvPr/>
        </p:nvSpPr>
        <p:spPr>
          <a:xfrm>
            <a:off x="3826387" y="4704080"/>
            <a:ext cx="7869084" cy="16524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7941187" y="814707"/>
            <a:ext cx="37542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45" name="Google Shape;45;p6"/>
          <p:cNvSpPr txBox="1"/>
          <p:nvPr/>
        </p:nvSpPr>
        <p:spPr>
          <a:xfrm>
            <a:off x="4165898" y="1098558"/>
            <a:ext cx="3163332" cy="36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SOBRE O PROJETO</a:t>
            </a:r>
            <a:endParaRPr b="0" i="0" sz="2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46" name="Google Shape;46;p6"/>
          <p:cNvCxnSpPr/>
          <p:nvPr/>
        </p:nvCxnSpPr>
        <p:spPr>
          <a:xfrm>
            <a:off x="8207077" y="1741787"/>
            <a:ext cx="3165732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7" name="Google Shape;47;p6"/>
          <p:cNvGrpSpPr/>
          <p:nvPr/>
        </p:nvGrpSpPr>
        <p:grpSpPr>
          <a:xfrm>
            <a:off x="3992227" y="4807607"/>
            <a:ext cx="1579583" cy="262060"/>
            <a:chOff x="4151868" y="1729523"/>
            <a:chExt cx="1926556" cy="292608"/>
          </a:xfrm>
        </p:grpSpPr>
        <p:sp>
          <p:nvSpPr>
            <p:cNvPr id="48" name="Google Shape;48;p6"/>
            <p:cNvSpPr/>
            <p:nvPr/>
          </p:nvSpPr>
          <p:spPr>
            <a:xfrm>
              <a:off x="4151868" y="1729523"/>
              <a:ext cx="1926556" cy="29260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9" name="Google Shape;49;p6"/>
            <p:cNvSpPr txBox="1"/>
            <p:nvPr/>
          </p:nvSpPr>
          <p:spPr>
            <a:xfrm>
              <a:off x="4249583" y="1793766"/>
              <a:ext cx="1742835" cy="1633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LINHA DO TEMPO</a:t>
              </a:r>
              <a:endParaRPr/>
            </a:p>
          </p:txBody>
        </p:sp>
      </p:grpSp>
      <p:sp>
        <p:nvSpPr>
          <p:cNvPr id="50" name="Google Shape;50;p6"/>
          <p:cNvSpPr txBox="1"/>
          <p:nvPr/>
        </p:nvSpPr>
        <p:spPr>
          <a:xfrm>
            <a:off x="423916" y="206533"/>
            <a:ext cx="70985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ÂNGELA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 txBox="1"/>
          <p:nvPr/>
        </p:nvSpPr>
        <p:spPr>
          <a:xfrm>
            <a:off x="8110636" y="1070434"/>
            <a:ext cx="3163332" cy="36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PRINCIPAIS RESULTADOS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508000" y="2447575"/>
            <a:ext cx="2902200" cy="15270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" name="Google Shape;53;p6"/>
          <p:cNvGrpSpPr/>
          <p:nvPr/>
        </p:nvGrpSpPr>
        <p:grpSpPr>
          <a:xfrm>
            <a:off x="4194574" y="5130405"/>
            <a:ext cx="7300744" cy="1126794"/>
            <a:chOff x="714775" y="1794233"/>
            <a:chExt cx="7713600" cy="2288692"/>
          </a:xfrm>
        </p:grpSpPr>
        <p:sp>
          <p:nvSpPr>
            <p:cNvPr id="54" name="Google Shape;54;p6"/>
            <p:cNvSpPr txBox="1"/>
            <p:nvPr/>
          </p:nvSpPr>
          <p:spPr>
            <a:xfrm>
              <a:off x="714775" y="3365100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Lançamento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5" name="Google Shape;55;p6"/>
            <p:cNvSpPr txBox="1"/>
            <p:nvPr/>
          </p:nvSpPr>
          <p:spPr>
            <a:xfrm>
              <a:off x="7060375" y="33653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Canal de Apoio para Colaboradoras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6" name="Google Shape;56;p6"/>
            <p:cNvSpPr txBox="1"/>
            <p:nvPr/>
          </p:nvSpPr>
          <p:spPr>
            <a:xfrm>
              <a:off x="2207799" y="1794233"/>
              <a:ext cx="15864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Ação em parceria com a Coalizão em que houve um aumento de 3.233% na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procura da Ângela, comparado ao que tínhamos antes.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57" name="Google Shape;57;p6"/>
            <p:cNvSpPr txBox="1"/>
            <p:nvPr/>
          </p:nvSpPr>
          <p:spPr>
            <a:xfrm>
              <a:off x="5323210" y="1794233"/>
              <a:ext cx="16689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Entrelaçadas: Seja Rede de Apoio, Seja Rede de Afeto.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Canal de Apoio também para a Consultoria de Beleza.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58" name="Google Shape;58;p6"/>
            <p:cNvCxnSpPr>
              <a:stCxn id="59" idx="2"/>
              <a:endCxn id="54" idx="0"/>
            </p:cNvCxnSpPr>
            <p:nvPr/>
          </p:nvCxnSpPr>
          <p:spPr>
            <a:xfrm flipH="1">
              <a:off x="1398800" y="3050138"/>
              <a:ext cx="600" cy="315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" name="Google Shape;60;p6"/>
            <p:cNvCxnSpPr>
              <a:stCxn id="61" idx="0"/>
              <a:endCxn id="56" idx="2"/>
            </p:cNvCxnSpPr>
            <p:nvPr/>
          </p:nvCxnSpPr>
          <p:spPr>
            <a:xfrm flipH="1" rot="10800000">
              <a:off x="2985488" y="2511938"/>
              <a:ext cx="15600" cy="1308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" name="Google Shape;62;p6"/>
            <p:cNvCxnSpPr>
              <a:stCxn id="63" idx="2"/>
              <a:endCxn id="64" idx="0"/>
            </p:cNvCxnSpPr>
            <p:nvPr/>
          </p:nvCxnSpPr>
          <p:spPr>
            <a:xfrm>
              <a:off x="4571575" y="3050138"/>
              <a:ext cx="0" cy="3153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5" name="Google Shape;65;p6"/>
            <p:cNvCxnSpPr>
              <a:stCxn id="66" idx="0"/>
              <a:endCxn id="57" idx="2"/>
            </p:cNvCxnSpPr>
            <p:nvPr/>
          </p:nvCxnSpPr>
          <p:spPr>
            <a:xfrm rot="10800000">
              <a:off x="6157663" y="2511938"/>
              <a:ext cx="0" cy="1308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7" name="Google Shape;67;p6"/>
            <p:cNvCxnSpPr>
              <a:stCxn id="68" idx="2"/>
              <a:endCxn id="55" idx="0"/>
            </p:cNvCxnSpPr>
            <p:nvPr/>
          </p:nvCxnSpPr>
          <p:spPr>
            <a:xfrm>
              <a:off x="7743750" y="3050138"/>
              <a:ext cx="600" cy="3153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9" name="Google Shape;69;p6"/>
            <p:cNvCxnSpPr>
              <a:stCxn id="59" idx="3"/>
              <a:endCxn id="61" idx="1"/>
            </p:cNvCxnSpPr>
            <p:nvPr/>
          </p:nvCxnSpPr>
          <p:spPr>
            <a:xfrm>
              <a:off x="1996850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0" name="Google Shape;70;p6"/>
            <p:cNvCxnSpPr>
              <a:stCxn id="61" idx="3"/>
              <a:endCxn id="63" idx="1"/>
            </p:cNvCxnSpPr>
            <p:nvPr/>
          </p:nvCxnSpPr>
          <p:spPr>
            <a:xfrm>
              <a:off x="3582938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1" name="Google Shape;71;p6"/>
            <p:cNvCxnSpPr>
              <a:stCxn id="63" idx="3"/>
              <a:endCxn id="66" idx="1"/>
            </p:cNvCxnSpPr>
            <p:nvPr/>
          </p:nvCxnSpPr>
          <p:spPr>
            <a:xfrm>
              <a:off x="5169025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2" name="Google Shape;72;p6"/>
            <p:cNvCxnSpPr>
              <a:stCxn id="66" idx="3"/>
              <a:endCxn id="68" idx="1"/>
            </p:cNvCxnSpPr>
            <p:nvPr/>
          </p:nvCxnSpPr>
          <p:spPr>
            <a:xfrm>
              <a:off x="6755113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9" name="Google Shape;59;p6"/>
            <p:cNvSpPr/>
            <p:nvPr/>
          </p:nvSpPr>
          <p:spPr>
            <a:xfrm>
              <a:off x="801950" y="2642738"/>
              <a:ext cx="1194900" cy="407400"/>
            </a:xfrm>
            <a:prstGeom prst="rect">
              <a:avLst/>
            </a:prstGeom>
            <a:solidFill>
              <a:srgbClr val="F4BB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2020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1" name="Google Shape;61;p6"/>
            <p:cNvSpPr/>
            <p:nvPr/>
          </p:nvSpPr>
          <p:spPr>
            <a:xfrm>
              <a:off x="2388038" y="2642738"/>
              <a:ext cx="1194900" cy="407400"/>
            </a:xfrm>
            <a:prstGeom prst="rect">
              <a:avLst/>
            </a:prstGeom>
            <a:solidFill>
              <a:srgbClr val="EE9B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2021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3" name="Google Shape;63;p6"/>
            <p:cNvSpPr/>
            <p:nvPr/>
          </p:nvSpPr>
          <p:spPr>
            <a:xfrm>
              <a:off x="3974125" y="2642738"/>
              <a:ext cx="1194900" cy="407400"/>
            </a:xfrm>
            <a:prstGeom prst="rect">
              <a:avLst/>
            </a:prstGeom>
            <a:solidFill>
              <a:srgbClr val="B83B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2022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5560213" y="2642738"/>
              <a:ext cx="1194900" cy="40740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2023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7146300" y="2642738"/>
              <a:ext cx="1194900" cy="407400"/>
            </a:xfrm>
            <a:prstGeom prst="rect">
              <a:avLst/>
            </a:prstGeom>
            <a:solidFill>
              <a:srgbClr val="A400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Montserrat SemiBold"/>
                <a:buNone/>
              </a:pPr>
              <a:r>
                <a:rPr lang="en-US" sz="105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2024</a:t>
              </a:r>
              <a:endParaRPr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73" name="Google Shape;73;p6"/>
          <p:cNvSpPr txBox="1"/>
          <p:nvPr/>
        </p:nvSpPr>
        <p:spPr>
          <a:xfrm>
            <a:off x="4151925" y="1530400"/>
            <a:ext cx="3165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A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Ângela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 foi lançada 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em 2020 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pelo Instituto Avon como resposta ao aumento de casos de violência doméstica durante o período de isolamento social. Por meio do número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(11) 94494-2415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 é possível acessar um  atendimento gratuito pelo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WhatsApp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, que conta com serviços de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suporte social, jurídico e psicológico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 adequados e disponíveis por 24 horas, além de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auxílio transporte</a:t>
            </a:r>
            <a:r>
              <a:rPr lang="en-US" sz="1000">
                <a:latin typeface="Open Sans"/>
                <a:ea typeface="Open Sans"/>
                <a:cs typeface="Open Sans"/>
                <a:sym typeface="Open Sans"/>
              </a:rPr>
              <a:t>. A partir de 2022, através da parceria com o Bem Querer Mulher, a chatbot passou a contar com um atendimento multidisciplinar ainda mais qualificado, ágil e assertivo. Além disso, a organização também contribui para que cada caso seja </a:t>
            </a:r>
            <a:r>
              <a:rPr b="1"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acompanhado junto ao sistema de justiça, políticas públicas e redes de apoio locais</a:t>
            </a:r>
            <a:r>
              <a:rPr lang="en-US" sz="10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000">
              <a:solidFill>
                <a:srgbClr val="E5004B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" name="Google Shape;74;p6"/>
          <p:cNvSpPr/>
          <p:nvPr/>
        </p:nvSpPr>
        <p:spPr>
          <a:xfrm rot="-5400000">
            <a:off x="1659050" y="2587750"/>
            <a:ext cx="1074600" cy="2609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" name="Google Shape;75;p6"/>
          <p:cNvGrpSpPr/>
          <p:nvPr/>
        </p:nvGrpSpPr>
        <p:grpSpPr>
          <a:xfrm>
            <a:off x="697997" y="3242381"/>
            <a:ext cx="2606400" cy="485926"/>
            <a:chOff x="697997" y="3242381"/>
            <a:chExt cx="2606400" cy="485926"/>
          </a:xfrm>
        </p:grpSpPr>
        <p:sp>
          <p:nvSpPr>
            <p:cNvPr id="76" name="Google Shape;76;p6"/>
            <p:cNvSpPr/>
            <p:nvPr/>
          </p:nvSpPr>
          <p:spPr>
            <a:xfrm>
              <a:off x="697997" y="3502407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2020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697997" y="324238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Ano de criação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78" name="Google Shape;78;p6"/>
          <p:cNvCxnSpPr/>
          <p:nvPr/>
        </p:nvCxnSpPr>
        <p:spPr>
          <a:xfrm>
            <a:off x="618734" y="3844511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79" name="Google Shape;79;p6"/>
          <p:cNvGrpSpPr/>
          <p:nvPr/>
        </p:nvGrpSpPr>
        <p:grpSpPr>
          <a:xfrm>
            <a:off x="679449" y="4807589"/>
            <a:ext cx="2606400" cy="539307"/>
            <a:chOff x="679449" y="4989256"/>
            <a:chExt cx="2606400" cy="539307"/>
          </a:xfrm>
        </p:grpSpPr>
        <p:sp>
          <p:nvSpPr>
            <p:cNvPr id="80" name="Google Shape;80;p6"/>
            <p:cNvSpPr/>
            <p:nvPr/>
          </p:nvSpPr>
          <p:spPr>
            <a:xfrm>
              <a:off x="679449" y="5302663"/>
              <a:ext cx="21765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Mulheres e meninas de todas as idades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679449" y="498925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Público-alvo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82" name="Google Shape;82;p6"/>
          <p:cNvCxnSpPr/>
          <p:nvPr/>
        </p:nvCxnSpPr>
        <p:spPr>
          <a:xfrm>
            <a:off x="615947" y="5572355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3" name="Google Shape;83;p6"/>
          <p:cNvGrpSpPr/>
          <p:nvPr/>
        </p:nvGrpSpPr>
        <p:grpSpPr>
          <a:xfrm>
            <a:off x="679456" y="5664006"/>
            <a:ext cx="2691000" cy="482511"/>
            <a:chOff x="679456" y="5664006"/>
            <a:chExt cx="2691000" cy="482511"/>
          </a:xfrm>
        </p:grpSpPr>
        <p:sp>
          <p:nvSpPr>
            <p:cNvPr id="84" name="Google Shape;84;p6"/>
            <p:cNvSpPr/>
            <p:nvPr/>
          </p:nvSpPr>
          <p:spPr>
            <a:xfrm>
              <a:off x="679456" y="5920616"/>
              <a:ext cx="26910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Jornada de notificação e Emancipação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679456" y="566400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Alavanca de transformação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86" name="Google Shape;86;p6"/>
          <p:cNvSpPr txBox="1"/>
          <p:nvPr/>
        </p:nvSpPr>
        <p:spPr>
          <a:xfrm>
            <a:off x="8268338" y="1952197"/>
            <a:ext cx="3043200" cy="9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+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43 mil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acessos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+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700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atendimentos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 txBox="1"/>
          <p:nvPr/>
        </p:nvSpPr>
        <p:spPr>
          <a:xfrm>
            <a:off x="8265325" y="2778600"/>
            <a:ext cx="3754200" cy="15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2024, já atendemos: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134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mulheres da sociedade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consultoras de beleza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135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referenciamentos para políticas públicas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escutas psicológicos especializadas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6"/>
          <p:cNvGrpSpPr/>
          <p:nvPr/>
        </p:nvGrpSpPr>
        <p:grpSpPr>
          <a:xfrm>
            <a:off x="673917" y="4045416"/>
            <a:ext cx="2606400" cy="445064"/>
            <a:chOff x="673917" y="4034261"/>
            <a:chExt cx="2606400" cy="445064"/>
          </a:xfrm>
        </p:grpSpPr>
        <p:sp>
          <p:nvSpPr>
            <p:cNvPr id="89" name="Google Shape;89;p6"/>
            <p:cNvSpPr/>
            <p:nvPr/>
          </p:nvSpPr>
          <p:spPr>
            <a:xfrm>
              <a:off x="673917" y="4253425"/>
              <a:ext cx="24642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Instituto Avon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673917" y="403426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Principais financiadores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91" name="Google Shape;91;p6"/>
          <p:cNvCxnSpPr/>
          <p:nvPr/>
        </p:nvCxnSpPr>
        <p:spPr>
          <a:xfrm>
            <a:off x="639697" y="4681993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6"/>
          <p:cNvSpPr txBox="1"/>
          <p:nvPr/>
        </p:nvSpPr>
        <p:spPr>
          <a:xfrm>
            <a:off x="8268275" y="1763175"/>
            <a:ext cx="16857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Desde 2020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6"/>
          <p:cNvSpPr txBox="1"/>
          <p:nvPr/>
        </p:nvSpPr>
        <p:spPr>
          <a:xfrm>
            <a:off x="7086387" y="5903675"/>
            <a:ext cx="15015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Divulgação durante partida de futebol do SPFC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Campanha Voz de Todas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004B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/>
          <p:nvPr/>
        </p:nvSpPr>
        <p:spPr>
          <a:xfrm>
            <a:off x="506900" y="814708"/>
            <a:ext cx="29940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3835622" y="814708"/>
            <a:ext cx="37710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1" name="Google Shape;101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0183" r="20189" t="0"/>
          <a:stretch/>
        </p:blipFill>
        <p:spPr>
          <a:xfrm>
            <a:off x="506900" y="814699"/>
            <a:ext cx="2994124" cy="307557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7"/>
          <p:cNvSpPr/>
          <p:nvPr/>
        </p:nvSpPr>
        <p:spPr>
          <a:xfrm>
            <a:off x="3826387" y="4704080"/>
            <a:ext cx="7869000" cy="16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7941187" y="814707"/>
            <a:ext cx="37542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4165898" y="1098558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SOBRE O PROJETO</a:t>
            </a:r>
            <a:endParaRPr b="0" i="0" sz="2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05" name="Google Shape;105;p7"/>
          <p:cNvCxnSpPr/>
          <p:nvPr/>
        </p:nvCxnSpPr>
        <p:spPr>
          <a:xfrm>
            <a:off x="8207077" y="1741787"/>
            <a:ext cx="31656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p7"/>
          <p:cNvSpPr txBox="1"/>
          <p:nvPr/>
        </p:nvSpPr>
        <p:spPr>
          <a:xfrm>
            <a:off x="423916" y="206533"/>
            <a:ext cx="709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</a:rPr>
              <a:t>ACOLHE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7"/>
          <p:cNvSpPr txBox="1"/>
          <p:nvPr/>
        </p:nvSpPr>
        <p:spPr>
          <a:xfrm>
            <a:off x="8110636" y="1070434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PRINCIPAIS RESULTADOS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8" name="Google Shape;108;p7"/>
          <p:cNvSpPr/>
          <p:nvPr/>
        </p:nvSpPr>
        <p:spPr>
          <a:xfrm>
            <a:off x="508000" y="2447575"/>
            <a:ext cx="2902200" cy="15270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9" name="Google Shape;109;p7"/>
          <p:cNvGrpSpPr/>
          <p:nvPr/>
        </p:nvGrpSpPr>
        <p:grpSpPr>
          <a:xfrm>
            <a:off x="4194591" y="5040058"/>
            <a:ext cx="7300921" cy="1235695"/>
            <a:chOff x="714775" y="1610825"/>
            <a:chExt cx="7713599" cy="2510045"/>
          </a:xfrm>
        </p:grpSpPr>
        <p:sp>
          <p:nvSpPr>
            <p:cNvPr id="110" name="Google Shape;110;p7"/>
            <p:cNvSpPr txBox="1"/>
            <p:nvPr/>
          </p:nvSpPr>
          <p:spPr>
            <a:xfrm>
              <a:off x="714775" y="3365100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Lançamento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1" name="Google Shape;111;p7"/>
            <p:cNvSpPr txBox="1"/>
            <p:nvPr/>
          </p:nvSpPr>
          <p:spPr>
            <a:xfrm>
              <a:off x="3887575" y="33653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Chegamos em 300 Municípios, 20 Estados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2" name="Google Shape;112;p7"/>
            <p:cNvSpPr txBox="1"/>
            <p:nvPr/>
          </p:nvSpPr>
          <p:spPr>
            <a:xfrm>
              <a:off x="7060374" y="3140770"/>
              <a:ext cx="1368000" cy="9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Implementação da Teoria da Mudança - Revisão do escopo do projeto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3" name="Google Shape;113;p7"/>
            <p:cNvSpPr txBox="1"/>
            <p:nvPr/>
          </p:nvSpPr>
          <p:spPr>
            <a:xfrm>
              <a:off x="2207799" y="1794233"/>
              <a:ext cx="15864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Iniciamos com formações de agentes da rede pública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114" name="Google Shape;114;p7"/>
            <p:cNvSpPr txBox="1"/>
            <p:nvPr/>
          </p:nvSpPr>
          <p:spPr>
            <a:xfrm>
              <a:off x="5473975" y="16108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t/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Chegamos a 13 Estados com Acordos de Cooperação Técnica 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115" name="Google Shape;115;p7"/>
            <p:cNvCxnSpPr>
              <a:stCxn id="116" idx="2"/>
              <a:endCxn id="110" idx="0"/>
            </p:cNvCxnSpPr>
            <p:nvPr/>
          </p:nvCxnSpPr>
          <p:spPr>
            <a:xfrm flipH="1">
              <a:off x="1398800" y="3050138"/>
              <a:ext cx="600" cy="315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7" name="Google Shape;117;p7"/>
            <p:cNvCxnSpPr>
              <a:stCxn id="118" idx="0"/>
              <a:endCxn id="113" idx="2"/>
            </p:cNvCxnSpPr>
            <p:nvPr/>
          </p:nvCxnSpPr>
          <p:spPr>
            <a:xfrm flipH="1" rot="10800000">
              <a:off x="2985488" y="2511938"/>
              <a:ext cx="15600" cy="1308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7"/>
            <p:cNvCxnSpPr>
              <a:stCxn id="120" idx="2"/>
              <a:endCxn id="111" idx="0"/>
            </p:cNvCxnSpPr>
            <p:nvPr/>
          </p:nvCxnSpPr>
          <p:spPr>
            <a:xfrm>
              <a:off x="4571575" y="3050138"/>
              <a:ext cx="0" cy="3153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1" name="Google Shape;121;p7"/>
            <p:cNvCxnSpPr>
              <a:stCxn id="122" idx="0"/>
              <a:endCxn id="114" idx="2"/>
            </p:cNvCxnSpPr>
            <p:nvPr/>
          </p:nvCxnSpPr>
          <p:spPr>
            <a:xfrm flipH="1" rot="10800000">
              <a:off x="6157663" y="2328338"/>
              <a:ext cx="300" cy="3144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3" name="Google Shape;123;p7"/>
            <p:cNvCxnSpPr>
              <a:stCxn id="124" idx="2"/>
              <a:endCxn id="112" idx="0"/>
            </p:cNvCxnSpPr>
            <p:nvPr/>
          </p:nvCxnSpPr>
          <p:spPr>
            <a:xfrm>
              <a:off x="7743750" y="3050138"/>
              <a:ext cx="600" cy="906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5" name="Google Shape;125;p7"/>
            <p:cNvCxnSpPr>
              <a:stCxn id="116" idx="3"/>
              <a:endCxn id="118" idx="1"/>
            </p:cNvCxnSpPr>
            <p:nvPr/>
          </p:nvCxnSpPr>
          <p:spPr>
            <a:xfrm>
              <a:off x="1996850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6" name="Google Shape;126;p7"/>
            <p:cNvCxnSpPr>
              <a:stCxn id="118" idx="3"/>
              <a:endCxn id="120" idx="1"/>
            </p:cNvCxnSpPr>
            <p:nvPr/>
          </p:nvCxnSpPr>
          <p:spPr>
            <a:xfrm>
              <a:off x="3582938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7" name="Google Shape;127;p7"/>
            <p:cNvCxnSpPr>
              <a:stCxn id="120" idx="3"/>
              <a:endCxn id="122" idx="1"/>
            </p:cNvCxnSpPr>
            <p:nvPr/>
          </p:nvCxnSpPr>
          <p:spPr>
            <a:xfrm>
              <a:off x="5169025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8" name="Google Shape;128;p7"/>
            <p:cNvCxnSpPr>
              <a:stCxn id="122" idx="3"/>
              <a:endCxn id="124" idx="1"/>
            </p:cNvCxnSpPr>
            <p:nvPr/>
          </p:nvCxnSpPr>
          <p:spPr>
            <a:xfrm>
              <a:off x="6755113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6" name="Google Shape;116;p7"/>
            <p:cNvSpPr/>
            <p:nvPr/>
          </p:nvSpPr>
          <p:spPr>
            <a:xfrm>
              <a:off x="801950" y="2642738"/>
              <a:ext cx="1194900" cy="407400"/>
            </a:xfrm>
            <a:prstGeom prst="rect">
              <a:avLst/>
            </a:prstGeom>
            <a:solidFill>
              <a:srgbClr val="F4BB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2020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2388038" y="2642738"/>
              <a:ext cx="1194900" cy="407400"/>
            </a:xfrm>
            <a:prstGeom prst="rect">
              <a:avLst/>
            </a:prstGeom>
            <a:solidFill>
              <a:srgbClr val="EE9B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2021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0" name="Google Shape;120;p7"/>
            <p:cNvSpPr/>
            <p:nvPr/>
          </p:nvSpPr>
          <p:spPr>
            <a:xfrm>
              <a:off x="3974125" y="2642738"/>
              <a:ext cx="1194900" cy="407400"/>
            </a:xfrm>
            <a:prstGeom prst="rect">
              <a:avLst/>
            </a:prstGeom>
            <a:solidFill>
              <a:srgbClr val="B83B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2022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5560213" y="2642738"/>
              <a:ext cx="1194900" cy="40740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2023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124" name="Google Shape;124;p7"/>
            <p:cNvSpPr/>
            <p:nvPr/>
          </p:nvSpPr>
          <p:spPr>
            <a:xfrm>
              <a:off x="7146300" y="2642738"/>
              <a:ext cx="1194900" cy="407400"/>
            </a:xfrm>
            <a:prstGeom prst="rect">
              <a:avLst/>
            </a:prstGeom>
            <a:solidFill>
              <a:srgbClr val="A400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Montserrat SemiBold"/>
                <a:buNone/>
              </a:pPr>
              <a:r>
                <a:rPr lang="en-US" sz="105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2024</a:t>
              </a:r>
              <a:endParaRPr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129" name="Google Shape;129;p7"/>
          <p:cNvSpPr txBox="1"/>
          <p:nvPr/>
        </p:nvSpPr>
        <p:spPr>
          <a:xfrm>
            <a:off x="4151925" y="1530400"/>
            <a:ext cx="3165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Gerido pelo Fundo de Investimento Social Privado pelo Fim das Violências contra Mulheres e Meninas, criado em 2020 pelo Instituto Avon e pela Rede Accor, o Projeto Acolhe trabalha em 4 frentes prioritárias </a:t>
            </a: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para proteger mulheres e crianças em situação de violência vulnerabilidade: 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34950" lvl="0" marL="228600" rtl="0" algn="l"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00"/>
              <a:buFont typeface="Open Sans"/>
              <a:buChar char="●"/>
            </a:pP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Abrigamento temporário alternativo em hotéis da Rede Accor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34950" lvl="0" marL="228600" rtl="0" algn="l"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00"/>
              <a:buFont typeface="Open Sans"/>
              <a:buChar char="●"/>
            </a:pP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Suporte jurídico, psicológico e apoio para a inserção socioeconômica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34950" lvl="0" marL="228600" rtl="0" algn="l"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00"/>
              <a:buFont typeface="Open Sans"/>
              <a:buChar char="●"/>
            </a:pP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Acompanhamento e apoio socioassistencial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34950" lvl="0" marL="228600" rtl="0" algn="l"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00"/>
              <a:buFont typeface="Open Sans"/>
              <a:buChar char="●"/>
            </a:pPr>
            <a:r>
              <a:rPr lang="en-US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Apoio e suporte para a rede multidisciplinar que disponibiliza políticas públicas de auxílio e proteção a mulheres em situação de violência.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7"/>
          <p:cNvSpPr/>
          <p:nvPr/>
        </p:nvSpPr>
        <p:spPr>
          <a:xfrm rot="-5400000">
            <a:off x="1659050" y="2587750"/>
            <a:ext cx="1074600" cy="2609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7"/>
          <p:cNvGrpSpPr/>
          <p:nvPr/>
        </p:nvGrpSpPr>
        <p:grpSpPr>
          <a:xfrm>
            <a:off x="697997" y="3242381"/>
            <a:ext cx="2606400" cy="485926"/>
            <a:chOff x="697997" y="3242381"/>
            <a:chExt cx="2606400" cy="485926"/>
          </a:xfrm>
        </p:grpSpPr>
        <p:sp>
          <p:nvSpPr>
            <p:cNvPr id="132" name="Google Shape;132;p7"/>
            <p:cNvSpPr/>
            <p:nvPr/>
          </p:nvSpPr>
          <p:spPr>
            <a:xfrm>
              <a:off x="697997" y="3502407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2020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>
              <a:off x="697997" y="324238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Ano de criação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34" name="Google Shape;134;p7"/>
          <p:cNvCxnSpPr/>
          <p:nvPr/>
        </p:nvCxnSpPr>
        <p:spPr>
          <a:xfrm>
            <a:off x="618734" y="3844511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5" name="Google Shape;135;p7"/>
          <p:cNvGrpSpPr/>
          <p:nvPr/>
        </p:nvGrpSpPr>
        <p:grpSpPr>
          <a:xfrm>
            <a:off x="679449" y="4807589"/>
            <a:ext cx="2606400" cy="539307"/>
            <a:chOff x="679449" y="4989256"/>
            <a:chExt cx="2606400" cy="539307"/>
          </a:xfrm>
        </p:grpSpPr>
        <p:sp>
          <p:nvSpPr>
            <p:cNvPr id="136" name="Google Shape;136;p7"/>
            <p:cNvSpPr/>
            <p:nvPr/>
          </p:nvSpPr>
          <p:spPr>
            <a:xfrm>
              <a:off x="679449" y="5302663"/>
              <a:ext cx="21765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Mulheres vítimas de violência e seus dependentes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679449" y="498925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Público-alvo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38" name="Google Shape;138;p7"/>
          <p:cNvCxnSpPr/>
          <p:nvPr/>
        </p:nvCxnSpPr>
        <p:spPr>
          <a:xfrm>
            <a:off x="615947" y="5572355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39" name="Google Shape;139;p7"/>
          <p:cNvGrpSpPr/>
          <p:nvPr/>
        </p:nvGrpSpPr>
        <p:grpSpPr>
          <a:xfrm>
            <a:off x="679456" y="5664006"/>
            <a:ext cx="2691000" cy="482511"/>
            <a:chOff x="679456" y="5664006"/>
            <a:chExt cx="2691000" cy="482511"/>
          </a:xfrm>
        </p:grpSpPr>
        <p:sp>
          <p:nvSpPr>
            <p:cNvPr id="140" name="Google Shape;140;p7"/>
            <p:cNvSpPr/>
            <p:nvPr/>
          </p:nvSpPr>
          <p:spPr>
            <a:xfrm>
              <a:off x="679456" y="5920616"/>
              <a:ext cx="26910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Jornada de notificação e Emancipação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679456" y="566400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Alavanca de transformação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42" name="Google Shape;142;p7"/>
          <p:cNvSpPr txBox="1"/>
          <p:nvPr/>
        </p:nvSpPr>
        <p:spPr>
          <a:xfrm>
            <a:off x="8268275" y="2065454"/>
            <a:ext cx="3043200" cy="24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1600</a:t>
            </a:r>
            <a:r>
              <a:rPr b="1" lang="en-US" sz="18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mulheres e acompanhantes acolhidos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359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municípios habilitados em 25 estados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+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2 mil</a:t>
            </a:r>
            <a:r>
              <a:rPr b="1" lang="en-US" sz="18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atendimentos psicológicos e jurídicos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" name="Google Shape;143;p7"/>
          <p:cNvGrpSpPr/>
          <p:nvPr/>
        </p:nvGrpSpPr>
        <p:grpSpPr>
          <a:xfrm>
            <a:off x="673917" y="4045416"/>
            <a:ext cx="2606400" cy="445064"/>
            <a:chOff x="673917" y="4034261"/>
            <a:chExt cx="2606400" cy="445064"/>
          </a:xfrm>
        </p:grpSpPr>
        <p:sp>
          <p:nvSpPr>
            <p:cNvPr id="144" name="Google Shape;144;p7"/>
            <p:cNvSpPr/>
            <p:nvPr/>
          </p:nvSpPr>
          <p:spPr>
            <a:xfrm>
              <a:off x="673917" y="4253425"/>
              <a:ext cx="24642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Instituto Avon e Rede Accor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673917" y="403426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Principais financiadores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46" name="Google Shape;146;p7"/>
          <p:cNvCxnSpPr/>
          <p:nvPr/>
        </p:nvCxnSpPr>
        <p:spPr>
          <a:xfrm>
            <a:off x="639697" y="4681993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p7"/>
          <p:cNvSpPr/>
          <p:nvPr/>
        </p:nvSpPr>
        <p:spPr>
          <a:xfrm>
            <a:off x="3992227" y="4807607"/>
            <a:ext cx="1579500" cy="262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4072344" y="4865144"/>
            <a:ext cx="14289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LINHA DO TEMPO</a:t>
            </a:r>
            <a:endParaRPr/>
          </a:p>
        </p:txBody>
      </p:sp>
      <p:sp>
        <p:nvSpPr>
          <p:cNvPr id="149" name="Google Shape;149;p7"/>
          <p:cNvSpPr txBox="1"/>
          <p:nvPr/>
        </p:nvSpPr>
        <p:spPr>
          <a:xfrm>
            <a:off x="8268275" y="1763175"/>
            <a:ext cx="16857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Desde 2020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004B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/>
          <p:nvPr/>
        </p:nvSpPr>
        <p:spPr>
          <a:xfrm>
            <a:off x="506900" y="814708"/>
            <a:ext cx="29940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6" name="Google Shape;156;p8"/>
          <p:cNvSpPr/>
          <p:nvPr/>
        </p:nvSpPr>
        <p:spPr>
          <a:xfrm>
            <a:off x="3835622" y="814708"/>
            <a:ext cx="37710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57" name="Google Shape;157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23" r="1323" t="0"/>
          <a:stretch/>
        </p:blipFill>
        <p:spPr>
          <a:xfrm>
            <a:off x="506900" y="814699"/>
            <a:ext cx="2994125" cy="30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/>
          <p:nvPr/>
        </p:nvSpPr>
        <p:spPr>
          <a:xfrm>
            <a:off x="3826387" y="4704080"/>
            <a:ext cx="7869000" cy="16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7941187" y="814707"/>
            <a:ext cx="37542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4165898" y="1098558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SOBRE O PROJETO</a:t>
            </a:r>
            <a:endParaRPr b="0" i="0" sz="2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61" name="Google Shape;161;p8"/>
          <p:cNvCxnSpPr/>
          <p:nvPr/>
        </p:nvCxnSpPr>
        <p:spPr>
          <a:xfrm>
            <a:off x="8207077" y="1741787"/>
            <a:ext cx="31656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" name="Google Shape;162;p8"/>
          <p:cNvSpPr txBox="1"/>
          <p:nvPr/>
        </p:nvSpPr>
        <p:spPr>
          <a:xfrm>
            <a:off x="423916" y="206533"/>
            <a:ext cx="709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</a:rPr>
              <a:t>LIGUE CÂNCER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8110636" y="1070434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PRINCIPAIS RESULTADOS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08000" y="2447575"/>
            <a:ext cx="2902200" cy="15270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4138238" y="1737200"/>
            <a:ext cx="31656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Apoiado pelo Instituto Avon, o canal do Instituto Oncoguia é o único serviço no país a oferecer </a:t>
            </a:r>
            <a:r>
              <a:rPr b="1" lang="en-US" sz="1100">
                <a:solidFill>
                  <a:srgbClr val="E5004B"/>
                </a:solidFill>
                <a:latin typeface="Open Sans"/>
                <a:ea typeface="Open Sans"/>
                <a:cs typeface="Open Sans"/>
                <a:sym typeface="Open Sans"/>
              </a:rPr>
              <a:t>orientações, apoio e acolhimento para pacientes de câncer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 Pelo </a:t>
            </a:r>
            <a:r>
              <a:rPr b="1"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0800 773 1666</a:t>
            </a: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pacientes e familiares podem, de forma gratuita, tirar dúvidas relacionadas à qualidade de vida, direitos das pacientes e consultas com profissionais especializados para acolhimento e orientação.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" name="Google Shape;166;p8"/>
          <p:cNvSpPr/>
          <p:nvPr/>
        </p:nvSpPr>
        <p:spPr>
          <a:xfrm rot="-5400000">
            <a:off x="1659050" y="2587750"/>
            <a:ext cx="1074600" cy="2609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7" name="Google Shape;167;p8"/>
          <p:cNvGrpSpPr/>
          <p:nvPr/>
        </p:nvGrpSpPr>
        <p:grpSpPr>
          <a:xfrm>
            <a:off x="697997" y="3242381"/>
            <a:ext cx="2606400" cy="485926"/>
            <a:chOff x="697997" y="3242381"/>
            <a:chExt cx="2606400" cy="485926"/>
          </a:xfrm>
        </p:grpSpPr>
        <p:sp>
          <p:nvSpPr>
            <p:cNvPr id="168" name="Google Shape;168;p8"/>
            <p:cNvSpPr/>
            <p:nvPr/>
          </p:nvSpPr>
          <p:spPr>
            <a:xfrm>
              <a:off x="697997" y="3502407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highlight>
                    <a:schemeClr val="lt1"/>
                  </a:highlight>
                  <a:latin typeface="Quattrocento Sans"/>
                  <a:ea typeface="Quattrocento Sans"/>
                  <a:cs typeface="Quattrocento Sans"/>
                  <a:sym typeface="Quattrocento Sans"/>
                </a:rPr>
                <a:t>2012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697997" y="324238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Ano de criação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70" name="Google Shape;170;p8"/>
          <p:cNvCxnSpPr/>
          <p:nvPr/>
        </p:nvCxnSpPr>
        <p:spPr>
          <a:xfrm>
            <a:off x="618734" y="3844511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1" name="Google Shape;171;p8"/>
          <p:cNvGrpSpPr/>
          <p:nvPr/>
        </p:nvGrpSpPr>
        <p:grpSpPr>
          <a:xfrm>
            <a:off x="679449" y="4807589"/>
            <a:ext cx="2770501" cy="539311"/>
            <a:chOff x="679449" y="4989256"/>
            <a:chExt cx="2770501" cy="539311"/>
          </a:xfrm>
        </p:grpSpPr>
        <p:sp>
          <p:nvSpPr>
            <p:cNvPr id="172" name="Google Shape;172;p8"/>
            <p:cNvSpPr/>
            <p:nvPr/>
          </p:nvSpPr>
          <p:spPr>
            <a:xfrm>
              <a:off x="679450" y="5302666"/>
              <a:ext cx="27705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Pacientes oncológicos e consultoras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679449" y="498925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Público-alvo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74" name="Google Shape;174;p8"/>
          <p:cNvCxnSpPr/>
          <p:nvPr/>
        </p:nvCxnSpPr>
        <p:spPr>
          <a:xfrm>
            <a:off x="615947" y="5572355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5" name="Google Shape;175;p8"/>
          <p:cNvGrpSpPr/>
          <p:nvPr/>
        </p:nvGrpSpPr>
        <p:grpSpPr>
          <a:xfrm>
            <a:off x="679456" y="5664006"/>
            <a:ext cx="2691000" cy="482511"/>
            <a:chOff x="679456" y="5664006"/>
            <a:chExt cx="2691000" cy="482511"/>
          </a:xfrm>
        </p:grpSpPr>
        <p:sp>
          <p:nvSpPr>
            <p:cNvPr id="176" name="Google Shape;176;p8"/>
            <p:cNvSpPr/>
            <p:nvPr/>
          </p:nvSpPr>
          <p:spPr>
            <a:xfrm>
              <a:off x="679456" y="5920616"/>
              <a:ext cx="26910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Detecção e Resolução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679456" y="566400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Alavanca de transformação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178" name="Google Shape;178;p8"/>
          <p:cNvSpPr txBox="1"/>
          <p:nvPr/>
        </p:nvSpPr>
        <p:spPr>
          <a:xfrm>
            <a:off x="8296675" y="2148367"/>
            <a:ext cx="3043200" cy="24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13.297 </a:t>
            </a: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mil novos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atendimentos para todos os tipos de câncer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3112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novos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atendimentos específicos para cânceres femininos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(mama e ginecológicos)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8"/>
          <p:cNvGrpSpPr/>
          <p:nvPr/>
        </p:nvGrpSpPr>
        <p:grpSpPr>
          <a:xfrm>
            <a:off x="673917" y="4045416"/>
            <a:ext cx="2606400" cy="445064"/>
            <a:chOff x="673917" y="4034261"/>
            <a:chExt cx="2606400" cy="445064"/>
          </a:xfrm>
        </p:grpSpPr>
        <p:sp>
          <p:nvSpPr>
            <p:cNvPr id="180" name="Google Shape;180;p8"/>
            <p:cNvSpPr/>
            <p:nvPr/>
          </p:nvSpPr>
          <p:spPr>
            <a:xfrm>
              <a:off x="673917" y="4253425"/>
              <a:ext cx="24642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Instituto Avon e Oncoguia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673917" y="403426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Principais financiadores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182" name="Google Shape;182;p8"/>
          <p:cNvCxnSpPr/>
          <p:nvPr/>
        </p:nvCxnSpPr>
        <p:spPr>
          <a:xfrm>
            <a:off x="639697" y="4681993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p8"/>
          <p:cNvSpPr/>
          <p:nvPr/>
        </p:nvSpPr>
        <p:spPr>
          <a:xfrm>
            <a:off x="3992227" y="4807607"/>
            <a:ext cx="1579500" cy="262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4" name="Google Shape;184;p8"/>
          <p:cNvSpPr txBox="1"/>
          <p:nvPr/>
        </p:nvSpPr>
        <p:spPr>
          <a:xfrm>
            <a:off x="4072344" y="4865144"/>
            <a:ext cx="14289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LINHA DO TEMPO</a:t>
            </a:r>
            <a:endParaRPr/>
          </a:p>
        </p:txBody>
      </p:sp>
      <p:sp>
        <p:nvSpPr>
          <p:cNvPr id="185" name="Google Shape;185;p8"/>
          <p:cNvSpPr txBox="1"/>
          <p:nvPr/>
        </p:nvSpPr>
        <p:spPr>
          <a:xfrm>
            <a:off x="8268275" y="1763175"/>
            <a:ext cx="16857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Desde 2021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4651791" y="5903688"/>
            <a:ext cx="1294812" cy="3532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Lançamento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654846" y="5903799"/>
            <a:ext cx="1294812" cy="3532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Integração Atendimento Rede e Público Geral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6064937" y="5130350"/>
            <a:ext cx="1501528" cy="35327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Instituto Avon patrocina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89" name="Google Shape;189;p8"/>
          <p:cNvCxnSpPr>
            <a:stCxn id="190" idx="2"/>
            <a:endCxn id="186" idx="0"/>
          </p:cNvCxnSpPr>
          <p:nvPr/>
        </p:nvCxnSpPr>
        <p:spPr>
          <a:xfrm flipH="1">
            <a:off x="5299188" y="5748632"/>
            <a:ext cx="600" cy="1551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8"/>
          <p:cNvCxnSpPr>
            <a:stCxn id="192" idx="0"/>
            <a:endCxn id="188" idx="2"/>
          </p:cNvCxnSpPr>
          <p:nvPr/>
        </p:nvCxnSpPr>
        <p:spPr>
          <a:xfrm flipH="1" rot="10800000">
            <a:off x="6801020" y="5483569"/>
            <a:ext cx="14700" cy="645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3" name="Google Shape;193;p8"/>
          <p:cNvCxnSpPr>
            <a:stCxn id="194" idx="2"/>
            <a:endCxn id="187" idx="0"/>
          </p:cNvCxnSpPr>
          <p:nvPr/>
        </p:nvCxnSpPr>
        <p:spPr>
          <a:xfrm>
            <a:off x="8302252" y="5748632"/>
            <a:ext cx="0" cy="1551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" name="Google Shape;195;p8"/>
          <p:cNvCxnSpPr/>
          <p:nvPr/>
        </p:nvCxnSpPr>
        <p:spPr>
          <a:xfrm rot="10800000">
            <a:off x="9704515" y="5471869"/>
            <a:ext cx="0" cy="200563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" name="Google Shape;196;p8"/>
          <p:cNvCxnSpPr>
            <a:stCxn id="190" idx="3"/>
            <a:endCxn id="192" idx="1"/>
          </p:cNvCxnSpPr>
          <p:nvPr/>
        </p:nvCxnSpPr>
        <p:spPr>
          <a:xfrm>
            <a:off x="5865275" y="5648351"/>
            <a:ext cx="3702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7" name="Google Shape;197;p8"/>
          <p:cNvCxnSpPr>
            <a:stCxn id="192" idx="3"/>
            <a:endCxn id="194" idx="1"/>
          </p:cNvCxnSpPr>
          <p:nvPr/>
        </p:nvCxnSpPr>
        <p:spPr>
          <a:xfrm>
            <a:off x="7366507" y="5648351"/>
            <a:ext cx="3702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0" name="Google Shape;190;p8"/>
          <p:cNvSpPr/>
          <p:nvPr/>
        </p:nvSpPr>
        <p:spPr>
          <a:xfrm>
            <a:off x="4734302" y="5548069"/>
            <a:ext cx="1130973" cy="200563"/>
          </a:xfrm>
          <a:prstGeom prst="rect">
            <a:avLst/>
          </a:prstGeom>
          <a:solidFill>
            <a:srgbClr val="F4BB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None/>
            </a:pPr>
            <a:r>
              <a:rPr lang="en-US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2012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6235534" y="5548069"/>
            <a:ext cx="1130973" cy="200563"/>
          </a:xfrm>
          <a:prstGeom prst="rect">
            <a:avLst/>
          </a:prstGeom>
          <a:solidFill>
            <a:srgbClr val="EE9B8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None/>
            </a:pPr>
            <a:r>
              <a:rPr lang="en-US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2021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198" name="Google Shape;198;p8"/>
          <p:cNvCxnSpPr/>
          <p:nvPr/>
        </p:nvCxnSpPr>
        <p:spPr>
          <a:xfrm>
            <a:off x="8844958" y="5648351"/>
            <a:ext cx="370271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4" name="Google Shape;194;p8"/>
          <p:cNvSpPr/>
          <p:nvPr/>
        </p:nvSpPr>
        <p:spPr>
          <a:xfrm>
            <a:off x="7736765" y="5548069"/>
            <a:ext cx="1130973" cy="200563"/>
          </a:xfrm>
          <a:prstGeom prst="rect">
            <a:avLst/>
          </a:prstGeom>
          <a:solidFill>
            <a:srgbClr val="B83B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ontserrat SemiBold"/>
              <a:buNone/>
            </a:pPr>
            <a:r>
              <a:rPr lang="en-US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2022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9057701" y="5141799"/>
            <a:ext cx="1294812" cy="3532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Montserrat Medium"/>
              <a:buNone/>
            </a:pPr>
            <a:r>
              <a:rPr lang="en-US"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Inclusão de cânceres ginecológicos</a:t>
            </a:r>
            <a:endParaRPr sz="7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9139029" y="5548069"/>
            <a:ext cx="1130973" cy="200563"/>
          </a:xfrm>
          <a:prstGeom prst="rect">
            <a:avLst/>
          </a:prstGeom>
          <a:solidFill>
            <a:srgbClr val="A400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Montserrat SemiBold"/>
              <a:buNone/>
            </a:pPr>
            <a:r>
              <a:rPr lang="en-US"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2023</a:t>
            </a:r>
            <a:endParaRPr sz="105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5004B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"/>
          <p:cNvSpPr/>
          <p:nvPr/>
        </p:nvSpPr>
        <p:spPr>
          <a:xfrm>
            <a:off x="506900" y="814708"/>
            <a:ext cx="2994000" cy="5566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3835622" y="814708"/>
            <a:ext cx="37710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8" name="Google Shape;208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3492" r="13492" t="0"/>
          <a:stretch/>
        </p:blipFill>
        <p:spPr>
          <a:xfrm>
            <a:off x="506900" y="814699"/>
            <a:ext cx="2994125" cy="30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9"/>
          <p:cNvSpPr/>
          <p:nvPr/>
        </p:nvSpPr>
        <p:spPr>
          <a:xfrm>
            <a:off x="3826387" y="4704080"/>
            <a:ext cx="7869000" cy="165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7941187" y="814707"/>
            <a:ext cx="3754200" cy="36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1" name="Google Shape;211;p9"/>
          <p:cNvSpPr txBox="1"/>
          <p:nvPr/>
        </p:nvSpPr>
        <p:spPr>
          <a:xfrm>
            <a:off x="4165898" y="1098558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SOBRE O PROJETO</a:t>
            </a:r>
            <a:endParaRPr b="0" i="0" sz="2400" u="none" cap="none" strike="noStrike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212" name="Google Shape;212;p9"/>
          <p:cNvCxnSpPr/>
          <p:nvPr/>
        </p:nvCxnSpPr>
        <p:spPr>
          <a:xfrm>
            <a:off x="8207077" y="1741787"/>
            <a:ext cx="31656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3" name="Google Shape;213;p9"/>
          <p:cNvSpPr txBox="1"/>
          <p:nvPr/>
        </p:nvSpPr>
        <p:spPr>
          <a:xfrm>
            <a:off x="423916" y="206533"/>
            <a:ext cx="709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</a:rPr>
              <a:t>NAVEGAVON</a:t>
            </a:r>
            <a:endParaRPr b="1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9"/>
          <p:cNvSpPr txBox="1"/>
          <p:nvPr/>
        </p:nvSpPr>
        <p:spPr>
          <a:xfrm>
            <a:off x="8110636" y="1070434"/>
            <a:ext cx="31632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PRINCIPAIS RESULTADOS</a:t>
            </a:r>
            <a:endParaRPr sz="24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15" name="Google Shape;215;p9"/>
          <p:cNvSpPr/>
          <p:nvPr/>
        </p:nvSpPr>
        <p:spPr>
          <a:xfrm>
            <a:off x="508000" y="2447575"/>
            <a:ext cx="2902200" cy="15270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6" name="Google Shape;216;p9"/>
          <p:cNvGrpSpPr/>
          <p:nvPr/>
        </p:nvGrpSpPr>
        <p:grpSpPr>
          <a:xfrm>
            <a:off x="4194591" y="5040058"/>
            <a:ext cx="7300922" cy="1217015"/>
            <a:chOff x="714775" y="1610825"/>
            <a:chExt cx="7713600" cy="2472100"/>
          </a:xfrm>
        </p:grpSpPr>
        <p:sp>
          <p:nvSpPr>
            <p:cNvPr id="217" name="Google Shape;217;p9"/>
            <p:cNvSpPr txBox="1"/>
            <p:nvPr/>
          </p:nvSpPr>
          <p:spPr>
            <a:xfrm>
              <a:off x="714775" y="3365100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Lançamento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18" name="Google Shape;218;p9"/>
            <p:cNvSpPr txBox="1"/>
            <p:nvPr/>
          </p:nvSpPr>
          <p:spPr>
            <a:xfrm>
              <a:off x="3887575" y="33653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Início de implementação em Minas Gerais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7060375" y="33653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Navegavon chega a Alagoas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20" name="Google Shape;220;p9"/>
            <p:cNvSpPr txBox="1"/>
            <p:nvPr/>
          </p:nvSpPr>
          <p:spPr>
            <a:xfrm>
              <a:off x="2207799" y="1794233"/>
              <a:ext cx="15864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Aprovação Lei Federal de Navegação de Pacientes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sp>
          <p:nvSpPr>
            <p:cNvPr id="221" name="Google Shape;221;p9"/>
            <p:cNvSpPr txBox="1"/>
            <p:nvPr/>
          </p:nvSpPr>
          <p:spPr>
            <a:xfrm>
              <a:off x="5473975" y="16108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Navegação de Pacientes aprovada na Política Nacional de Prevenção e Controle do Câncer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222" name="Google Shape;222;p9"/>
            <p:cNvCxnSpPr>
              <a:stCxn id="223" idx="2"/>
              <a:endCxn id="217" idx="0"/>
            </p:cNvCxnSpPr>
            <p:nvPr/>
          </p:nvCxnSpPr>
          <p:spPr>
            <a:xfrm flipH="1">
              <a:off x="1398800" y="3050138"/>
              <a:ext cx="600" cy="3150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4" name="Google Shape;224;p9"/>
            <p:cNvCxnSpPr>
              <a:stCxn id="225" idx="0"/>
              <a:endCxn id="220" idx="2"/>
            </p:cNvCxnSpPr>
            <p:nvPr/>
          </p:nvCxnSpPr>
          <p:spPr>
            <a:xfrm flipH="1" rot="10800000">
              <a:off x="2985488" y="2511938"/>
              <a:ext cx="15600" cy="1308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p9"/>
            <p:cNvCxnSpPr>
              <a:stCxn id="227" idx="2"/>
              <a:endCxn id="218" idx="0"/>
            </p:cNvCxnSpPr>
            <p:nvPr/>
          </p:nvCxnSpPr>
          <p:spPr>
            <a:xfrm>
              <a:off x="4571575" y="3050138"/>
              <a:ext cx="0" cy="3153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8" name="Google Shape;228;p9"/>
            <p:cNvCxnSpPr>
              <a:stCxn id="229" idx="0"/>
              <a:endCxn id="221" idx="2"/>
            </p:cNvCxnSpPr>
            <p:nvPr/>
          </p:nvCxnSpPr>
          <p:spPr>
            <a:xfrm flipH="1" rot="10800000">
              <a:off x="6157663" y="2328338"/>
              <a:ext cx="300" cy="3144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0" name="Google Shape;230;p9"/>
            <p:cNvCxnSpPr>
              <a:stCxn id="231" idx="2"/>
              <a:endCxn id="219" idx="0"/>
            </p:cNvCxnSpPr>
            <p:nvPr/>
          </p:nvCxnSpPr>
          <p:spPr>
            <a:xfrm>
              <a:off x="7743750" y="3050138"/>
              <a:ext cx="600" cy="3153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2" name="Google Shape;232;p9"/>
            <p:cNvCxnSpPr>
              <a:stCxn id="223" idx="3"/>
              <a:endCxn id="225" idx="1"/>
            </p:cNvCxnSpPr>
            <p:nvPr/>
          </p:nvCxnSpPr>
          <p:spPr>
            <a:xfrm>
              <a:off x="1996850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3" name="Google Shape;233;p9"/>
            <p:cNvCxnSpPr>
              <a:stCxn id="225" idx="3"/>
              <a:endCxn id="227" idx="1"/>
            </p:cNvCxnSpPr>
            <p:nvPr/>
          </p:nvCxnSpPr>
          <p:spPr>
            <a:xfrm>
              <a:off x="3582938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4" name="Google Shape;234;p9"/>
            <p:cNvCxnSpPr>
              <a:stCxn id="227" idx="3"/>
              <a:endCxn id="229" idx="1"/>
            </p:cNvCxnSpPr>
            <p:nvPr/>
          </p:nvCxnSpPr>
          <p:spPr>
            <a:xfrm>
              <a:off x="5169025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5" name="Google Shape;235;p9"/>
            <p:cNvCxnSpPr>
              <a:stCxn id="229" idx="3"/>
              <a:endCxn id="231" idx="1"/>
            </p:cNvCxnSpPr>
            <p:nvPr/>
          </p:nvCxnSpPr>
          <p:spPr>
            <a:xfrm>
              <a:off x="6755113" y="2846438"/>
              <a:ext cx="391200" cy="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3" name="Google Shape;223;p9"/>
            <p:cNvSpPr/>
            <p:nvPr/>
          </p:nvSpPr>
          <p:spPr>
            <a:xfrm>
              <a:off x="801950" y="2642738"/>
              <a:ext cx="1194900" cy="407400"/>
            </a:xfrm>
            <a:prstGeom prst="rect">
              <a:avLst/>
            </a:prstGeom>
            <a:solidFill>
              <a:srgbClr val="F4BB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2021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2388038" y="2642738"/>
              <a:ext cx="1194900" cy="407400"/>
            </a:xfrm>
            <a:prstGeom prst="rect">
              <a:avLst/>
            </a:prstGeom>
            <a:solidFill>
              <a:srgbClr val="EE9B8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2021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3974125" y="2642738"/>
              <a:ext cx="1194900" cy="407400"/>
            </a:xfrm>
            <a:prstGeom prst="rect">
              <a:avLst/>
            </a:prstGeom>
            <a:solidFill>
              <a:srgbClr val="B83B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2022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5560213" y="2642738"/>
              <a:ext cx="1194900" cy="407400"/>
            </a:xfrm>
            <a:prstGeom prst="rect">
              <a:avLst/>
            </a:prstGeom>
            <a:solidFill>
              <a:srgbClr val="E500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Montserrat SemiBold"/>
                <a:buNone/>
              </a:pPr>
              <a:r>
                <a:rPr lang="en-US" sz="110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2023</a:t>
              </a:r>
              <a:endParaRPr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7146300" y="2642738"/>
              <a:ext cx="1194900" cy="407400"/>
            </a:xfrm>
            <a:prstGeom prst="rect">
              <a:avLst/>
            </a:prstGeom>
            <a:solidFill>
              <a:srgbClr val="A400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50"/>
                <a:buFont typeface="Montserrat SemiBold"/>
                <a:buNone/>
              </a:pPr>
              <a:r>
                <a:rPr lang="en-US" sz="1050">
                  <a:solidFill>
                    <a:schemeClr val="lt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2024</a:t>
              </a:r>
              <a:endParaRPr sz="105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236" name="Google Shape;236;p9"/>
          <p:cNvSpPr/>
          <p:nvPr/>
        </p:nvSpPr>
        <p:spPr>
          <a:xfrm rot="-5400000">
            <a:off x="1659050" y="2587750"/>
            <a:ext cx="1074600" cy="26094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p9"/>
          <p:cNvGrpSpPr/>
          <p:nvPr/>
        </p:nvGrpSpPr>
        <p:grpSpPr>
          <a:xfrm>
            <a:off x="697997" y="3242381"/>
            <a:ext cx="2606400" cy="485926"/>
            <a:chOff x="697997" y="3242381"/>
            <a:chExt cx="2606400" cy="485926"/>
          </a:xfrm>
        </p:grpSpPr>
        <p:sp>
          <p:nvSpPr>
            <p:cNvPr id="238" name="Google Shape;238;p9"/>
            <p:cNvSpPr/>
            <p:nvPr/>
          </p:nvSpPr>
          <p:spPr>
            <a:xfrm>
              <a:off x="697997" y="3502407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highlight>
                    <a:schemeClr val="lt1"/>
                  </a:highlight>
                  <a:latin typeface="Quattrocento Sans"/>
                  <a:ea typeface="Quattrocento Sans"/>
                  <a:cs typeface="Quattrocento Sans"/>
                  <a:sym typeface="Quattrocento Sans"/>
                </a:rPr>
                <a:t>2021</a:t>
              </a:r>
              <a:endParaRPr sz="1200">
                <a:solidFill>
                  <a:schemeClr val="dk1"/>
                </a:solidFill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>
              <a:off x="697997" y="324238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Ano de criação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240" name="Google Shape;240;p9"/>
          <p:cNvCxnSpPr/>
          <p:nvPr/>
        </p:nvCxnSpPr>
        <p:spPr>
          <a:xfrm>
            <a:off x="618734" y="3844511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1" name="Google Shape;241;p9"/>
          <p:cNvGrpSpPr/>
          <p:nvPr/>
        </p:nvGrpSpPr>
        <p:grpSpPr>
          <a:xfrm>
            <a:off x="679449" y="4807589"/>
            <a:ext cx="2606400" cy="539307"/>
            <a:chOff x="679449" y="4989256"/>
            <a:chExt cx="2606400" cy="539307"/>
          </a:xfrm>
        </p:grpSpPr>
        <p:sp>
          <p:nvSpPr>
            <p:cNvPr id="242" name="Google Shape;242;p9"/>
            <p:cNvSpPr/>
            <p:nvPr/>
          </p:nvSpPr>
          <p:spPr>
            <a:xfrm>
              <a:off x="679449" y="5302663"/>
              <a:ext cx="21765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Pacientes de câncer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>
              <a:off x="679449" y="498925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Público-alvo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244" name="Google Shape;244;p9"/>
          <p:cNvCxnSpPr/>
          <p:nvPr/>
        </p:nvCxnSpPr>
        <p:spPr>
          <a:xfrm>
            <a:off x="615947" y="5572355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5" name="Google Shape;245;p9"/>
          <p:cNvGrpSpPr/>
          <p:nvPr/>
        </p:nvGrpSpPr>
        <p:grpSpPr>
          <a:xfrm>
            <a:off x="679456" y="5664006"/>
            <a:ext cx="2691000" cy="482511"/>
            <a:chOff x="679456" y="5664006"/>
            <a:chExt cx="2691000" cy="482511"/>
          </a:xfrm>
        </p:grpSpPr>
        <p:sp>
          <p:nvSpPr>
            <p:cNvPr id="246" name="Google Shape;246;p9"/>
            <p:cNvSpPr/>
            <p:nvPr/>
          </p:nvSpPr>
          <p:spPr>
            <a:xfrm>
              <a:off x="679456" y="5920616"/>
              <a:ext cx="26910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Detecção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679456" y="5664006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Alavanca de transformação</a:t>
              </a:r>
              <a:endParaRPr b="1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248" name="Google Shape;248;p9"/>
          <p:cNvSpPr txBox="1"/>
          <p:nvPr/>
        </p:nvSpPr>
        <p:spPr>
          <a:xfrm>
            <a:off x="8268275" y="1989254"/>
            <a:ext cx="3043200" cy="2427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1200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essoas atendidas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189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profissionais capacitados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dos diagnósticos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das pacientes atendidas realizados em menos de 30 dias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5004B"/>
                </a:solidFill>
                <a:latin typeface="Calibri"/>
                <a:ea typeface="Calibri"/>
                <a:cs typeface="Calibri"/>
                <a:sym typeface="Calibri"/>
              </a:rPr>
              <a:t>13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municípios abrangidos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9" name="Google Shape;249;p9"/>
          <p:cNvGrpSpPr/>
          <p:nvPr/>
        </p:nvGrpSpPr>
        <p:grpSpPr>
          <a:xfrm>
            <a:off x="673917" y="4045416"/>
            <a:ext cx="2606400" cy="445064"/>
            <a:chOff x="673917" y="4034261"/>
            <a:chExt cx="2606400" cy="445064"/>
          </a:xfrm>
        </p:grpSpPr>
        <p:sp>
          <p:nvSpPr>
            <p:cNvPr id="250" name="Google Shape;250;p9"/>
            <p:cNvSpPr/>
            <p:nvPr/>
          </p:nvSpPr>
          <p:spPr>
            <a:xfrm>
              <a:off x="673917" y="4253425"/>
              <a:ext cx="24642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Instituto Avon e Oncoguia</a:t>
              </a:r>
              <a:endParaRPr sz="12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51" name="Google Shape;251;p9"/>
            <p:cNvSpPr/>
            <p:nvPr/>
          </p:nvSpPr>
          <p:spPr>
            <a:xfrm>
              <a:off x="673917" y="4034261"/>
              <a:ext cx="2606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Principais financiadores</a:t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cxnSp>
        <p:nvCxnSpPr>
          <p:cNvPr id="252" name="Google Shape;252;p9"/>
          <p:cNvCxnSpPr/>
          <p:nvPr/>
        </p:nvCxnSpPr>
        <p:spPr>
          <a:xfrm>
            <a:off x="639697" y="4681993"/>
            <a:ext cx="27705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3" name="Google Shape;253;p9"/>
          <p:cNvSpPr/>
          <p:nvPr/>
        </p:nvSpPr>
        <p:spPr>
          <a:xfrm>
            <a:off x="3992227" y="4807607"/>
            <a:ext cx="1579500" cy="262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4" name="Google Shape;254;p9"/>
          <p:cNvSpPr txBox="1"/>
          <p:nvPr/>
        </p:nvSpPr>
        <p:spPr>
          <a:xfrm>
            <a:off x="4072344" y="4865144"/>
            <a:ext cx="14289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highlight>
                  <a:schemeClr val="lt2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LINHA DO TEMPO</a:t>
            </a:r>
            <a:endParaRPr>
              <a:highlight>
                <a:schemeClr val="lt2"/>
              </a:highlight>
            </a:endParaRPr>
          </a:p>
        </p:txBody>
      </p:sp>
      <p:sp>
        <p:nvSpPr>
          <p:cNvPr id="255" name="Google Shape;255;p9"/>
          <p:cNvSpPr txBox="1"/>
          <p:nvPr/>
        </p:nvSpPr>
        <p:spPr>
          <a:xfrm>
            <a:off x="4035863" y="1526713"/>
            <a:ext cx="33705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Iniciativa criada pelo Instituto Avon para fortalecer as estratégias de acompanhamento de pacientes oncológicas durante a sua jornada – conhecida como “navegação de pacientes” – e garantir mais agilidade nos diagnósticos e início do tratamento via SUS – Sistema Único de Saúde nas regiões em que for aplicada.</a:t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Em 2022 e 2023, com a consultoria da Dra. Sandra Gioia, a metodologia foi implantada na região de Juiz de Fora (MG), e no final do ano, o projeto deu origem à Lei 14.450/22, sancionada pela Presidência da República, que criou o Programa Nacional de Navegação de Pacientes para Pessoas com Neoplasia Maligna de Mama.</a:t>
            </a:r>
            <a:endParaRPr b="1" sz="1000">
              <a:solidFill>
                <a:srgbClr val="E5004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" name="Google Shape;256;p9"/>
          <p:cNvSpPr txBox="1"/>
          <p:nvPr/>
        </p:nvSpPr>
        <p:spPr>
          <a:xfrm>
            <a:off x="8268275" y="1763175"/>
            <a:ext cx="1685700" cy="3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Desde 2022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7" name="Google Shape;257;p9"/>
          <p:cNvGrpSpPr/>
          <p:nvPr/>
        </p:nvGrpSpPr>
        <p:grpSpPr>
          <a:xfrm>
            <a:off x="10202191" y="5040058"/>
            <a:ext cx="1294812" cy="508054"/>
            <a:chOff x="5473975" y="1610825"/>
            <a:chExt cx="1368000" cy="1032000"/>
          </a:xfrm>
        </p:grpSpPr>
        <p:sp>
          <p:nvSpPr>
            <p:cNvPr id="258" name="Google Shape;258;p9"/>
            <p:cNvSpPr txBox="1"/>
            <p:nvPr/>
          </p:nvSpPr>
          <p:spPr>
            <a:xfrm>
              <a:off x="5473975" y="1610825"/>
              <a:ext cx="1368000" cy="71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Montserrat Medium"/>
                <a:buNone/>
              </a:pPr>
              <a:r>
                <a:rPr lang="en-US" sz="7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Lançamento Escola de Navegação de Pacientes</a:t>
              </a:r>
              <a:endParaRPr sz="7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cxnSp>
          <p:nvCxnSpPr>
            <p:cNvPr id="259" name="Google Shape;259;p9"/>
            <p:cNvCxnSpPr>
              <a:endCxn id="258" idx="2"/>
            </p:cNvCxnSpPr>
            <p:nvPr/>
          </p:nvCxnSpPr>
          <p:spPr>
            <a:xfrm flipH="1" rot="10800000">
              <a:off x="6157675" y="2328425"/>
              <a:ext cx="300" cy="314400"/>
            </a:xfrm>
            <a:prstGeom prst="straightConnector1">
              <a:avLst/>
            </a:prstGeom>
            <a:noFill/>
            <a:ln cap="flat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686">
      <a:dk1>
        <a:srgbClr val="000000"/>
      </a:dk1>
      <a:lt1>
        <a:srgbClr val="FFFFFF"/>
      </a:lt1>
      <a:dk2>
        <a:srgbClr val="153153"/>
      </a:dk2>
      <a:lt2>
        <a:srgbClr val="EEECE1"/>
      </a:lt2>
      <a:accent1>
        <a:srgbClr val="E35A35"/>
      </a:accent1>
      <a:accent2>
        <a:srgbClr val="E3AC14"/>
      </a:accent2>
      <a:accent3>
        <a:srgbClr val="8BB74C"/>
      </a:accent3>
      <a:accent4>
        <a:srgbClr val="5FB7A2"/>
      </a:accent4>
      <a:accent5>
        <a:srgbClr val="3081AC"/>
      </a:accent5>
      <a:accent6>
        <a:srgbClr val="A5A5A5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