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71" r:id="rId6"/>
    <p:sldId id="275" r:id="rId7"/>
    <p:sldId id="276" r:id="rId8"/>
    <p:sldId id="273" r:id="rId9"/>
    <p:sldId id="262" r:id="rId10"/>
  </p:sldIdLst>
  <p:sldSz cx="9144000" cy="5143500" type="screen16x9"/>
  <p:notesSz cx="6858000" cy="9144000"/>
  <p:embeddedFontLst>
    <p:embeddedFont>
      <p:font typeface="Helvetica Neue" panose="02000503000000020004" pitchFamily="2" charset="0"/>
      <p:regular r:id="rId12"/>
      <p:bold r:id="rId13"/>
      <p:italic r:id="rId14"/>
      <p:boldItalic r:id="rId15"/>
    </p:embeddedFont>
    <p:embeddedFont>
      <p:font typeface="Ofelia Display" panose="020B0201020201010104" pitchFamily="34" charset="77"/>
      <p:regular r:id="rId16"/>
      <p:bold r:id="rId17"/>
      <p:italic r:id="rId18"/>
      <p:boldItalic r:id="rId19"/>
    </p:embeddedFont>
    <p:embeddedFont>
      <p:font typeface="Ofelia Text" panose="020B0201020201010104" pitchFamily="34" charset="77"/>
      <p:regular r:id="rId20"/>
      <p:bold r:id="rId21"/>
      <p:italic r:id="rId22"/>
      <p:boldItalic r:id="rId23"/>
    </p:embeddedFont>
    <p:embeddedFont>
      <p:font typeface="Play" pitchFamily="2" charset="0"/>
      <p:regular r:id="rId24"/>
      <p:bold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567AA"/>
    <a:srgbClr val="073479"/>
    <a:srgbClr val="951915"/>
    <a:srgbClr val="E5004B"/>
    <a:srgbClr val="FF5A00"/>
    <a:srgbClr val="595959"/>
    <a:srgbClr val="F6BE00"/>
    <a:srgbClr val="E80000"/>
    <a:srgbClr val="E2D9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36"/>
    <p:restoredTop sz="80271"/>
  </p:normalViewPr>
  <p:slideViewPr>
    <p:cSldViewPr snapToGrid="0">
      <p:cViewPr>
        <p:scale>
          <a:sx n="150" d="100"/>
          <a:sy n="150" d="100"/>
        </p:scale>
        <p:origin x="640" y="19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font" Target="fonts/font14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font" Target="fonts/font13.fntdata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font" Target="fonts/font12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font" Target="fonts/font11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" name="Google Shape;53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0dbf5c53c6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0dbf5c53c6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pt-BR" sz="1100" dirty="0">
                <a:solidFill>
                  <a:schemeClr val="dk1"/>
                </a:solidFill>
              </a:rPr>
              <a:t>Bruno: "Bom dia a todos. Gostaria de começar nossa apresentação com essa citação de Rita Lee, que resume perfeitamente nosso propósito aqui na área de Campanhas e Reconhecimentos. Assim como Rita, nosso maior 'gol' é fazer um monte de gente feliz. E é isso que fazemos diariamente ao reconhecer e premiar nossas consultoras, líderes e gerentes."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20dc5a6e557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20dc5a6e557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pt-BR" sz="1100" dirty="0">
                <a:solidFill>
                  <a:schemeClr val="dk1"/>
                </a:solidFill>
              </a:rPr>
              <a:t>Bruno: "Hoje, vamos explorar os números por trás de nossas ações, mas não apenas como estatísticas. Cada número representa uma história de transformação e felicidade."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20dbf5c53c6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20dbf5c53c6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pt-BR" sz="1100" dirty="0">
                <a:solidFill>
                  <a:schemeClr val="dk1"/>
                </a:solidFill>
              </a:rPr>
              <a:t>Bruno: "Em 2024, </a:t>
            </a:r>
            <a:r>
              <a:rPr lang="pt-BR" sz="1100" b="1" dirty="0">
                <a:solidFill>
                  <a:schemeClr val="dk1"/>
                </a:solidFill>
              </a:rPr>
              <a:t>reconhecemos</a:t>
            </a:r>
            <a:r>
              <a:rPr lang="pt-BR" sz="1100" dirty="0">
                <a:solidFill>
                  <a:schemeClr val="dk1"/>
                </a:solidFill>
              </a:rPr>
              <a:t> um total de 20.095 consultoras e líderes de beleza em todo o país. Cada uma dessas pessoas teve seu esforço e dedicação celebrados. Pensem na Maria, uma consultora que usou seu reconhecimento para melhorar a vida de sua família. Cada reconhecimento é um passo em direção à realização de sonhos.”</a:t>
            </a: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lang="pt-BR" sz="11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pt-BR" sz="1100" dirty="0">
                <a:solidFill>
                  <a:schemeClr val="dk1"/>
                </a:solidFill>
              </a:rPr>
              <a:t>"Quando olhamos para os destaques regionais e nacionais, reconhecemos 5.600 consultoras e 2.400 líderes de negócios. Em cada canto do Brasil, essas mulheres estão fazendo a diferença em suas comunidades. E quando falamos de tempo de relação, celebramos 79 gerentes de vendas e gerentes de negócios que são os pilares do nosso sucesso contínuo."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20dbf5c53c6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20dbf5c53c6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pt-BR" sz="1100" dirty="0">
                <a:solidFill>
                  <a:schemeClr val="dk1"/>
                </a:solidFill>
              </a:rPr>
              <a:t>Bruno: "Além disso, </a:t>
            </a:r>
            <a:r>
              <a:rPr lang="pt-BR" sz="1100" b="1" dirty="0">
                <a:solidFill>
                  <a:schemeClr val="dk1"/>
                </a:solidFill>
              </a:rPr>
              <a:t>premiamos</a:t>
            </a:r>
            <a:r>
              <a:rPr lang="pt-BR" sz="1100" dirty="0">
                <a:solidFill>
                  <a:schemeClr val="dk1"/>
                </a:solidFill>
              </a:rPr>
              <a:t> um total de 88.530 consultoras e líderes de negócios com nossas campanhas. Essas premiações não são apenas um agradecimento, mas uma celebração do talento e da paixão que cada uma dessas mulheres traz para a nossa comunidade. Como a Ana, que lidera sua equipe com paixão e determinação, motivando todos ao seu redor."</a:t>
            </a: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lang="pt-BR" sz="11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pt-BR" sz="1100" dirty="0">
                <a:solidFill>
                  <a:schemeClr val="dk1"/>
                </a:solidFill>
              </a:rPr>
              <a:t>Bruno: "As nossas campanhas de premiação, como a Campanha Perfumada e o Natal na Bahia, trouxeram um impacto significativo. Premiamos mais de 70.000 consultoras e líderes nessas campanhas. Cada prêmio é uma celebração de esforço, talento e paixão."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329745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20dc5a6e557_1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20dc5a6e557_1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pt-BR" sz="1100" dirty="0">
                <a:solidFill>
                  <a:schemeClr val="dk1"/>
                </a:solidFill>
              </a:rPr>
              <a:t>Nat </a:t>
            </a:r>
            <a:r>
              <a:rPr lang="pt-BR" sz="1100" dirty="0" err="1">
                <a:solidFill>
                  <a:schemeClr val="dk1"/>
                </a:solidFill>
              </a:rPr>
              <a:t>Gouvea</a:t>
            </a:r>
            <a:r>
              <a:rPr lang="pt-BR" sz="1100" dirty="0">
                <a:solidFill>
                  <a:schemeClr val="dk1"/>
                </a:solidFill>
              </a:rPr>
              <a:t>: "Obrigada, Bruno. Vamos detalhar um pouco mais a Campanha Perfumada, onde alcançamos resultados incríveis. Como vocês podem ver na tela, tivemos impactos significativos em diversas áreas."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pt-BR" sz="1100" dirty="0">
              <a:solidFill>
                <a:schemeClr val="dk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pt-BR" sz="1100" dirty="0">
                <a:solidFill>
                  <a:schemeClr val="dk1"/>
                </a:solidFill>
              </a:rPr>
              <a:t>Nat: "No </a:t>
            </a:r>
            <a:r>
              <a:rPr lang="pt-BR" sz="1100" b="1" dirty="0">
                <a:solidFill>
                  <a:schemeClr val="dk1"/>
                </a:solidFill>
              </a:rPr>
              <a:t>Desafio dos Deuses</a:t>
            </a:r>
            <a:r>
              <a:rPr lang="pt-BR" sz="1100" dirty="0">
                <a:solidFill>
                  <a:schemeClr val="dk1"/>
                </a:solidFill>
              </a:rPr>
              <a:t>, impactamos 22 gerentes de vendas e 397 gerentes de negócios. No Ranking Top Setor (Mala Perfumada), tivemos 674 líderes reconhecidas. E no Ranking Viagem, premiamos 10 líderes, divididas entre 5 campanhas e 5 da Emana </a:t>
            </a:r>
            <a:r>
              <a:rPr lang="pt-BR" sz="1100" dirty="0" err="1">
                <a:solidFill>
                  <a:schemeClr val="dk1"/>
                </a:solidFill>
              </a:rPr>
              <a:t>Pay</a:t>
            </a:r>
            <a:r>
              <a:rPr lang="pt-BR" sz="1100" dirty="0">
                <a:solidFill>
                  <a:schemeClr val="dk1"/>
                </a:solidFill>
              </a:rPr>
              <a:t>."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dirty="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pt-BR" sz="1100" b="1" dirty="0">
                <a:solidFill>
                  <a:schemeClr val="dk1"/>
                </a:solidFill>
              </a:rPr>
              <a:t>Resultados Consultora de Beleza</a:t>
            </a: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pt-BR" sz="1100" dirty="0">
                <a:solidFill>
                  <a:schemeClr val="dk1"/>
                </a:solidFill>
              </a:rPr>
              <a:t>Nat: "Para as consultoras de beleza, premiamos 600 no Ranking Top GV (Mala Perfumada) e 35 no Ranking Viagem (Diamante). Além disso, 5 consultoras alcançaram o Ranking Cash </a:t>
            </a:r>
            <a:r>
              <a:rPr lang="pt-BR" sz="1100" dirty="0" err="1">
                <a:solidFill>
                  <a:schemeClr val="dk1"/>
                </a:solidFill>
              </a:rPr>
              <a:t>Allowance</a:t>
            </a:r>
            <a:r>
              <a:rPr lang="pt-BR" sz="1100" dirty="0">
                <a:solidFill>
                  <a:schemeClr val="dk1"/>
                </a:solidFill>
              </a:rPr>
              <a:t> ($500 euros), e 5 receberam a distinção de Diamantes+."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dirty="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pt-BR" sz="1100" b="1" dirty="0">
                <a:solidFill>
                  <a:schemeClr val="dk1"/>
                </a:solidFill>
              </a:rPr>
              <a:t>Vale-Pontos</a:t>
            </a: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pt-BR" sz="1100" dirty="0">
                <a:solidFill>
                  <a:schemeClr val="dk1"/>
                </a:solidFill>
              </a:rPr>
              <a:t>Nat: "No Vale-Pontos, apesar de um desafio maior, conseguimos premiar 21.000 consultoras. Comparado ao planejado, tivemos uma variação de -85%, mas ainda assim, um número significativo foi impactado."</a:t>
            </a: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pt-BR" sz="1100" dirty="0">
                <a:solidFill>
                  <a:schemeClr val="dk1"/>
                </a:solidFill>
              </a:rPr>
              <a:t>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131459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20dbf5c53c6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20dbf5c53c6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pt-BR" sz="1100" dirty="0">
                <a:solidFill>
                  <a:schemeClr val="dk1"/>
                </a:solidFill>
              </a:rPr>
              <a:t>Bruno: "Além disso, </a:t>
            </a:r>
            <a:r>
              <a:rPr lang="pt-BR" sz="1100" b="1" dirty="0">
                <a:solidFill>
                  <a:schemeClr val="dk1"/>
                </a:solidFill>
              </a:rPr>
              <a:t>premiamos</a:t>
            </a:r>
            <a:r>
              <a:rPr lang="pt-BR" sz="1100" dirty="0">
                <a:solidFill>
                  <a:schemeClr val="dk1"/>
                </a:solidFill>
              </a:rPr>
              <a:t> um total de 88.530 consultoras e líderes de negócios com nossas campanhas. Essas premiações não são apenas um agradecimento, mas uma celebração do talento e da paixão que cada uma dessas mulheres traz para a nossa comunidade. Como a Ana, que lidera sua equipe com paixão e determinação, motivando todos ao seu redor."</a:t>
            </a: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lang="pt-BR" sz="11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pt-BR" sz="1100" dirty="0">
                <a:solidFill>
                  <a:schemeClr val="dk1"/>
                </a:solidFill>
              </a:rPr>
              <a:t>Bruno: "As nossas campanhas de premiação, como a Campanha Perfumada e o Natal na Bahia, trouxeram um impacto significativo. Premiamos mais de 70.000 consultoras e líderes nessas campanhas. Cada prêmio é uma celebração de esforço, talento e paixão."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978424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20dc5a6e557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20dc5a6e557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 dirty="0">
                <a:solidFill>
                  <a:schemeClr val="dk1"/>
                </a:solidFill>
              </a:rPr>
              <a:t>Bruno: "Obrigada, Nat. O que já fizemos é incrível, mas o futuro é ainda mais promissor. Estamos a 148 dias do início do ano e temos muito mais felicidade para espalhar.”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11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pt-BR" sz="1100" b="1" dirty="0">
                <a:solidFill>
                  <a:schemeClr val="dk1"/>
                </a:solidFill>
              </a:rPr>
              <a:t>Movimento Combinado de Rosto</a:t>
            </a: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pt-BR" sz="1100" dirty="0">
                <a:solidFill>
                  <a:schemeClr val="dk1"/>
                </a:solidFill>
              </a:rPr>
              <a:t>Nat: "Vem aí o primeiro movimento combinado de rosto. Cronos, Avon </a:t>
            </a:r>
            <a:r>
              <a:rPr lang="pt-BR" sz="1100" dirty="0" err="1">
                <a:solidFill>
                  <a:schemeClr val="dk1"/>
                </a:solidFill>
              </a:rPr>
              <a:t>Care</a:t>
            </a:r>
            <a:r>
              <a:rPr lang="pt-BR" sz="1100" dirty="0">
                <a:solidFill>
                  <a:schemeClr val="dk1"/>
                </a:solidFill>
              </a:rPr>
              <a:t> e </a:t>
            </a:r>
            <a:r>
              <a:rPr lang="pt-BR" sz="1100" dirty="0" err="1">
                <a:solidFill>
                  <a:schemeClr val="dk1"/>
                </a:solidFill>
              </a:rPr>
              <a:t>Renew</a:t>
            </a:r>
            <a:r>
              <a:rPr lang="pt-BR" sz="1100" dirty="0">
                <a:solidFill>
                  <a:schemeClr val="dk1"/>
                </a:solidFill>
              </a:rPr>
              <a:t> unidos numa campanha inédita. Nossas consultoras vão arrasar nas vendas, levando beleza e cuidados a todos."</a:t>
            </a: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lang="pt-BR" sz="1100" b="1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pt-BR" sz="1100" b="1" dirty="0">
                <a:solidFill>
                  <a:schemeClr val="dk1"/>
                </a:solidFill>
              </a:rPr>
              <a:t>Super Campanha de Maquiagem</a:t>
            </a: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pt-BR" sz="1100" dirty="0">
                <a:solidFill>
                  <a:schemeClr val="dk1"/>
                </a:solidFill>
              </a:rPr>
              <a:t>Bruno: "Também teremos uma super campanha de maquiagem. Imagine as gigantes do mercado unindo forças, trazendo maquiagem para o centro das atenções. Nossas consultoras terão todas as ferramentas para brilhar."</a:t>
            </a: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lang="pt-BR" sz="1100" b="1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pt-BR" sz="1100" b="1" dirty="0">
                <a:solidFill>
                  <a:schemeClr val="dk1"/>
                </a:solidFill>
              </a:rPr>
              <a:t>Novo Natal 2024</a:t>
            </a: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pt-BR" sz="1100" b="1" dirty="0">
                <a:solidFill>
                  <a:schemeClr val="dk1"/>
                </a:solidFill>
              </a:rPr>
              <a:t>O Natal de 2023 foi </a:t>
            </a:r>
            <a:r>
              <a:rPr lang="pt-BR" sz="1100" b="1" dirty="0" err="1">
                <a:solidFill>
                  <a:schemeClr val="dk1"/>
                </a:solidFill>
              </a:rPr>
              <a:t>incrivel</a:t>
            </a:r>
            <a:r>
              <a:rPr lang="pt-BR" sz="1100" b="1" dirty="0">
                <a:solidFill>
                  <a:schemeClr val="dk1"/>
                </a:solidFill>
              </a:rPr>
              <a:t> ! vamos ver os principais números (vídeo grandes números slide 13)</a:t>
            </a: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pt-BR" sz="1100" dirty="0">
                <a:solidFill>
                  <a:schemeClr val="dk1"/>
                </a:solidFill>
              </a:rPr>
              <a:t>Nat: "Para fechar o ano, um novo Natal com muitas novidades. Premiações inovadoras, uma super viagem e uma campanha de Natal envolvida por gamificação. Vamos fazer desse Natal o mais memorável de todos."</a:t>
            </a: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lang="pt-BR" sz="1100" b="1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pt-BR" sz="1100" b="1" dirty="0">
                <a:solidFill>
                  <a:schemeClr val="dk1"/>
                </a:solidFill>
              </a:rPr>
              <a:t>Reconhecimento Futuro</a:t>
            </a: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pt-BR" sz="1100" dirty="0">
                <a:solidFill>
                  <a:schemeClr val="dk1"/>
                </a:solidFill>
              </a:rPr>
              <a:t>Bruno: "Vamos reconhecer mais de 120 mil consultoras pelo seu tempo de relação com a Natura e Avon. Em 2024, nosso foco é fazer ainda mais pessoas felizes. E queremos que todos vocês se juntem a nós nessa jornada."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459074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20dbf5c53c6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20dbf5c53c6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pt-BR" sz="1100" dirty="0">
                <a:solidFill>
                  <a:schemeClr val="dk1"/>
                </a:solidFill>
              </a:rPr>
              <a:t>Bruno: "Assim como Rita Lee, nosso maior gol é fazer muita gente feliz. Obrigada!"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E2D9D4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7" Type="http://schemas.openxmlformats.org/officeDocument/2006/relationships/image" Target="../media/image1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 descr="Desenho de um guarda-chuva&#10;&#10;Descrição gerada automaticamente com confiança média">
            <a:extLst>
              <a:ext uri="{FF2B5EF4-FFF2-40B4-BE49-F238E27FC236}">
                <a16:creationId xmlns:a16="http://schemas.microsoft.com/office/drawing/2014/main" id="{C597755A-4DB9-9C2A-2677-DB02030724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5" name="Google Shape;55;p14"/>
          <p:cNvSpPr txBox="1"/>
          <p:nvPr/>
        </p:nvSpPr>
        <p:spPr>
          <a:xfrm>
            <a:off x="4572000" y="402933"/>
            <a:ext cx="4180115" cy="529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91425" anchor="t" anchorCtr="0">
            <a:sp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pt-BR" sz="1600" dirty="0">
                <a:solidFill>
                  <a:schemeClr val="bg1"/>
                </a:solidFill>
                <a:latin typeface="Ofelia Text" panose="020B0201020201010104" pitchFamily="34" charset="77"/>
              </a:rPr>
              <a:t>CAMPANHAS E RECONHECIMENTOS</a:t>
            </a:r>
          </a:p>
        </p:txBody>
      </p:sp>
      <p:sp>
        <p:nvSpPr>
          <p:cNvPr id="6" name="Google Shape;55;p14">
            <a:extLst>
              <a:ext uri="{FF2B5EF4-FFF2-40B4-BE49-F238E27FC236}">
                <a16:creationId xmlns:a16="http://schemas.microsoft.com/office/drawing/2014/main" id="{FFA97512-8B32-034B-56F9-7881CAF01DE6}"/>
              </a:ext>
            </a:extLst>
          </p:cNvPr>
          <p:cNvSpPr txBox="1"/>
          <p:nvPr/>
        </p:nvSpPr>
        <p:spPr>
          <a:xfrm>
            <a:off x="2317902" y="1992427"/>
            <a:ext cx="5475763" cy="1534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pt-BR" sz="2600" b="1" dirty="0">
                <a:solidFill>
                  <a:schemeClr val="bg1"/>
                </a:solidFill>
                <a:latin typeface="Ofelia Text" panose="020B0201020201010104" pitchFamily="34" charset="77"/>
              </a:rPr>
              <a:t>A Magia do Reconhecimento: </a:t>
            </a:r>
            <a:r>
              <a:rPr lang="pt-BR" sz="2600" dirty="0">
                <a:solidFill>
                  <a:schemeClr val="bg1"/>
                </a:solidFill>
                <a:latin typeface="Ofelia Text" panose="020B0201020201010104" pitchFamily="34" charset="77"/>
              </a:rPr>
              <a:t>Transformando Vidas e Criando Felicidade</a:t>
            </a:r>
            <a:endParaRPr sz="2600" dirty="0">
              <a:solidFill>
                <a:schemeClr val="bg1"/>
              </a:solidFill>
              <a:latin typeface="Ofelia Text" panose="020B0201020201010104" pitchFamily="34" charset="77"/>
            </a:endParaRPr>
          </a:p>
        </p:txBody>
      </p:sp>
      <p:pic>
        <p:nvPicPr>
          <p:cNvPr id="8" name="Imagem 7" descr="Uma imagem contendo Logotipo&#10;&#10;Descrição gerada automaticamente">
            <a:extLst>
              <a:ext uri="{FF2B5EF4-FFF2-40B4-BE49-F238E27FC236}">
                <a16:creationId xmlns:a16="http://schemas.microsoft.com/office/drawing/2014/main" id="{752ADEA2-0873-5697-8706-34B1CAC17E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3447" y="4295974"/>
            <a:ext cx="1941016" cy="53917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Padrão do plano de fundo&#10;&#10;Descrição gerada automaticamente com confiança média">
            <a:extLst>
              <a:ext uri="{FF2B5EF4-FFF2-40B4-BE49-F238E27FC236}">
                <a16:creationId xmlns:a16="http://schemas.microsoft.com/office/drawing/2014/main" id="{839238F9-7223-F6FA-C252-BF631DCF3D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01F4E314-21DB-A768-0FCB-CE79066C7255}"/>
              </a:ext>
            </a:extLst>
          </p:cNvPr>
          <p:cNvSpPr txBox="1"/>
          <p:nvPr/>
        </p:nvSpPr>
        <p:spPr>
          <a:xfrm>
            <a:off x="1007013" y="1227461"/>
            <a:ext cx="4054088" cy="107792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BR" sz="1200" b="1" dirty="0">
                <a:solidFill>
                  <a:srgbClr val="595959"/>
                </a:solidFill>
                <a:latin typeface="Ofelia Text" panose="020B0201020201010104" pitchFamily="34" charset="77"/>
              </a:rPr>
              <a:t>"A sorte de ter sido eu, de ter sido quem eu sou, de estar onde estou, não é nada, se comparada ao meu maior 'Gol'. Sim, acho que fiz um monte de gente feliz."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0DF3399-1428-B026-D157-85C2D0A89CE1}"/>
              </a:ext>
            </a:extLst>
          </p:cNvPr>
          <p:cNvSpPr txBox="1"/>
          <p:nvPr/>
        </p:nvSpPr>
        <p:spPr>
          <a:xfrm>
            <a:off x="1007013" y="2662864"/>
            <a:ext cx="3881628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pt-BR" sz="1000" b="1" dirty="0">
                <a:solidFill>
                  <a:srgbClr val="595959"/>
                </a:solidFill>
                <a:latin typeface="Ofelia Text" panose="020B0201020201010104" pitchFamily="34" charset="77"/>
              </a:rPr>
              <a:t>Rita Lee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m 14" descr="Foto editada de grupo de pessoas posando para foto&#10;&#10;Descrição gerada automaticamente">
            <a:extLst>
              <a:ext uri="{FF2B5EF4-FFF2-40B4-BE49-F238E27FC236}">
                <a16:creationId xmlns:a16="http://schemas.microsoft.com/office/drawing/2014/main" id="{710D522C-CCAE-BA85-973C-2732874F67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1531089"/>
            <a:ext cx="9174381" cy="3612412"/>
          </a:xfrm>
          <a:prstGeom prst="rect">
            <a:avLst/>
          </a:prstGeom>
        </p:spPr>
      </p:pic>
      <p:pic>
        <p:nvPicPr>
          <p:cNvPr id="13" name="Imagem 12" descr="Uma imagem contendo Padrão do plano de fundo&#10;&#10;Descrição gerada automaticamente">
            <a:extLst>
              <a:ext uri="{FF2B5EF4-FFF2-40B4-BE49-F238E27FC236}">
                <a16:creationId xmlns:a16="http://schemas.microsoft.com/office/drawing/2014/main" id="{0D0D984A-7AAE-821D-60C5-92ADC2546C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9EA29FF1-CCAC-CA4F-A152-6DF8CAF2643F}"/>
              </a:ext>
            </a:extLst>
          </p:cNvPr>
          <p:cNvSpPr txBox="1"/>
          <p:nvPr/>
        </p:nvSpPr>
        <p:spPr>
          <a:xfrm>
            <a:off x="681158" y="506158"/>
            <a:ext cx="1304940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pt-BR" sz="2400" b="1" dirty="0">
                <a:solidFill>
                  <a:srgbClr val="FF5A00"/>
                </a:solidFill>
                <a:latin typeface="Ofelia Text" panose="020B0201020201010104" pitchFamily="34" charset="77"/>
              </a:rPr>
              <a:t>Bloco 1</a:t>
            </a:r>
            <a:endParaRPr lang="pt-BR" sz="2400" dirty="0">
              <a:solidFill>
                <a:srgbClr val="FF5A00"/>
              </a:solidFill>
              <a:latin typeface="Ofelia Text" panose="020B0201020201010104" pitchFamily="34" charset="77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505BDE03-289C-1350-42DA-73FF66148CA7}"/>
              </a:ext>
            </a:extLst>
          </p:cNvPr>
          <p:cNvSpPr txBox="1"/>
          <p:nvPr/>
        </p:nvSpPr>
        <p:spPr>
          <a:xfrm>
            <a:off x="681158" y="1719517"/>
            <a:ext cx="2663175" cy="83099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pt-BR" sz="1800" b="1" dirty="0">
                <a:solidFill>
                  <a:schemeClr val="bg1"/>
                </a:solidFill>
                <a:latin typeface="Ofelia Text" panose="020B0201020201010104" pitchFamily="34" charset="77"/>
              </a:rPr>
              <a:t>Números e Públicos </a:t>
            </a:r>
            <a:r>
              <a:rPr lang="pt-BR" sz="1800" dirty="0">
                <a:solidFill>
                  <a:schemeClr val="bg1"/>
                </a:solidFill>
                <a:latin typeface="Ofelia Text" panose="020B0201020201010104" pitchFamily="34" charset="77"/>
              </a:rPr>
              <a:t>Reconhecimentos e Premiações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Imagem 43" descr="Ícone&#10;&#10;Descrição gerada automaticamente com confiança baixa">
            <a:extLst>
              <a:ext uri="{FF2B5EF4-FFF2-40B4-BE49-F238E27FC236}">
                <a16:creationId xmlns:a16="http://schemas.microsoft.com/office/drawing/2014/main" id="{26727C97-D48F-E9FA-E70B-C902BA5DAB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4926423" y="0"/>
            <a:ext cx="9144000" cy="51435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D93474F-4553-927B-D33F-EAE097B78604}"/>
              </a:ext>
            </a:extLst>
          </p:cNvPr>
          <p:cNvSpPr txBox="1"/>
          <p:nvPr/>
        </p:nvSpPr>
        <p:spPr>
          <a:xfrm>
            <a:off x="640589" y="438969"/>
            <a:ext cx="594099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1" dirty="0">
                <a:latin typeface="Ofelia Text" panose="020B0201020201010104" pitchFamily="34" charset="77"/>
              </a:rPr>
              <a:t>Reconhecimentos Totais: 20.095 em 2024</a:t>
            </a:r>
          </a:p>
        </p:txBody>
      </p:sp>
      <p:grpSp>
        <p:nvGrpSpPr>
          <p:cNvPr id="40" name="Agrupar 39">
            <a:extLst>
              <a:ext uri="{FF2B5EF4-FFF2-40B4-BE49-F238E27FC236}">
                <a16:creationId xmlns:a16="http://schemas.microsoft.com/office/drawing/2014/main" id="{42299F1A-1F08-FE78-BCF4-DABBAAA72397}"/>
              </a:ext>
            </a:extLst>
          </p:cNvPr>
          <p:cNvGrpSpPr/>
          <p:nvPr/>
        </p:nvGrpSpPr>
        <p:grpSpPr>
          <a:xfrm>
            <a:off x="758731" y="1147260"/>
            <a:ext cx="814255" cy="1405198"/>
            <a:chOff x="6080795" y="2219353"/>
            <a:chExt cx="814255" cy="1405198"/>
          </a:xfrm>
        </p:grpSpPr>
        <p:sp>
          <p:nvSpPr>
            <p:cNvPr id="31" name="Retângulo 30">
              <a:extLst>
                <a:ext uri="{FF2B5EF4-FFF2-40B4-BE49-F238E27FC236}">
                  <a16:creationId xmlns:a16="http://schemas.microsoft.com/office/drawing/2014/main" id="{5F5A6F72-B9C6-0E27-5C2E-A076A6070D58}"/>
                </a:ext>
              </a:extLst>
            </p:cNvPr>
            <p:cNvSpPr/>
            <p:nvPr/>
          </p:nvSpPr>
          <p:spPr>
            <a:xfrm>
              <a:off x="6080795" y="2220779"/>
              <a:ext cx="224989" cy="196310"/>
            </a:xfrm>
            <a:prstGeom prst="rect">
              <a:avLst/>
            </a:prstGeom>
            <a:solidFill>
              <a:srgbClr val="FF5A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2" name="Retângulo 31">
              <a:extLst>
                <a:ext uri="{FF2B5EF4-FFF2-40B4-BE49-F238E27FC236}">
                  <a16:creationId xmlns:a16="http://schemas.microsoft.com/office/drawing/2014/main" id="{402AFC93-BC92-B659-9F15-E428D9C6BD02}"/>
                </a:ext>
              </a:extLst>
            </p:cNvPr>
            <p:cNvSpPr/>
            <p:nvPr/>
          </p:nvSpPr>
          <p:spPr>
            <a:xfrm>
              <a:off x="6080795" y="2613465"/>
              <a:ext cx="224989" cy="196310"/>
            </a:xfrm>
            <a:prstGeom prst="rect">
              <a:avLst/>
            </a:prstGeom>
            <a:solidFill>
              <a:srgbClr val="E5004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3" name="Retângulo 32">
              <a:extLst>
                <a:ext uri="{FF2B5EF4-FFF2-40B4-BE49-F238E27FC236}">
                  <a16:creationId xmlns:a16="http://schemas.microsoft.com/office/drawing/2014/main" id="{CA802091-07DB-A3D8-C4C8-D8231E9B0666}"/>
                </a:ext>
              </a:extLst>
            </p:cNvPr>
            <p:cNvSpPr/>
            <p:nvPr/>
          </p:nvSpPr>
          <p:spPr>
            <a:xfrm>
              <a:off x="6080795" y="3010680"/>
              <a:ext cx="224989" cy="196310"/>
            </a:xfrm>
            <a:prstGeom prst="rect">
              <a:avLst/>
            </a:prstGeom>
            <a:solidFill>
              <a:srgbClr val="E8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4" name="Retângulo 33">
              <a:extLst>
                <a:ext uri="{FF2B5EF4-FFF2-40B4-BE49-F238E27FC236}">
                  <a16:creationId xmlns:a16="http://schemas.microsoft.com/office/drawing/2014/main" id="{68849C38-D49E-0352-EABF-5CED186B2FFE}"/>
                </a:ext>
              </a:extLst>
            </p:cNvPr>
            <p:cNvSpPr/>
            <p:nvPr/>
          </p:nvSpPr>
          <p:spPr>
            <a:xfrm>
              <a:off x="6080795" y="3410533"/>
              <a:ext cx="224989" cy="196310"/>
            </a:xfrm>
            <a:prstGeom prst="rect">
              <a:avLst/>
            </a:prstGeom>
            <a:solidFill>
              <a:srgbClr val="F6BE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6" name="CaixaDeTexto 35">
              <a:extLst>
                <a:ext uri="{FF2B5EF4-FFF2-40B4-BE49-F238E27FC236}">
                  <a16:creationId xmlns:a16="http://schemas.microsoft.com/office/drawing/2014/main" id="{E2DC6D6D-72D8-7E8A-8036-BC0C4FF65EE0}"/>
                </a:ext>
              </a:extLst>
            </p:cNvPr>
            <p:cNvSpPr txBox="1"/>
            <p:nvPr/>
          </p:nvSpPr>
          <p:spPr>
            <a:xfrm>
              <a:off x="6414250" y="2219353"/>
              <a:ext cx="480800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r>
                <a:rPr lang="pt-BR" sz="700" dirty="0">
                  <a:latin typeface="Ofelia Display" panose="020B0201020201010104" pitchFamily="34" charset="77"/>
                </a:rPr>
                <a:t>Consultoras de Beleza</a:t>
              </a:r>
            </a:p>
          </p:txBody>
        </p:sp>
        <p:sp>
          <p:nvSpPr>
            <p:cNvPr id="37" name="CaixaDeTexto 36">
              <a:extLst>
                <a:ext uri="{FF2B5EF4-FFF2-40B4-BE49-F238E27FC236}">
                  <a16:creationId xmlns:a16="http://schemas.microsoft.com/office/drawing/2014/main" id="{48F7D9CA-C67B-F322-6F83-2B33BBE64173}"/>
                </a:ext>
              </a:extLst>
            </p:cNvPr>
            <p:cNvSpPr txBox="1"/>
            <p:nvPr/>
          </p:nvSpPr>
          <p:spPr>
            <a:xfrm>
              <a:off x="6414250" y="2609648"/>
              <a:ext cx="480800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r>
                <a:rPr lang="pt-BR" sz="700" dirty="0">
                  <a:latin typeface="Ofelia Display" panose="020B0201020201010104" pitchFamily="34" charset="77"/>
                </a:rPr>
                <a:t>Líderes de Negócio</a:t>
              </a:r>
            </a:p>
          </p:txBody>
        </p:sp>
        <p:sp>
          <p:nvSpPr>
            <p:cNvPr id="38" name="CaixaDeTexto 37">
              <a:extLst>
                <a:ext uri="{FF2B5EF4-FFF2-40B4-BE49-F238E27FC236}">
                  <a16:creationId xmlns:a16="http://schemas.microsoft.com/office/drawing/2014/main" id="{A2002036-7ED6-B71C-9A00-E2216CBAACCC}"/>
                </a:ext>
              </a:extLst>
            </p:cNvPr>
            <p:cNvSpPr txBox="1"/>
            <p:nvPr/>
          </p:nvSpPr>
          <p:spPr>
            <a:xfrm>
              <a:off x="6414250" y="3009254"/>
              <a:ext cx="480800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r>
                <a:rPr lang="pt-BR" sz="700" dirty="0">
                  <a:latin typeface="Ofelia Display" panose="020B0201020201010104" pitchFamily="34" charset="77"/>
                </a:rPr>
                <a:t>Gerentes de Venda</a:t>
              </a:r>
            </a:p>
          </p:txBody>
        </p:sp>
        <p:sp>
          <p:nvSpPr>
            <p:cNvPr id="39" name="CaixaDeTexto 38">
              <a:extLst>
                <a:ext uri="{FF2B5EF4-FFF2-40B4-BE49-F238E27FC236}">
                  <a16:creationId xmlns:a16="http://schemas.microsoft.com/office/drawing/2014/main" id="{87716687-7382-FC30-D1B4-EBD7CFA85AC0}"/>
                </a:ext>
              </a:extLst>
            </p:cNvPr>
            <p:cNvSpPr txBox="1"/>
            <p:nvPr/>
          </p:nvSpPr>
          <p:spPr>
            <a:xfrm>
              <a:off x="6414250" y="3409107"/>
              <a:ext cx="480800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r>
                <a:rPr lang="pt-BR" sz="700" dirty="0">
                  <a:latin typeface="Ofelia Display" panose="020B0201020201010104" pitchFamily="34" charset="77"/>
                </a:rPr>
                <a:t>Gerentes de Negócio</a:t>
              </a:r>
            </a:p>
          </p:txBody>
        </p:sp>
      </p:grpSp>
      <p:grpSp>
        <p:nvGrpSpPr>
          <p:cNvPr id="45" name="Agrupar 44">
            <a:extLst>
              <a:ext uri="{FF2B5EF4-FFF2-40B4-BE49-F238E27FC236}">
                <a16:creationId xmlns:a16="http://schemas.microsoft.com/office/drawing/2014/main" id="{94462A21-77BC-49C5-FA46-F3385C3D46D6}"/>
              </a:ext>
            </a:extLst>
          </p:cNvPr>
          <p:cNvGrpSpPr/>
          <p:nvPr/>
        </p:nvGrpSpPr>
        <p:grpSpPr>
          <a:xfrm>
            <a:off x="1630547" y="928433"/>
            <a:ext cx="6565186" cy="3895344"/>
            <a:chOff x="762001" y="928433"/>
            <a:chExt cx="6565186" cy="3895344"/>
          </a:xfrm>
        </p:grpSpPr>
        <p:sp>
          <p:nvSpPr>
            <p:cNvPr id="6" name="CaixaDeTexto 5">
              <a:extLst>
                <a:ext uri="{FF2B5EF4-FFF2-40B4-BE49-F238E27FC236}">
                  <a16:creationId xmlns:a16="http://schemas.microsoft.com/office/drawing/2014/main" id="{BFF5347E-FA7F-6D60-AACB-5BFE5C00DC1B}"/>
                </a:ext>
              </a:extLst>
            </p:cNvPr>
            <p:cNvSpPr txBox="1"/>
            <p:nvPr/>
          </p:nvSpPr>
          <p:spPr>
            <a:xfrm>
              <a:off x="1097789" y="1167627"/>
              <a:ext cx="881281" cy="307777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r"/>
              <a:r>
                <a:rPr lang="pt-BR" sz="1000" b="1" dirty="0">
                  <a:latin typeface="Ofelia Display" panose="020B0201020201010104" pitchFamily="34" charset="77"/>
                </a:rPr>
                <a:t>Destaques Setores</a:t>
              </a:r>
            </a:p>
          </p:txBody>
        </p:sp>
        <p:sp>
          <p:nvSpPr>
            <p:cNvPr id="14" name="Retângulo 13">
              <a:extLst>
                <a:ext uri="{FF2B5EF4-FFF2-40B4-BE49-F238E27FC236}">
                  <a16:creationId xmlns:a16="http://schemas.microsoft.com/office/drawing/2014/main" id="{A706390B-5204-205D-EB6F-D8C980A9C40F}"/>
                </a:ext>
              </a:extLst>
            </p:cNvPr>
            <p:cNvSpPr/>
            <p:nvPr/>
          </p:nvSpPr>
          <p:spPr>
            <a:xfrm>
              <a:off x="2182306" y="1132900"/>
              <a:ext cx="2623274" cy="196310"/>
            </a:xfrm>
            <a:prstGeom prst="rect">
              <a:avLst/>
            </a:prstGeom>
            <a:solidFill>
              <a:srgbClr val="FF5A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15" name="CaixaDeTexto 14">
              <a:extLst>
                <a:ext uri="{FF2B5EF4-FFF2-40B4-BE49-F238E27FC236}">
                  <a16:creationId xmlns:a16="http://schemas.microsoft.com/office/drawing/2014/main" id="{E943244C-00B4-16BE-654A-903E07CA68CE}"/>
                </a:ext>
              </a:extLst>
            </p:cNvPr>
            <p:cNvSpPr txBox="1"/>
            <p:nvPr/>
          </p:nvSpPr>
          <p:spPr>
            <a:xfrm>
              <a:off x="1097789" y="1786326"/>
              <a:ext cx="881281" cy="307777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r"/>
              <a:r>
                <a:rPr lang="pt-BR" sz="1000" b="1" dirty="0">
                  <a:latin typeface="Ofelia Display" panose="020B0201020201010104" pitchFamily="34" charset="77"/>
                </a:rPr>
                <a:t>Destaques Regionais</a:t>
              </a:r>
            </a:p>
          </p:txBody>
        </p:sp>
        <p:sp>
          <p:nvSpPr>
            <p:cNvPr id="16" name="Retângulo 15">
              <a:extLst>
                <a:ext uri="{FF2B5EF4-FFF2-40B4-BE49-F238E27FC236}">
                  <a16:creationId xmlns:a16="http://schemas.microsoft.com/office/drawing/2014/main" id="{66C83607-834E-D3ED-EFCB-7071E4FC96F9}"/>
                </a:ext>
              </a:extLst>
            </p:cNvPr>
            <p:cNvSpPr/>
            <p:nvPr/>
          </p:nvSpPr>
          <p:spPr>
            <a:xfrm>
              <a:off x="2182305" y="1330863"/>
              <a:ext cx="478444" cy="196310"/>
            </a:xfrm>
            <a:prstGeom prst="rect">
              <a:avLst/>
            </a:prstGeom>
            <a:solidFill>
              <a:srgbClr val="E5004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17" name="Retângulo 16">
              <a:extLst>
                <a:ext uri="{FF2B5EF4-FFF2-40B4-BE49-F238E27FC236}">
                  <a16:creationId xmlns:a16="http://schemas.microsoft.com/office/drawing/2014/main" id="{F6BD32F6-CBB6-6903-1E26-979B786CF474}"/>
                </a:ext>
              </a:extLst>
            </p:cNvPr>
            <p:cNvSpPr/>
            <p:nvPr/>
          </p:nvSpPr>
          <p:spPr>
            <a:xfrm>
              <a:off x="2182305" y="1760697"/>
              <a:ext cx="478441" cy="196310"/>
            </a:xfrm>
            <a:prstGeom prst="rect">
              <a:avLst/>
            </a:prstGeom>
            <a:solidFill>
              <a:srgbClr val="FF5A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8" name="Retângulo 17">
              <a:extLst>
                <a:ext uri="{FF2B5EF4-FFF2-40B4-BE49-F238E27FC236}">
                  <a16:creationId xmlns:a16="http://schemas.microsoft.com/office/drawing/2014/main" id="{9EAFA684-0C5B-40EB-4472-52CD686024CA}"/>
                </a:ext>
              </a:extLst>
            </p:cNvPr>
            <p:cNvSpPr/>
            <p:nvPr/>
          </p:nvSpPr>
          <p:spPr>
            <a:xfrm>
              <a:off x="2182305" y="1958660"/>
              <a:ext cx="268585" cy="196310"/>
            </a:xfrm>
            <a:prstGeom prst="rect">
              <a:avLst/>
            </a:prstGeom>
            <a:solidFill>
              <a:srgbClr val="E5004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9" name="CaixaDeTexto 18">
              <a:extLst>
                <a:ext uri="{FF2B5EF4-FFF2-40B4-BE49-F238E27FC236}">
                  <a16:creationId xmlns:a16="http://schemas.microsoft.com/office/drawing/2014/main" id="{D5036655-264B-F58F-71E1-F758CFD51175}"/>
                </a:ext>
              </a:extLst>
            </p:cNvPr>
            <p:cNvSpPr txBox="1"/>
            <p:nvPr/>
          </p:nvSpPr>
          <p:spPr>
            <a:xfrm>
              <a:off x="1097789" y="2423221"/>
              <a:ext cx="881281" cy="307777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r"/>
              <a:r>
                <a:rPr lang="pt-BR" sz="1000" b="1" dirty="0">
                  <a:latin typeface="Ofelia Display" panose="020B0201020201010104" pitchFamily="34" charset="77"/>
                </a:rPr>
                <a:t>Destaques Brasil</a:t>
              </a:r>
            </a:p>
          </p:txBody>
        </p:sp>
        <p:sp>
          <p:nvSpPr>
            <p:cNvPr id="20" name="Retângulo 19">
              <a:extLst>
                <a:ext uri="{FF2B5EF4-FFF2-40B4-BE49-F238E27FC236}">
                  <a16:creationId xmlns:a16="http://schemas.microsoft.com/office/drawing/2014/main" id="{F8B26684-F479-7EF1-798E-342DB5649298}"/>
                </a:ext>
              </a:extLst>
            </p:cNvPr>
            <p:cNvSpPr/>
            <p:nvPr/>
          </p:nvSpPr>
          <p:spPr>
            <a:xfrm>
              <a:off x="2182306" y="2388494"/>
              <a:ext cx="142724" cy="196310"/>
            </a:xfrm>
            <a:prstGeom prst="rect">
              <a:avLst/>
            </a:prstGeom>
            <a:solidFill>
              <a:srgbClr val="FF5A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1" name="CaixaDeTexto 20">
              <a:extLst>
                <a:ext uri="{FF2B5EF4-FFF2-40B4-BE49-F238E27FC236}">
                  <a16:creationId xmlns:a16="http://schemas.microsoft.com/office/drawing/2014/main" id="{7FBC6460-75C3-1525-3780-F4D3280DDCEB}"/>
                </a:ext>
              </a:extLst>
            </p:cNvPr>
            <p:cNvSpPr txBox="1"/>
            <p:nvPr/>
          </p:nvSpPr>
          <p:spPr>
            <a:xfrm>
              <a:off x="1097789" y="3041920"/>
              <a:ext cx="881281" cy="307777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r"/>
              <a:r>
                <a:rPr lang="pt-BR" sz="1000" b="1" dirty="0">
                  <a:latin typeface="Ofelia Display" panose="020B0201020201010104" pitchFamily="34" charset="77"/>
                </a:rPr>
                <a:t>Plano de Crescimento</a:t>
              </a:r>
            </a:p>
          </p:txBody>
        </p:sp>
        <p:sp>
          <p:nvSpPr>
            <p:cNvPr id="22" name="Retângulo 21">
              <a:extLst>
                <a:ext uri="{FF2B5EF4-FFF2-40B4-BE49-F238E27FC236}">
                  <a16:creationId xmlns:a16="http://schemas.microsoft.com/office/drawing/2014/main" id="{D5FE1060-B60B-13CF-878D-687473DD4D06}"/>
                </a:ext>
              </a:extLst>
            </p:cNvPr>
            <p:cNvSpPr/>
            <p:nvPr/>
          </p:nvSpPr>
          <p:spPr>
            <a:xfrm>
              <a:off x="2182305" y="2586457"/>
              <a:ext cx="104401" cy="196310"/>
            </a:xfrm>
            <a:prstGeom prst="rect">
              <a:avLst/>
            </a:prstGeom>
            <a:solidFill>
              <a:srgbClr val="E5004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3" name="Retângulo 22">
              <a:extLst>
                <a:ext uri="{FF2B5EF4-FFF2-40B4-BE49-F238E27FC236}">
                  <a16:creationId xmlns:a16="http://schemas.microsoft.com/office/drawing/2014/main" id="{7DDA3B5A-5566-74D3-DB5D-AD36E4865A5D}"/>
                </a:ext>
              </a:extLst>
            </p:cNvPr>
            <p:cNvSpPr/>
            <p:nvPr/>
          </p:nvSpPr>
          <p:spPr>
            <a:xfrm>
              <a:off x="2182305" y="3016291"/>
              <a:ext cx="2901826" cy="196310"/>
            </a:xfrm>
            <a:prstGeom prst="rect">
              <a:avLst/>
            </a:prstGeom>
            <a:solidFill>
              <a:srgbClr val="FF5A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4" name="Retângulo 23">
              <a:extLst>
                <a:ext uri="{FF2B5EF4-FFF2-40B4-BE49-F238E27FC236}">
                  <a16:creationId xmlns:a16="http://schemas.microsoft.com/office/drawing/2014/main" id="{A7A93152-9996-3242-B186-1C55B06295AA}"/>
                </a:ext>
              </a:extLst>
            </p:cNvPr>
            <p:cNvSpPr/>
            <p:nvPr/>
          </p:nvSpPr>
          <p:spPr>
            <a:xfrm>
              <a:off x="2182305" y="3214254"/>
              <a:ext cx="104397" cy="196310"/>
            </a:xfrm>
            <a:prstGeom prst="rect">
              <a:avLst/>
            </a:prstGeom>
            <a:solidFill>
              <a:srgbClr val="E5004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5" name="CaixaDeTexto 24">
              <a:extLst>
                <a:ext uri="{FF2B5EF4-FFF2-40B4-BE49-F238E27FC236}">
                  <a16:creationId xmlns:a16="http://schemas.microsoft.com/office/drawing/2014/main" id="{5C76F8B3-3CE7-44A7-4221-78067BBC2CC7}"/>
                </a:ext>
              </a:extLst>
            </p:cNvPr>
            <p:cNvSpPr txBox="1"/>
            <p:nvPr/>
          </p:nvSpPr>
          <p:spPr>
            <a:xfrm>
              <a:off x="802943" y="3678815"/>
              <a:ext cx="1176127" cy="307777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r"/>
              <a:r>
                <a:rPr lang="pt-BR" sz="1000" b="1" dirty="0">
                  <a:latin typeface="Ofelia Display" panose="020B0201020201010104" pitchFamily="34" charset="77"/>
                </a:rPr>
                <a:t>Tempo de Relação Força de Vendas</a:t>
              </a:r>
            </a:p>
          </p:txBody>
        </p:sp>
        <p:sp>
          <p:nvSpPr>
            <p:cNvPr id="26" name="Retângulo 25">
              <a:extLst>
                <a:ext uri="{FF2B5EF4-FFF2-40B4-BE49-F238E27FC236}">
                  <a16:creationId xmlns:a16="http://schemas.microsoft.com/office/drawing/2014/main" id="{BD7BEF2C-3879-2D85-696C-3030FDB3FE82}"/>
                </a:ext>
              </a:extLst>
            </p:cNvPr>
            <p:cNvSpPr/>
            <p:nvPr/>
          </p:nvSpPr>
          <p:spPr>
            <a:xfrm>
              <a:off x="2182305" y="3644088"/>
              <a:ext cx="45719" cy="196310"/>
            </a:xfrm>
            <a:prstGeom prst="rect">
              <a:avLst/>
            </a:prstGeom>
            <a:solidFill>
              <a:srgbClr val="E8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7" name="CaixaDeTexto 26">
              <a:extLst>
                <a:ext uri="{FF2B5EF4-FFF2-40B4-BE49-F238E27FC236}">
                  <a16:creationId xmlns:a16="http://schemas.microsoft.com/office/drawing/2014/main" id="{51DC8B7B-B260-99EE-6D3D-5B240F13A8E2}"/>
                </a:ext>
              </a:extLst>
            </p:cNvPr>
            <p:cNvSpPr txBox="1"/>
            <p:nvPr/>
          </p:nvSpPr>
          <p:spPr>
            <a:xfrm>
              <a:off x="762001" y="4297514"/>
              <a:ext cx="1217070" cy="307777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r"/>
              <a:r>
                <a:rPr lang="pt-BR" sz="1000" b="1" dirty="0">
                  <a:latin typeface="Ofelia Display" panose="020B0201020201010104" pitchFamily="34" charset="77"/>
                </a:rPr>
                <a:t>Destaques – Força de Vendas</a:t>
              </a:r>
            </a:p>
          </p:txBody>
        </p:sp>
        <p:sp>
          <p:nvSpPr>
            <p:cNvPr id="28" name="Retângulo 27">
              <a:extLst>
                <a:ext uri="{FF2B5EF4-FFF2-40B4-BE49-F238E27FC236}">
                  <a16:creationId xmlns:a16="http://schemas.microsoft.com/office/drawing/2014/main" id="{7281C143-9409-4D34-501E-039FB018141A}"/>
                </a:ext>
              </a:extLst>
            </p:cNvPr>
            <p:cNvSpPr/>
            <p:nvPr/>
          </p:nvSpPr>
          <p:spPr>
            <a:xfrm>
              <a:off x="2182306" y="3842051"/>
              <a:ext cx="212684" cy="196310"/>
            </a:xfrm>
            <a:prstGeom prst="rect">
              <a:avLst/>
            </a:prstGeom>
            <a:solidFill>
              <a:srgbClr val="F6BE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9" name="Retângulo 28">
              <a:extLst>
                <a:ext uri="{FF2B5EF4-FFF2-40B4-BE49-F238E27FC236}">
                  <a16:creationId xmlns:a16="http://schemas.microsoft.com/office/drawing/2014/main" id="{9056462B-F483-3EF1-2307-A3A9BA6C9183}"/>
                </a:ext>
              </a:extLst>
            </p:cNvPr>
            <p:cNvSpPr/>
            <p:nvPr/>
          </p:nvSpPr>
          <p:spPr>
            <a:xfrm>
              <a:off x="2182305" y="4271885"/>
              <a:ext cx="84646" cy="196310"/>
            </a:xfrm>
            <a:prstGeom prst="rect">
              <a:avLst/>
            </a:prstGeom>
            <a:solidFill>
              <a:srgbClr val="E8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0" name="Retângulo 29">
              <a:extLst>
                <a:ext uri="{FF2B5EF4-FFF2-40B4-BE49-F238E27FC236}">
                  <a16:creationId xmlns:a16="http://schemas.microsoft.com/office/drawing/2014/main" id="{F0DE4CE8-E8CC-36ED-6AF9-C086C532E6B4}"/>
                </a:ext>
              </a:extLst>
            </p:cNvPr>
            <p:cNvSpPr/>
            <p:nvPr/>
          </p:nvSpPr>
          <p:spPr>
            <a:xfrm>
              <a:off x="2182305" y="4469848"/>
              <a:ext cx="424198" cy="196310"/>
            </a:xfrm>
            <a:prstGeom prst="rect">
              <a:avLst/>
            </a:prstGeom>
            <a:solidFill>
              <a:srgbClr val="F6BE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cxnSp>
          <p:nvCxnSpPr>
            <p:cNvPr id="13" name="Conector Reto 12">
              <a:extLst>
                <a:ext uri="{FF2B5EF4-FFF2-40B4-BE49-F238E27FC236}">
                  <a16:creationId xmlns:a16="http://schemas.microsoft.com/office/drawing/2014/main" id="{64DFFE85-5F2B-9549-E905-0B3C6AAB37ED}"/>
                </a:ext>
              </a:extLst>
            </p:cNvPr>
            <p:cNvCxnSpPr>
              <a:cxnSpLocks/>
            </p:cNvCxnSpPr>
            <p:nvPr/>
          </p:nvCxnSpPr>
          <p:spPr>
            <a:xfrm>
              <a:off x="2182305" y="928433"/>
              <a:ext cx="0" cy="3895344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6" name="CaixaDeTexto 45">
              <a:extLst>
                <a:ext uri="{FF2B5EF4-FFF2-40B4-BE49-F238E27FC236}">
                  <a16:creationId xmlns:a16="http://schemas.microsoft.com/office/drawing/2014/main" id="{7C42C7BE-F1AE-CEDB-2966-3759AA421508}"/>
                </a:ext>
              </a:extLst>
            </p:cNvPr>
            <p:cNvSpPr txBox="1"/>
            <p:nvPr/>
          </p:nvSpPr>
          <p:spPr>
            <a:xfrm>
              <a:off x="4939047" y="1147260"/>
              <a:ext cx="1529093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r>
                <a:rPr lang="pt-BR" dirty="0">
                  <a:latin typeface="Ofelia Display" panose="020B0201020201010104" pitchFamily="34" charset="77"/>
                </a:rPr>
                <a:t>12.587 </a:t>
              </a:r>
              <a:r>
                <a:rPr lang="pt-BR" sz="1100" dirty="0">
                  <a:latin typeface="Ofelia Display" panose="020B0201020201010104" pitchFamily="34" charset="77"/>
                </a:rPr>
                <a:t>reconhecidas</a:t>
              </a:r>
              <a:endParaRPr lang="pt-BR" dirty="0">
                <a:latin typeface="Ofelia Display" panose="020B0201020201010104" pitchFamily="34" charset="77"/>
              </a:endParaRPr>
            </a:p>
          </p:txBody>
        </p:sp>
        <p:sp>
          <p:nvSpPr>
            <p:cNvPr id="47" name="CaixaDeTexto 46">
              <a:extLst>
                <a:ext uri="{FF2B5EF4-FFF2-40B4-BE49-F238E27FC236}">
                  <a16:creationId xmlns:a16="http://schemas.microsoft.com/office/drawing/2014/main" id="{C5C238CC-C961-62FE-21BF-158929FA51E3}"/>
                </a:ext>
              </a:extLst>
            </p:cNvPr>
            <p:cNvSpPr txBox="1"/>
            <p:nvPr/>
          </p:nvSpPr>
          <p:spPr>
            <a:xfrm>
              <a:off x="2783247" y="1349278"/>
              <a:ext cx="1876939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r>
                <a:rPr lang="pt-BR" dirty="0">
                  <a:latin typeface="Ofelia Display" panose="020B0201020201010104" pitchFamily="34" charset="77"/>
                </a:rPr>
                <a:t>2.429 </a:t>
              </a:r>
              <a:r>
                <a:rPr lang="pt-BR" sz="1400" dirty="0">
                  <a:latin typeface="Ofelia Display" panose="020B0201020201010104" pitchFamily="34" charset="77"/>
                </a:rPr>
                <a:t> </a:t>
              </a:r>
              <a:r>
                <a:rPr lang="pt-BR" sz="1100" dirty="0">
                  <a:latin typeface="Ofelia Display" panose="020B0201020201010104" pitchFamily="34" charset="77"/>
                </a:rPr>
                <a:t>reconhecidas</a:t>
              </a:r>
              <a:endParaRPr lang="pt-BR" dirty="0">
                <a:latin typeface="Ofelia Display" panose="020B0201020201010104" pitchFamily="34" charset="77"/>
              </a:endParaRPr>
            </a:p>
          </p:txBody>
        </p:sp>
        <p:sp>
          <p:nvSpPr>
            <p:cNvPr id="48" name="CaixaDeTexto 47">
              <a:extLst>
                <a:ext uri="{FF2B5EF4-FFF2-40B4-BE49-F238E27FC236}">
                  <a16:creationId xmlns:a16="http://schemas.microsoft.com/office/drawing/2014/main" id="{DEA2A74D-BDE3-DC94-4518-8EDDAD850078}"/>
                </a:ext>
              </a:extLst>
            </p:cNvPr>
            <p:cNvSpPr txBox="1"/>
            <p:nvPr/>
          </p:nvSpPr>
          <p:spPr>
            <a:xfrm>
              <a:off x="2783247" y="1774580"/>
              <a:ext cx="1734774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r>
                <a:rPr lang="pt-BR" dirty="0">
                  <a:latin typeface="Ofelia Display" panose="020B0201020201010104" pitchFamily="34" charset="77"/>
                </a:rPr>
                <a:t>2.500 </a:t>
              </a:r>
              <a:r>
                <a:rPr lang="pt-BR" sz="1100" dirty="0">
                  <a:latin typeface="Ofelia Display" panose="020B0201020201010104" pitchFamily="34" charset="77"/>
                </a:rPr>
                <a:t>reconhecidas</a:t>
              </a:r>
              <a:endParaRPr lang="pt-BR" dirty="0">
                <a:latin typeface="Ofelia Display" panose="020B0201020201010104" pitchFamily="34" charset="77"/>
              </a:endParaRPr>
            </a:p>
          </p:txBody>
        </p:sp>
        <p:sp>
          <p:nvSpPr>
            <p:cNvPr id="49" name="CaixaDeTexto 48">
              <a:extLst>
                <a:ext uri="{FF2B5EF4-FFF2-40B4-BE49-F238E27FC236}">
                  <a16:creationId xmlns:a16="http://schemas.microsoft.com/office/drawing/2014/main" id="{F2359B93-5FB0-BB3D-6270-E9EC02B26FF4}"/>
                </a:ext>
              </a:extLst>
            </p:cNvPr>
            <p:cNvSpPr txBox="1"/>
            <p:nvPr/>
          </p:nvSpPr>
          <p:spPr>
            <a:xfrm>
              <a:off x="2602488" y="1976599"/>
              <a:ext cx="1751348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r>
                <a:rPr lang="pt-BR" dirty="0">
                  <a:latin typeface="Ofelia Display" panose="020B0201020201010104" pitchFamily="34" charset="77"/>
                </a:rPr>
                <a:t>1.500</a:t>
              </a:r>
              <a:r>
                <a:rPr lang="pt-BR" sz="1400" dirty="0">
                  <a:latin typeface="Ofelia Display" panose="020B0201020201010104" pitchFamily="34" charset="77"/>
                </a:rPr>
                <a:t> </a:t>
              </a:r>
              <a:r>
                <a:rPr lang="pt-BR" sz="1100" dirty="0">
                  <a:latin typeface="Ofelia Display" panose="020B0201020201010104" pitchFamily="34" charset="77"/>
                </a:rPr>
                <a:t>reconhecidas</a:t>
              </a:r>
              <a:endParaRPr lang="pt-BR" dirty="0">
                <a:latin typeface="Ofelia Display" panose="020B0201020201010104" pitchFamily="34" charset="77"/>
              </a:endParaRPr>
            </a:p>
          </p:txBody>
        </p:sp>
        <p:sp>
          <p:nvSpPr>
            <p:cNvPr id="50" name="CaixaDeTexto 49">
              <a:extLst>
                <a:ext uri="{FF2B5EF4-FFF2-40B4-BE49-F238E27FC236}">
                  <a16:creationId xmlns:a16="http://schemas.microsoft.com/office/drawing/2014/main" id="{F0D96984-A770-0B5B-6C81-8B4A00286B83}"/>
                </a:ext>
              </a:extLst>
            </p:cNvPr>
            <p:cNvSpPr txBox="1"/>
            <p:nvPr/>
          </p:nvSpPr>
          <p:spPr>
            <a:xfrm>
              <a:off x="2464267" y="2401901"/>
              <a:ext cx="1593610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r>
                <a:rPr lang="pt-BR" dirty="0">
                  <a:latin typeface="Ofelia Display" panose="020B0201020201010104" pitchFamily="34" charset="77"/>
                </a:rPr>
                <a:t>650 </a:t>
              </a:r>
              <a:r>
                <a:rPr lang="pt-BR" sz="1100" dirty="0">
                  <a:latin typeface="Ofelia Display" panose="020B0201020201010104" pitchFamily="34" charset="77"/>
                </a:rPr>
                <a:t>reconhecidas</a:t>
              </a:r>
              <a:endParaRPr lang="pt-BR" dirty="0">
                <a:latin typeface="Ofelia Display" panose="020B0201020201010104" pitchFamily="34" charset="77"/>
              </a:endParaRPr>
            </a:p>
          </p:txBody>
        </p:sp>
        <p:sp>
          <p:nvSpPr>
            <p:cNvPr id="51" name="CaixaDeTexto 50">
              <a:extLst>
                <a:ext uri="{FF2B5EF4-FFF2-40B4-BE49-F238E27FC236}">
                  <a16:creationId xmlns:a16="http://schemas.microsoft.com/office/drawing/2014/main" id="{BA5A702C-3A0A-B55D-3A40-8032CBF867B3}"/>
                </a:ext>
              </a:extLst>
            </p:cNvPr>
            <p:cNvSpPr txBox="1"/>
            <p:nvPr/>
          </p:nvSpPr>
          <p:spPr>
            <a:xfrm>
              <a:off x="2400469" y="2603920"/>
              <a:ext cx="1566137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r>
                <a:rPr lang="pt-BR" dirty="0">
                  <a:latin typeface="Ofelia Display" panose="020B0201020201010104" pitchFamily="34" charset="77"/>
                </a:rPr>
                <a:t>450 </a:t>
              </a:r>
              <a:r>
                <a:rPr lang="pt-BR" sz="1100" dirty="0">
                  <a:latin typeface="Ofelia Display" panose="020B0201020201010104" pitchFamily="34" charset="77"/>
                </a:rPr>
                <a:t>reconhecidas</a:t>
              </a:r>
              <a:endParaRPr lang="pt-BR" dirty="0">
                <a:latin typeface="Ofelia Display" panose="020B0201020201010104" pitchFamily="34" charset="77"/>
              </a:endParaRPr>
            </a:p>
          </p:txBody>
        </p:sp>
        <p:sp>
          <p:nvSpPr>
            <p:cNvPr id="52" name="CaixaDeTexto 51">
              <a:extLst>
                <a:ext uri="{FF2B5EF4-FFF2-40B4-BE49-F238E27FC236}">
                  <a16:creationId xmlns:a16="http://schemas.microsoft.com/office/drawing/2014/main" id="{C41E2265-9ACF-E959-66E2-DD327ACBE7D1}"/>
                </a:ext>
              </a:extLst>
            </p:cNvPr>
            <p:cNvSpPr txBox="1"/>
            <p:nvPr/>
          </p:nvSpPr>
          <p:spPr>
            <a:xfrm>
              <a:off x="5175401" y="3029222"/>
              <a:ext cx="2151786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r>
                <a:rPr lang="pt-BR" dirty="0">
                  <a:latin typeface="Ofelia Display" panose="020B0201020201010104" pitchFamily="34" charset="77"/>
                </a:rPr>
                <a:t>+ de 15.000 </a:t>
              </a:r>
              <a:r>
                <a:rPr lang="pt-BR" sz="1100" dirty="0">
                  <a:latin typeface="Ofelia Display" panose="020B0201020201010104" pitchFamily="34" charset="77"/>
                </a:rPr>
                <a:t>reconhecidas</a:t>
              </a:r>
              <a:endParaRPr lang="pt-BR" dirty="0">
                <a:latin typeface="Ofelia Display" panose="020B0201020201010104" pitchFamily="34" charset="77"/>
              </a:endParaRPr>
            </a:p>
          </p:txBody>
        </p:sp>
        <p:sp>
          <p:nvSpPr>
            <p:cNvPr id="53" name="CaixaDeTexto 52">
              <a:extLst>
                <a:ext uri="{FF2B5EF4-FFF2-40B4-BE49-F238E27FC236}">
                  <a16:creationId xmlns:a16="http://schemas.microsoft.com/office/drawing/2014/main" id="{C29BE4B6-B080-5AC5-63B9-1D0AF3EE3D36}"/>
                </a:ext>
              </a:extLst>
            </p:cNvPr>
            <p:cNvSpPr txBox="1"/>
            <p:nvPr/>
          </p:nvSpPr>
          <p:spPr>
            <a:xfrm>
              <a:off x="2448902" y="3206807"/>
              <a:ext cx="1713371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r>
                <a:rPr lang="pt-BR" dirty="0">
                  <a:latin typeface="Ofelia Display" panose="020B0201020201010104" pitchFamily="34" charset="77"/>
                </a:rPr>
                <a:t>450 </a:t>
              </a:r>
              <a:r>
                <a:rPr lang="pt-BR" sz="1100" dirty="0">
                  <a:latin typeface="Ofelia Display" panose="020B0201020201010104" pitchFamily="34" charset="77"/>
                </a:rPr>
                <a:t>reconhecidas</a:t>
              </a:r>
              <a:endParaRPr lang="pt-BR" dirty="0">
                <a:latin typeface="Ofelia Display" panose="020B0201020201010104" pitchFamily="34" charset="77"/>
              </a:endParaRPr>
            </a:p>
          </p:txBody>
        </p:sp>
        <p:sp>
          <p:nvSpPr>
            <p:cNvPr id="54" name="CaixaDeTexto 53">
              <a:extLst>
                <a:ext uri="{FF2B5EF4-FFF2-40B4-BE49-F238E27FC236}">
                  <a16:creationId xmlns:a16="http://schemas.microsoft.com/office/drawing/2014/main" id="{7CD67016-2CED-471C-819C-C8E3069CFBA9}"/>
                </a:ext>
              </a:extLst>
            </p:cNvPr>
            <p:cNvSpPr txBox="1"/>
            <p:nvPr/>
          </p:nvSpPr>
          <p:spPr>
            <a:xfrm>
              <a:off x="2372419" y="3634048"/>
              <a:ext cx="1418861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r>
                <a:rPr lang="pt-BR" dirty="0">
                  <a:latin typeface="Ofelia Display" panose="020B0201020201010104" pitchFamily="34" charset="77"/>
                </a:rPr>
                <a:t>4 </a:t>
              </a:r>
              <a:r>
                <a:rPr lang="pt-BR" sz="1100" dirty="0">
                  <a:latin typeface="Ofelia Display" panose="020B0201020201010104" pitchFamily="34" charset="77"/>
                </a:rPr>
                <a:t>reconhecidas</a:t>
              </a:r>
              <a:endParaRPr lang="pt-BR" dirty="0">
                <a:latin typeface="Ofelia Display" panose="020B0201020201010104" pitchFamily="34" charset="77"/>
              </a:endParaRPr>
            </a:p>
          </p:txBody>
        </p:sp>
        <p:sp>
          <p:nvSpPr>
            <p:cNvPr id="55" name="CaixaDeTexto 54">
              <a:extLst>
                <a:ext uri="{FF2B5EF4-FFF2-40B4-BE49-F238E27FC236}">
                  <a16:creationId xmlns:a16="http://schemas.microsoft.com/office/drawing/2014/main" id="{9AA740AB-A573-4472-F98E-ACBB504BE433}"/>
                </a:ext>
              </a:extLst>
            </p:cNvPr>
            <p:cNvSpPr txBox="1"/>
            <p:nvPr/>
          </p:nvSpPr>
          <p:spPr>
            <a:xfrm>
              <a:off x="2554805" y="3839496"/>
              <a:ext cx="1360348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r>
                <a:rPr lang="pt-BR" dirty="0">
                  <a:latin typeface="Ofelia Display" panose="020B0201020201010104" pitchFamily="34" charset="77"/>
                </a:rPr>
                <a:t>75 </a:t>
              </a:r>
              <a:r>
                <a:rPr lang="pt-BR" sz="1100" dirty="0">
                  <a:latin typeface="Ofelia Display" panose="020B0201020201010104" pitchFamily="34" charset="77"/>
                </a:rPr>
                <a:t>reconhecidas</a:t>
              </a:r>
              <a:endParaRPr lang="pt-BR" dirty="0">
                <a:latin typeface="Ofelia Display" panose="020B0201020201010104" pitchFamily="34" charset="77"/>
              </a:endParaRPr>
            </a:p>
          </p:txBody>
        </p:sp>
        <p:sp>
          <p:nvSpPr>
            <p:cNvPr id="56" name="CaixaDeTexto 55">
              <a:extLst>
                <a:ext uri="{FF2B5EF4-FFF2-40B4-BE49-F238E27FC236}">
                  <a16:creationId xmlns:a16="http://schemas.microsoft.com/office/drawing/2014/main" id="{A8B4D242-437A-A976-F6A4-E1E2192BC024}"/>
                </a:ext>
              </a:extLst>
            </p:cNvPr>
            <p:cNvSpPr txBox="1"/>
            <p:nvPr/>
          </p:nvSpPr>
          <p:spPr>
            <a:xfrm>
              <a:off x="2421525" y="4245929"/>
              <a:ext cx="1624675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r>
                <a:rPr lang="pt-BR" dirty="0">
                  <a:latin typeface="Ofelia Display" panose="020B0201020201010104" pitchFamily="34" charset="77"/>
                </a:rPr>
                <a:t>10 </a:t>
              </a:r>
              <a:r>
                <a:rPr lang="pt-BR" sz="1100" dirty="0">
                  <a:latin typeface="Ofelia Display" panose="020B0201020201010104" pitchFamily="34" charset="77"/>
                </a:rPr>
                <a:t>reconhecidas</a:t>
              </a:r>
              <a:endParaRPr lang="pt-BR" dirty="0">
                <a:latin typeface="Ofelia Display" panose="020B0201020201010104" pitchFamily="34" charset="77"/>
              </a:endParaRPr>
            </a:p>
          </p:txBody>
        </p:sp>
        <p:sp>
          <p:nvSpPr>
            <p:cNvPr id="57" name="CaixaDeTexto 56">
              <a:extLst>
                <a:ext uri="{FF2B5EF4-FFF2-40B4-BE49-F238E27FC236}">
                  <a16:creationId xmlns:a16="http://schemas.microsoft.com/office/drawing/2014/main" id="{AB941CD9-C5BE-99D1-6811-FD2B54BF9908}"/>
                </a:ext>
              </a:extLst>
            </p:cNvPr>
            <p:cNvSpPr txBox="1"/>
            <p:nvPr/>
          </p:nvSpPr>
          <p:spPr>
            <a:xfrm>
              <a:off x="2731649" y="4461373"/>
              <a:ext cx="1430623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r>
                <a:rPr lang="pt-BR" dirty="0">
                  <a:latin typeface="Ofelia Display" panose="020B0201020201010104" pitchFamily="34" charset="77"/>
                </a:rPr>
                <a:t>150 </a:t>
              </a:r>
              <a:r>
                <a:rPr lang="pt-BR" sz="1100" dirty="0">
                  <a:latin typeface="Ofelia Display" panose="020B0201020201010104" pitchFamily="34" charset="77"/>
                </a:rPr>
                <a:t>reconhecidas</a:t>
              </a:r>
              <a:endParaRPr lang="pt-BR" dirty="0">
                <a:latin typeface="Ofelia Display" panose="020B0201020201010104" pitchFamily="34" charset="77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Imagem 34" descr="Ícone&#10;&#10;Descrição gerada automaticamente com confiança baixa">
            <a:extLst>
              <a:ext uri="{FF2B5EF4-FFF2-40B4-BE49-F238E27FC236}">
                <a16:creationId xmlns:a16="http://schemas.microsoft.com/office/drawing/2014/main" id="{D58FB09A-FED6-4412-DDF9-B5C79EC27D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5026063" y="0"/>
            <a:ext cx="9144000" cy="514350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83C44672-7BEA-E091-4F97-87D049BED176}"/>
              </a:ext>
            </a:extLst>
          </p:cNvPr>
          <p:cNvSpPr txBox="1"/>
          <p:nvPr/>
        </p:nvSpPr>
        <p:spPr>
          <a:xfrm>
            <a:off x="1444922" y="438969"/>
            <a:ext cx="594099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1" dirty="0">
                <a:latin typeface="Ofelia Text" panose="020B0201020201010104" pitchFamily="34" charset="77"/>
              </a:rPr>
              <a:t>Premiações Totais: </a:t>
            </a:r>
            <a:r>
              <a:rPr lang="pt-BR" sz="1800" dirty="0">
                <a:latin typeface="Ofelia Text" panose="020B0201020201010104" pitchFamily="34" charset="77"/>
              </a:rPr>
              <a:t>Impacto das Premiações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DBCFE27B-EED3-30A7-AB7B-A1C86C5B83EC}"/>
              </a:ext>
            </a:extLst>
          </p:cNvPr>
          <p:cNvSpPr txBox="1"/>
          <p:nvPr/>
        </p:nvSpPr>
        <p:spPr>
          <a:xfrm>
            <a:off x="1214362" y="1448995"/>
            <a:ext cx="1745152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lang="pt-BR" sz="1000" b="1" dirty="0">
                <a:latin typeface="Ofelia Display" panose="020B0201020201010104" pitchFamily="34" charset="77"/>
              </a:rPr>
              <a:t>Líder de Mercado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945B1D5E-9DE1-73A1-9512-637A60C3F637}"/>
              </a:ext>
            </a:extLst>
          </p:cNvPr>
          <p:cNvSpPr/>
          <p:nvPr/>
        </p:nvSpPr>
        <p:spPr>
          <a:xfrm>
            <a:off x="3162748" y="1446167"/>
            <a:ext cx="46736" cy="196310"/>
          </a:xfrm>
          <a:prstGeom prst="rect">
            <a:avLst/>
          </a:prstGeom>
          <a:solidFill>
            <a:srgbClr val="2567A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4549571C-C073-1582-2C3E-7702AE41F5E1}"/>
              </a:ext>
            </a:extLst>
          </p:cNvPr>
          <p:cNvSpPr txBox="1"/>
          <p:nvPr/>
        </p:nvSpPr>
        <p:spPr>
          <a:xfrm>
            <a:off x="1214362" y="1791243"/>
            <a:ext cx="1745152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lang="pt-BR" sz="1000" b="1" dirty="0">
                <a:latin typeface="Ofelia Display" panose="020B0201020201010104" pitchFamily="34" charset="77"/>
              </a:rPr>
              <a:t>Gerente de Vendas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C7C2494B-6724-AC41-A264-8A5A5612AA64}"/>
              </a:ext>
            </a:extLst>
          </p:cNvPr>
          <p:cNvSpPr/>
          <p:nvPr/>
        </p:nvSpPr>
        <p:spPr>
          <a:xfrm>
            <a:off x="3162748" y="1783205"/>
            <a:ext cx="198025" cy="196310"/>
          </a:xfrm>
          <a:prstGeom prst="rect">
            <a:avLst/>
          </a:prstGeom>
          <a:solidFill>
            <a:srgbClr val="2567A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BA157C44-0DE3-E0B2-BF85-7311F6DBEB2C}"/>
              </a:ext>
            </a:extLst>
          </p:cNvPr>
          <p:cNvSpPr txBox="1"/>
          <p:nvPr/>
        </p:nvSpPr>
        <p:spPr>
          <a:xfrm>
            <a:off x="1214362" y="2130432"/>
            <a:ext cx="1745152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lang="pt-BR" sz="1000" b="1" dirty="0">
                <a:latin typeface="Ofelia Display" panose="020B0201020201010104" pitchFamily="34" charset="77"/>
              </a:rPr>
              <a:t>Gerente de Negócios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593DAEE5-E407-47D7-F5A2-EE77E900E09E}"/>
              </a:ext>
            </a:extLst>
          </p:cNvPr>
          <p:cNvSpPr/>
          <p:nvPr/>
        </p:nvSpPr>
        <p:spPr>
          <a:xfrm>
            <a:off x="3162748" y="2115099"/>
            <a:ext cx="506957" cy="196310"/>
          </a:xfrm>
          <a:prstGeom prst="rect">
            <a:avLst/>
          </a:prstGeom>
          <a:solidFill>
            <a:srgbClr val="2567A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A7D5528A-3876-3EA8-3BCD-1E3C4DF594F7}"/>
              </a:ext>
            </a:extLst>
          </p:cNvPr>
          <p:cNvSpPr txBox="1"/>
          <p:nvPr/>
        </p:nvSpPr>
        <p:spPr>
          <a:xfrm>
            <a:off x="1214362" y="2472681"/>
            <a:ext cx="1745152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lang="pt-BR" sz="1000" b="1" dirty="0">
                <a:latin typeface="Ofelia Display" panose="020B0201020201010104" pitchFamily="34" charset="77"/>
              </a:rPr>
              <a:t>Consultoras de Beleza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A02A7F93-4F24-1BB4-EA2E-7736F7208A31}"/>
              </a:ext>
            </a:extLst>
          </p:cNvPr>
          <p:cNvSpPr/>
          <p:nvPr/>
        </p:nvSpPr>
        <p:spPr>
          <a:xfrm>
            <a:off x="3162748" y="2435087"/>
            <a:ext cx="3423746" cy="196310"/>
          </a:xfrm>
          <a:prstGeom prst="rect">
            <a:avLst/>
          </a:prstGeom>
          <a:solidFill>
            <a:srgbClr val="2567A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D3240D72-B689-00DD-2CFE-ECA24EE91233}"/>
              </a:ext>
            </a:extLst>
          </p:cNvPr>
          <p:cNvSpPr txBox="1"/>
          <p:nvPr/>
        </p:nvSpPr>
        <p:spPr>
          <a:xfrm>
            <a:off x="1214362" y="2812606"/>
            <a:ext cx="1745152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lang="pt-BR" sz="1000" b="1" dirty="0">
                <a:latin typeface="Ofelia Display" panose="020B0201020201010104" pitchFamily="34" charset="77"/>
              </a:rPr>
              <a:t>Líderes de Negócios</a:t>
            </a: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B02BE07D-8FB2-B27E-B796-EA11040AE6EB}"/>
              </a:ext>
            </a:extLst>
          </p:cNvPr>
          <p:cNvSpPr/>
          <p:nvPr/>
        </p:nvSpPr>
        <p:spPr>
          <a:xfrm>
            <a:off x="3162749" y="2774816"/>
            <a:ext cx="1409252" cy="196310"/>
          </a:xfrm>
          <a:prstGeom prst="rect">
            <a:avLst/>
          </a:prstGeom>
          <a:solidFill>
            <a:srgbClr val="2567A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34" name="Conector Reto 33">
            <a:extLst>
              <a:ext uri="{FF2B5EF4-FFF2-40B4-BE49-F238E27FC236}">
                <a16:creationId xmlns:a16="http://schemas.microsoft.com/office/drawing/2014/main" id="{35591898-566A-AD7A-9720-FB691CB3D8AE}"/>
              </a:ext>
            </a:extLst>
          </p:cNvPr>
          <p:cNvCxnSpPr>
            <a:cxnSpLocks/>
          </p:cNvCxnSpPr>
          <p:nvPr/>
        </p:nvCxnSpPr>
        <p:spPr>
          <a:xfrm>
            <a:off x="3162748" y="1241700"/>
            <a:ext cx="0" cy="191046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9" name="Google Shape;217;p18">
            <a:extLst>
              <a:ext uri="{FF2B5EF4-FFF2-40B4-BE49-F238E27FC236}">
                <a16:creationId xmlns:a16="http://schemas.microsoft.com/office/drawing/2014/main" id="{8AAE4B81-583C-8BC3-E571-B1EC0ABB826C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85668" y="3329767"/>
            <a:ext cx="1496234" cy="1496234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Google Shape;219;p18">
            <a:extLst>
              <a:ext uri="{FF2B5EF4-FFF2-40B4-BE49-F238E27FC236}">
                <a16:creationId xmlns:a16="http://schemas.microsoft.com/office/drawing/2014/main" id="{C6EAD4FD-EDC9-D5EF-FBBD-94C68CB9D1ED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85707" y="3329766"/>
            <a:ext cx="4032521" cy="1686401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CaixaDeTexto 42">
            <a:extLst>
              <a:ext uri="{FF2B5EF4-FFF2-40B4-BE49-F238E27FC236}">
                <a16:creationId xmlns:a16="http://schemas.microsoft.com/office/drawing/2014/main" id="{450D16D9-6667-AA65-6C75-1B27B7D6F257}"/>
              </a:ext>
            </a:extLst>
          </p:cNvPr>
          <p:cNvSpPr txBox="1"/>
          <p:nvPr/>
        </p:nvSpPr>
        <p:spPr>
          <a:xfrm>
            <a:off x="3360773" y="1443045"/>
            <a:ext cx="1745152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pt-BR" dirty="0">
                <a:latin typeface="Ofelia Display" panose="020B0201020201010104" pitchFamily="34" charset="77"/>
              </a:rPr>
              <a:t>1 </a:t>
            </a:r>
            <a:r>
              <a:rPr lang="pt-BR" sz="1050" dirty="0">
                <a:latin typeface="Ofelia Display" panose="020B0201020201010104" pitchFamily="34" charset="77"/>
              </a:rPr>
              <a:t>Premiada</a:t>
            </a:r>
            <a:endParaRPr lang="pt-BR" dirty="0">
              <a:latin typeface="Ofelia Display" panose="020B0201020201010104" pitchFamily="34" charset="77"/>
            </a:endParaRPr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059716FC-C7D9-2837-13E9-FA43027F5F35}"/>
              </a:ext>
            </a:extLst>
          </p:cNvPr>
          <p:cNvSpPr txBox="1"/>
          <p:nvPr/>
        </p:nvSpPr>
        <p:spPr>
          <a:xfrm>
            <a:off x="3484569" y="1779375"/>
            <a:ext cx="1745152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pt-BR" dirty="0">
                <a:latin typeface="Ofelia Display" panose="020B0201020201010104" pitchFamily="34" charset="77"/>
              </a:rPr>
              <a:t>22 </a:t>
            </a:r>
            <a:r>
              <a:rPr lang="pt-BR" sz="1050" dirty="0">
                <a:latin typeface="Ofelia Display" panose="020B0201020201010104" pitchFamily="34" charset="77"/>
              </a:rPr>
              <a:t>Premiadas</a:t>
            </a:r>
            <a:endParaRPr lang="pt-BR" dirty="0">
              <a:latin typeface="Ofelia Display" panose="020B0201020201010104" pitchFamily="34" charset="77"/>
            </a:endParaRPr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84AB4650-35C1-6619-FB5C-8A7A8BA0D1DC}"/>
              </a:ext>
            </a:extLst>
          </p:cNvPr>
          <p:cNvSpPr txBox="1"/>
          <p:nvPr/>
        </p:nvSpPr>
        <p:spPr>
          <a:xfrm>
            <a:off x="3787867" y="2108913"/>
            <a:ext cx="1745152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pt-BR" dirty="0">
                <a:latin typeface="Ofelia Display" panose="020B0201020201010104" pitchFamily="34" charset="77"/>
              </a:rPr>
              <a:t>397 </a:t>
            </a:r>
            <a:r>
              <a:rPr lang="pt-BR" sz="1100" dirty="0">
                <a:latin typeface="Ofelia Display" panose="020B0201020201010104" pitchFamily="34" charset="77"/>
              </a:rPr>
              <a:t>Premiadas</a:t>
            </a:r>
            <a:endParaRPr lang="pt-BR" dirty="0">
              <a:latin typeface="Ofelia Display" panose="020B0201020201010104" pitchFamily="34" charset="77"/>
            </a:endParaRPr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0651C7DB-122F-FD68-AB61-3D1B2201A94E}"/>
              </a:ext>
            </a:extLst>
          </p:cNvPr>
          <p:cNvSpPr txBox="1"/>
          <p:nvPr/>
        </p:nvSpPr>
        <p:spPr>
          <a:xfrm>
            <a:off x="6703465" y="2441903"/>
            <a:ext cx="1745152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pt-BR" dirty="0">
                <a:latin typeface="Ofelia Display" panose="020B0201020201010104" pitchFamily="34" charset="77"/>
              </a:rPr>
              <a:t>21.640 </a:t>
            </a:r>
            <a:r>
              <a:rPr lang="pt-BR" sz="1100" dirty="0">
                <a:latin typeface="Ofelia Display" panose="020B0201020201010104" pitchFamily="34" charset="77"/>
              </a:rPr>
              <a:t>Premiadas</a:t>
            </a:r>
            <a:endParaRPr lang="pt-BR" dirty="0">
              <a:latin typeface="Ofelia Display" panose="020B0201020201010104" pitchFamily="34" charset="77"/>
            </a:endParaRPr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3B7121D1-C048-BD9E-2780-610A9F87E5D1}"/>
              </a:ext>
            </a:extLst>
          </p:cNvPr>
          <p:cNvSpPr txBox="1"/>
          <p:nvPr/>
        </p:nvSpPr>
        <p:spPr>
          <a:xfrm>
            <a:off x="4695863" y="2774816"/>
            <a:ext cx="1745152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pt-BR" dirty="0">
                <a:latin typeface="Ofelia Display" panose="020B0201020201010104" pitchFamily="34" charset="77"/>
              </a:rPr>
              <a:t>685 + 4726 </a:t>
            </a:r>
            <a:r>
              <a:rPr lang="pt-BR" sz="1100" dirty="0">
                <a:latin typeface="Ofelia Display" panose="020B0201020201010104" pitchFamily="34" charset="77"/>
              </a:rPr>
              <a:t>Premiadas</a:t>
            </a:r>
            <a:endParaRPr lang="pt-BR" dirty="0">
              <a:latin typeface="Ofelia Display" panose="020B0201020201010104" pitchFamily="34" charset="77"/>
            </a:endParaRPr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6B6D1525-87B7-0EB3-36AC-9926CAA61F08}"/>
              </a:ext>
            </a:extLst>
          </p:cNvPr>
          <p:cNvSpPr txBox="1"/>
          <p:nvPr/>
        </p:nvSpPr>
        <p:spPr>
          <a:xfrm>
            <a:off x="1444922" y="832374"/>
            <a:ext cx="5940991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000" b="1" dirty="0">
                <a:latin typeface="Ofelia Text" panose="020B0201020201010104" pitchFamily="34" charset="77"/>
              </a:rPr>
              <a:t>Campanha Perfumada</a:t>
            </a:r>
          </a:p>
        </p:txBody>
      </p:sp>
      <p:pic>
        <p:nvPicPr>
          <p:cNvPr id="37" name="Google Shape;66;p16" descr="Vista aérea de prédios e água ao fundo&#10;&#10;Descrição gerada automaticamente">
            <a:extLst>
              <a:ext uri="{FF2B5EF4-FFF2-40B4-BE49-F238E27FC236}">
                <a16:creationId xmlns:a16="http://schemas.microsoft.com/office/drawing/2014/main" id="{6FFAE873-0CE7-A5BB-A77C-EE8B16D300AD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-4711" y="0"/>
            <a:ext cx="1304145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67;p16">
            <a:extLst>
              <a:ext uri="{FF2B5EF4-FFF2-40B4-BE49-F238E27FC236}">
                <a16:creationId xmlns:a16="http://schemas.microsoft.com/office/drawing/2014/main" id="{A945A5CB-5073-9757-5018-95C3E39B6C82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0362" y="211578"/>
            <a:ext cx="1134000" cy="5092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836584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Imagem 96" descr="Ícone&#10;&#10;Descrição gerada automaticamente com confiança baixa">
            <a:extLst>
              <a:ext uri="{FF2B5EF4-FFF2-40B4-BE49-F238E27FC236}">
                <a16:creationId xmlns:a16="http://schemas.microsoft.com/office/drawing/2014/main" id="{50E58C50-3FB0-FA17-A646-94C61AB9EC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5034530" y="0"/>
            <a:ext cx="9144000" cy="5143500"/>
          </a:xfrm>
          <a:prstGeom prst="rect">
            <a:avLst/>
          </a:prstGeom>
        </p:spPr>
      </p:pic>
      <p:pic>
        <p:nvPicPr>
          <p:cNvPr id="4" name="Google Shape;66;p16" descr="Vista aérea de prédios e água ao fundo&#10;&#10;Descrição gerada automaticamente">
            <a:extLst>
              <a:ext uri="{FF2B5EF4-FFF2-40B4-BE49-F238E27FC236}">
                <a16:creationId xmlns:a16="http://schemas.microsoft.com/office/drawing/2014/main" id="{A1F4008B-46C2-BDE0-C1E4-566612D2FA1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4711" y="0"/>
            <a:ext cx="1304145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67;p16">
            <a:extLst>
              <a:ext uri="{FF2B5EF4-FFF2-40B4-BE49-F238E27FC236}">
                <a16:creationId xmlns:a16="http://schemas.microsoft.com/office/drawing/2014/main" id="{EECF6D8C-53D7-8BFC-2CF9-93676236DF1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0362" y="211578"/>
            <a:ext cx="1134000" cy="509211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68;p16">
            <a:extLst>
              <a:ext uri="{FF2B5EF4-FFF2-40B4-BE49-F238E27FC236}">
                <a16:creationId xmlns:a16="http://schemas.microsoft.com/office/drawing/2014/main" id="{442B8A9D-E17C-F5DB-D270-4717D1BB98B5}"/>
              </a:ext>
            </a:extLst>
          </p:cNvPr>
          <p:cNvSpPr txBox="1"/>
          <p:nvPr/>
        </p:nvSpPr>
        <p:spPr>
          <a:xfrm>
            <a:off x="7622640" y="223762"/>
            <a:ext cx="1501061" cy="230802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Play"/>
              <a:buNone/>
            </a:pPr>
            <a:r>
              <a:rPr lang="pt-BR" sz="1050" b="1" i="0" u="none" strike="noStrike" cap="none" dirty="0">
                <a:solidFill>
                  <a:srgbClr val="FFFFFF"/>
                </a:solidFill>
                <a:latin typeface="Ofelia Text" panose="020B0201020201010104" pitchFamily="34" charset="77"/>
                <a:ea typeface="Play"/>
                <a:cs typeface="Play"/>
                <a:sym typeface="Play"/>
              </a:rPr>
              <a:t>Ciclos 1 ao 4</a:t>
            </a:r>
            <a:endParaRPr b="0" i="0" u="none" strike="noStrike" cap="none" dirty="0">
              <a:solidFill>
                <a:srgbClr val="000000"/>
              </a:solidFill>
              <a:latin typeface="Ofelia Text" panose="020B0201020201010104" pitchFamily="34" charset="77"/>
              <a:sym typeface="Arial"/>
            </a:endParaRPr>
          </a:p>
        </p:txBody>
      </p:sp>
      <p:sp>
        <p:nvSpPr>
          <p:cNvPr id="43" name="Google Shape;74;p16">
            <a:extLst>
              <a:ext uri="{FF2B5EF4-FFF2-40B4-BE49-F238E27FC236}">
                <a16:creationId xmlns:a16="http://schemas.microsoft.com/office/drawing/2014/main" id="{F1F5CC69-3548-72DE-84FC-B9AB2BFA1DB8}"/>
              </a:ext>
            </a:extLst>
          </p:cNvPr>
          <p:cNvSpPr/>
          <p:nvPr/>
        </p:nvSpPr>
        <p:spPr>
          <a:xfrm>
            <a:off x="2379652" y="3560466"/>
            <a:ext cx="2503081" cy="266691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elvetica Neue"/>
              <a:buNone/>
            </a:pPr>
            <a:r>
              <a:rPr lang="pt-BR" sz="1000" b="0" i="0" u="none" strike="noStrike" cap="none" dirty="0">
                <a:solidFill>
                  <a:schemeClr val="dk1"/>
                </a:solidFill>
                <a:latin typeface="Ofelia Text" panose="020B0201020201010104" pitchFamily="34" charset="77"/>
                <a:sym typeface="Arial"/>
              </a:rPr>
              <a:t>RANKING TOP GV (Mala Perfumada)</a:t>
            </a:r>
            <a:endParaRPr sz="1000" b="0" i="0" u="none" strike="noStrike" cap="none" dirty="0">
              <a:solidFill>
                <a:schemeClr val="dk1"/>
              </a:solidFill>
              <a:latin typeface="Ofelia Text" panose="020B0201020201010104" pitchFamily="34" charset="77"/>
              <a:sym typeface="Arial"/>
            </a:endParaRPr>
          </a:p>
        </p:txBody>
      </p:sp>
      <p:sp>
        <p:nvSpPr>
          <p:cNvPr id="46" name="Google Shape;77;p16">
            <a:extLst>
              <a:ext uri="{FF2B5EF4-FFF2-40B4-BE49-F238E27FC236}">
                <a16:creationId xmlns:a16="http://schemas.microsoft.com/office/drawing/2014/main" id="{E4DE7130-748A-ECBB-7424-16C252D5FE0E}"/>
              </a:ext>
            </a:extLst>
          </p:cNvPr>
          <p:cNvSpPr/>
          <p:nvPr/>
        </p:nvSpPr>
        <p:spPr>
          <a:xfrm>
            <a:off x="2304678" y="3902811"/>
            <a:ext cx="2393794" cy="207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pt-BR" sz="1000" b="0" i="0" u="none" strike="noStrike" cap="none" dirty="0">
                <a:solidFill>
                  <a:schemeClr val="dk1"/>
                </a:solidFill>
                <a:latin typeface="Ofelia Text" panose="020B0201020201010104" pitchFamily="34" charset="77"/>
                <a:sym typeface="Arial"/>
              </a:rPr>
              <a:t>RANKING VIAGEM (Diamante)</a:t>
            </a:r>
            <a:endParaRPr sz="1000" b="0" i="0" u="none" strike="noStrike" cap="none" dirty="0">
              <a:solidFill>
                <a:schemeClr val="dk1"/>
              </a:solidFill>
              <a:latin typeface="Ofelia Text" panose="020B0201020201010104" pitchFamily="34" charset="77"/>
              <a:sym typeface="Arial"/>
            </a:endParaRPr>
          </a:p>
        </p:txBody>
      </p:sp>
      <p:sp>
        <p:nvSpPr>
          <p:cNvPr id="49" name="Google Shape;80;p16">
            <a:extLst>
              <a:ext uri="{FF2B5EF4-FFF2-40B4-BE49-F238E27FC236}">
                <a16:creationId xmlns:a16="http://schemas.microsoft.com/office/drawing/2014/main" id="{C39A3A51-7CA2-8611-1D4F-A88FCC8EF1C0}"/>
              </a:ext>
            </a:extLst>
          </p:cNvPr>
          <p:cNvSpPr/>
          <p:nvPr/>
        </p:nvSpPr>
        <p:spPr>
          <a:xfrm>
            <a:off x="2381907" y="4695789"/>
            <a:ext cx="1875938" cy="27697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lang="pt-BR" sz="1000" b="0" i="0" u="none" strike="noStrike" cap="none" dirty="0">
                <a:solidFill>
                  <a:schemeClr val="dk1"/>
                </a:solidFill>
                <a:latin typeface="Ofelia Text" panose="020B0201020201010104" pitchFamily="34" charset="77"/>
                <a:sym typeface="Arial"/>
              </a:rPr>
              <a:t>VALE-PONTOS</a:t>
            </a:r>
            <a:endParaRPr sz="1000" b="0" i="0" u="none" strike="noStrike" cap="none" dirty="0">
              <a:solidFill>
                <a:srgbClr val="000000"/>
              </a:solidFill>
              <a:latin typeface="Ofelia Text" panose="020B0201020201010104" pitchFamily="34" charset="77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lang="pt-BR" sz="1000" b="0" i="0" u="none" strike="noStrike" cap="none" dirty="0">
                <a:solidFill>
                  <a:schemeClr val="dk1"/>
                </a:solidFill>
                <a:latin typeface="Ofelia Text" panose="020B0201020201010104" pitchFamily="34" charset="77"/>
                <a:sym typeface="Arial"/>
              </a:rPr>
              <a:t>CHEGOU, CONQUISTOU</a:t>
            </a:r>
            <a:endParaRPr sz="1000" b="0" i="0" u="none" strike="noStrike" cap="none" dirty="0">
              <a:solidFill>
                <a:srgbClr val="000000"/>
              </a:solidFill>
              <a:latin typeface="Ofelia Text" panose="020B0201020201010104" pitchFamily="34" charset="77"/>
              <a:sym typeface="Arial"/>
            </a:endParaRPr>
          </a:p>
        </p:txBody>
      </p:sp>
      <p:sp>
        <p:nvSpPr>
          <p:cNvPr id="50" name="Google Shape;81;p16">
            <a:extLst>
              <a:ext uri="{FF2B5EF4-FFF2-40B4-BE49-F238E27FC236}">
                <a16:creationId xmlns:a16="http://schemas.microsoft.com/office/drawing/2014/main" id="{CFB5FD62-C258-2082-9CB4-1409A01368DB}"/>
              </a:ext>
            </a:extLst>
          </p:cNvPr>
          <p:cNvSpPr/>
          <p:nvPr/>
        </p:nvSpPr>
        <p:spPr>
          <a:xfrm rot="-5400000">
            <a:off x="751632" y="3908585"/>
            <a:ext cx="1858430" cy="6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None/>
            </a:pPr>
            <a:r>
              <a:rPr lang="pt-BR" sz="1400" b="0" i="0" u="none" strike="noStrike" cap="none" dirty="0">
                <a:solidFill>
                  <a:srgbClr val="1F5C99"/>
                </a:solidFill>
                <a:latin typeface="Ofelia Text" panose="020B0201020201010104" pitchFamily="34" charset="77"/>
                <a:sym typeface="Arial"/>
              </a:rPr>
              <a:t>CONSULTORA </a:t>
            </a:r>
            <a:br>
              <a:rPr lang="pt-BR" sz="1400" b="0" i="0" u="none" strike="noStrike" cap="none" dirty="0">
                <a:solidFill>
                  <a:srgbClr val="1F5C99"/>
                </a:solidFill>
                <a:latin typeface="Ofelia Text" panose="020B0201020201010104" pitchFamily="34" charset="77"/>
                <a:sym typeface="Arial"/>
              </a:rPr>
            </a:br>
            <a:r>
              <a:rPr lang="pt-BR" sz="1400" b="0" i="0" u="none" strike="noStrike" cap="none" dirty="0">
                <a:solidFill>
                  <a:srgbClr val="1F5C99"/>
                </a:solidFill>
                <a:latin typeface="Ofelia Text" panose="020B0201020201010104" pitchFamily="34" charset="77"/>
                <a:sym typeface="Arial"/>
              </a:rPr>
              <a:t>DE BELEZA</a:t>
            </a:r>
            <a:endParaRPr sz="1400" b="0" i="0" u="none" strike="noStrike" cap="none" dirty="0">
              <a:solidFill>
                <a:srgbClr val="1F5C99"/>
              </a:solidFill>
              <a:latin typeface="Ofelia Text" panose="020B0201020201010104" pitchFamily="34" charset="77"/>
              <a:sym typeface="Arial"/>
            </a:endParaRPr>
          </a:p>
        </p:txBody>
      </p:sp>
      <p:sp>
        <p:nvSpPr>
          <p:cNvPr id="51" name="Google Shape;82;p16">
            <a:extLst>
              <a:ext uri="{FF2B5EF4-FFF2-40B4-BE49-F238E27FC236}">
                <a16:creationId xmlns:a16="http://schemas.microsoft.com/office/drawing/2014/main" id="{910DC8FC-EEC8-BB75-E844-B3A257466C85}"/>
              </a:ext>
            </a:extLst>
          </p:cNvPr>
          <p:cNvSpPr/>
          <p:nvPr/>
        </p:nvSpPr>
        <p:spPr>
          <a:xfrm rot="-5400000">
            <a:off x="948485" y="2236227"/>
            <a:ext cx="1464725" cy="6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None/>
            </a:pPr>
            <a:r>
              <a:rPr lang="pt-BR" sz="1400" b="0" i="0" u="none" strike="noStrike" cap="none" dirty="0">
                <a:solidFill>
                  <a:srgbClr val="1F5C99"/>
                </a:solidFill>
                <a:latin typeface="Ofelia Text" panose="020B0201020201010104" pitchFamily="34" charset="77"/>
                <a:sym typeface="Arial"/>
              </a:rPr>
              <a:t>LÍDERES DE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None/>
            </a:pPr>
            <a:r>
              <a:rPr lang="pt-BR" sz="1400" b="0" i="0" u="none" strike="noStrike" cap="none" dirty="0">
                <a:solidFill>
                  <a:srgbClr val="1F5C99"/>
                </a:solidFill>
                <a:latin typeface="Ofelia Text" panose="020B0201020201010104" pitchFamily="34" charset="77"/>
                <a:sym typeface="Arial"/>
              </a:rPr>
              <a:t>NEGÓCIOS</a:t>
            </a:r>
            <a:endParaRPr sz="1400" b="0" i="0" u="none" strike="noStrike" cap="none" dirty="0">
              <a:solidFill>
                <a:srgbClr val="1F5C99"/>
              </a:solidFill>
              <a:latin typeface="Ofelia Text" panose="020B0201020201010104" pitchFamily="34" charset="77"/>
              <a:sym typeface="Arial"/>
            </a:endParaRPr>
          </a:p>
        </p:txBody>
      </p:sp>
      <p:sp>
        <p:nvSpPr>
          <p:cNvPr id="56" name="Google Shape;87;p16">
            <a:extLst>
              <a:ext uri="{FF2B5EF4-FFF2-40B4-BE49-F238E27FC236}">
                <a16:creationId xmlns:a16="http://schemas.microsoft.com/office/drawing/2014/main" id="{7BCB9C57-7894-7784-E8E7-5C511CE2A3B2}"/>
              </a:ext>
            </a:extLst>
          </p:cNvPr>
          <p:cNvSpPr/>
          <p:nvPr/>
        </p:nvSpPr>
        <p:spPr>
          <a:xfrm>
            <a:off x="2384154" y="2064677"/>
            <a:ext cx="2480552" cy="307408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elvetica Neue"/>
              <a:buNone/>
            </a:pPr>
            <a:r>
              <a:rPr lang="pt-BR" sz="1000" b="0" i="0" u="none" strike="noStrike" cap="none" dirty="0">
                <a:solidFill>
                  <a:schemeClr val="dk1"/>
                </a:solidFill>
                <a:latin typeface="Ofelia Text" panose="020B0201020201010104" pitchFamily="34" charset="77"/>
                <a:sym typeface="Arial"/>
              </a:rPr>
              <a:t>RANKING TOP SETOR (Mala Perfumada)</a:t>
            </a:r>
            <a:endParaRPr sz="1000" b="0" i="0" u="none" strike="noStrike" cap="none" dirty="0">
              <a:solidFill>
                <a:schemeClr val="dk1"/>
              </a:solidFill>
              <a:latin typeface="Ofelia Text" panose="020B0201020201010104" pitchFamily="34" charset="77"/>
              <a:sym typeface="Arial"/>
            </a:endParaRPr>
          </a:p>
        </p:txBody>
      </p:sp>
      <p:sp>
        <p:nvSpPr>
          <p:cNvPr id="59" name="Google Shape;90;p16">
            <a:extLst>
              <a:ext uri="{FF2B5EF4-FFF2-40B4-BE49-F238E27FC236}">
                <a16:creationId xmlns:a16="http://schemas.microsoft.com/office/drawing/2014/main" id="{E08B3F56-F340-8C01-1D57-416439D0971A}"/>
              </a:ext>
            </a:extLst>
          </p:cNvPr>
          <p:cNvSpPr/>
          <p:nvPr/>
        </p:nvSpPr>
        <p:spPr>
          <a:xfrm>
            <a:off x="2308011" y="2438367"/>
            <a:ext cx="1930306" cy="207675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pt-BR" sz="1000" b="0" i="0" u="none" strike="noStrike" cap="none" dirty="0">
                <a:solidFill>
                  <a:schemeClr val="dk1"/>
                </a:solidFill>
                <a:latin typeface="Ofelia Text" panose="020B0201020201010104" pitchFamily="34" charset="77"/>
                <a:sym typeface="Arial"/>
              </a:rPr>
              <a:t>RANKING VIAGEM </a:t>
            </a:r>
            <a:endParaRPr sz="1000" b="0" i="0" u="none" strike="noStrike" cap="none" dirty="0">
              <a:solidFill>
                <a:schemeClr val="dk1"/>
              </a:solidFill>
              <a:latin typeface="Ofelia Text" panose="020B0201020201010104" pitchFamily="34" charset="77"/>
              <a:sym typeface="Arial"/>
            </a:endParaRPr>
          </a:p>
        </p:txBody>
      </p:sp>
      <p:sp>
        <p:nvSpPr>
          <p:cNvPr id="62" name="Google Shape;93;p16">
            <a:extLst>
              <a:ext uri="{FF2B5EF4-FFF2-40B4-BE49-F238E27FC236}">
                <a16:creationId xmlns:a16="http://schemas.microsoft.com/office/drawing/2014/main" id="{954D9334-12F5-6381-8595-247691C126A4}"/>
              </a:ext>
            </a:extLst>
          </p:cNvPr>
          <p:cNvSpPr/>
          <p:nvPr/>
        </p:nvSpPr>
        <p:spPr>
          <a:xfrm>
            <a:off x="2379361" y="2801481"/>
            <a:ext cx="1880940" cy="27697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lang="pt-BR" sz="1000" b="0" i="0" u="none" strike="noStrike" cap="none" dirty="0">
                <a:solidFill>
                  <a:schemeClr val="dk1"/>
                </a:solidFill>
                <a:latin typeface="Ofelia Text" panose="020B0201020201010104" pitchFamily="34" charset="77"/>
                <a:sym typeface="Arial"/>
              </a:rPr>
              <a:t>REMUNERAÇÃO</a:t>
            </a:r>
            <a:endParaRPr sz="1000" b="0" i="0" u="none" strike="noStrike" cap="none" dirty="0">
              <a:solidFill>
                <a:srgbClr val="000000"/>
              </a:solidFill>
              <a:latin typeface="Ofelia Text" panose="020B0201020201010104" pitchFamily="34" charset="77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lang="pt-BR" sz="1000" b="0" i="0" u="none" strike="noStrike" cap="none" dirty="0">
                <a:solidFill>
                  <a:schemeClr val="dk1"/>
                </a:solidFill>
                <a:latin typeface="Ofelia Text" panose="020B0201020201010104" pitchFamily="34" charset="77"/>
                <a:sym typeface="Arial"/>
              </a:rPr>
              <a:t>CHEGOU, CONQUISTOU</a:t>
            </a:r>
            <a:endParaRPr sz="1000" b="0" i="0" u="none" strike="noStrike" cap="none" dirty="0">
              <a:solidFill>
                <a:srgbClr val="000000"/>
              </a:solidFill>
              <a:latin typeface="Ofelia Text" panose="020B0201020201010104" pitchFamily="34" charset="77"/>
              <a:sym typeface="Arial"/>
            </a:endParaRPr>
          </a:p>
        </p:txBody>
      </p:sp>
      <p:sp>
        <p:nvSpPr>
          <p:cNvPr id="63" name="Google Shape;94;p16">
            <a:extLst>
              <a:ext uri="{FF2B5EF4-FFF2-40B4-BE49-F238E27FC236}">
                <a16:creationId xmlns:a16="http://schemas.microsoft.com/office/drawing/2014/main" id="{74698D1A-2B0D-946D-F6BD-09D3EA7472E6}"/>
              </a:ext>
            </a:extLst>
          </p:cNvPr>
          <p:cNvSpPr/>
          <p:nvPr/>
        </p:nvSpPr>
        <p:spPr>
          <a:xfrm rot="-5400000">
            <a:off x="1439906" y="1162801"/>
            <a:ext cx="481882" cy="6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None/>
            </a:pPr>
            <a:r>
              <a:rPr lang="pt-BR" sz="1400" b="0" i="0" u="none" strike="noStrike" cap="none" dirty="0">
                <a:solidFill>
                  <a:srgbClr val="1F5C99"/>
                </a:solidFill>
                <a:latin typeface="Ofelia Text" panose="020B0201020201010104" pitchFamily="34" charset="77"/>
                <a:sym typeface="Arial"/>
              </a:rPr>
              <a:t>GN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None/>
            </a:pPr>
            <a:r>
              <a:rPr lang="pt-BR" sz="1400" b="0" i="0" u="none" strike="noStrike" cap="none" dirty="0">
                <a:solidFill>
                  <a:srgbClr val="1F5C99"/>
                </a:solidFill>
                <a:latin typeface="Ofelia Text" panose="020B0201020201010104" pitchFamily="34" charset="77"/>
                <a:sym typeface="Arial"/>
              </a:rPr>
              <a:t>GV</a:t>
            </a:r>
            <a:endParaRPr sz="1100" b="0" i="0" u="none" strike="noStrike" cap="none" dirty="0">
              <a:solidFill>
                <a:srgbClr val="000000"/>
              </a:solidFill>
              <a:latin typeface="Ofelia Text" panose="020B0201020201010104" pitchFamily="34" charset="77"/>
              <a:sym typeface="Arial"/>
            </a:endParaRPr>
          </a:p>
        </p:txBody>
      </p:sp>
      <p:sp>
        <p:nvSpPr>
          <p:cNvPr id="68" name="Google Shape;99;p16">
            <a:extLst>
              <a:ext uri="{FF2B5EF4-FFF2-40B4-BE49-F238E27FC236}">
                <a16:creationId xmlns:a16="http://schemas.microsoft.com/office/drawing/2014/main" id="{D235132E-17FC-E228-8DF5-11D6A43EBCEE}"/>
              </a:ext>
            </a:extLst>
          </p:cNvPr>
          <p:cNvSpPr/>
          <p:nvPr/>
        </p:nvSpPr>
        <p:spPr>
          <a:xfrm>
            <a:off x="2386681" y="1394145"/>
            <a:ext cx="1692113" cy="1386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elvetica Neue"/>
              <a:buNone/>
            </a:pPr>
            <a:r>
              <a:rPr lang="pt-BR" sz="1000" b="0" i="0" u="none" strike="noStrike" cap="none" dirty="0">
                <a:solidFill>
                  <a:schemeClr val="dk1"/>
                </a:solidFill>
                <a:latin typeface="Ofelia Text" panose="020B0201020201010104" pitchFamily="34" charset="77"/>
                <a:sym typeface="Arial"/>
              </a:rPr>
              <a:t>DESAFIO DOS DEUSES </a:t>
            </a:r>
            <a:endParaRPr sz="1000" b="0" i="0" u="none" strike="noStrike" cap="none" dirty="0">
              <a:solidFill>
                <a:schemeClr val="dk1"/>
              </a:solidFill>
              <a:latin typeface="Ofelia Text" panose="020B0201020201010104" pitchFamily="34" charset="77"/>
              <a:sym typeface="Arial"/>
            </a:endParaRPr>
          </a:p>
        </p:txBody>
      </p:sp>
      <p:sp>
        <p:nvSpPr>
          <p:cNvPr id="69" name="Google Shape;100;p16">
            <a:extLst>
              <a:ext uri="{FF2B5EF4-FFF2-40B4-BE49-F238E27FC236}">
                <a16:creationId xmlns:a16="http://schemas.microsoft.com/office/drawing/2014/main" id="{59006F9B-BF36-0F3A-BBB2-40483F9E1F4E}"/>
              </a:ext>
            </a:extLst>
          </p:cNvPr>
          <p:cNvSpPr/>
          <p:nvPr/>
        </p:nvSpPr>
        <p:spPr>
          <a:xfrm flipV="1">
            <a:off x="2061301" y="1375627"/>
            <a:ext cx="153691" cy="143356"/>
          </a:xfrm>
          <a:prstGeom prst="ellipse">
            <a:avLst/>
          </a:prstGeom>
          <a:solidFill>
            <a:srgbClr val="8CD87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Google Shape;101;p16">
            <a:extLst>
              <a:ext uri="{FF2B5EF4-FFF2-40B4-BE49-F238E27FC236}">
                <a16:creationId xmlns:a16="http://schemas.microsoft.com/office/drawing/2014/main" id="{92CBF570-0925-731B-A984-DBA15E5B2E7D}"/>
              </a:ext>
            </a:extLst>
          </p:cNvPr>
          <p:cNvSpPr/>
          <p:nvPr/>
        </p:nvSpPr>
        <p:spPr>
          <a:xfrm flipV="1">
            <a:off x="2061296" y="4728234"/>
            <a:ext cx="153691" cy="143356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102;p16">
            <a:extLst>
              <a:ext uri="{FF2B5EF4-FFF2-40B4-BE49-F238E27FC236}">
                <a16:creationId xmlns:a16="http://schemas.microsoft.com/office/drawing/2014/main" id="{3CB48850-B307-74A1-2373-FBC53CEC6280}"/>
              </a:ext>
            </a:extLst>
          </p:cNvPr>
          <p:cNvSpPr/>
          <p:nvPr/>
        </p:nvSpPr>
        <p:spPr>
          <a:xfrm>
            <a:off x="4978919" y="1358623"/>
            <a:ext cx="1692000" cy="1848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elvetica Neue"/>
              <a:buNone/>
            </a:pPr>
            <a:r>
              <a:rPr lang="pt-BR" b="0" i="0" u="none" strike="noStrike" cap="none" dirty="0">
                <a:solidFill>
                  <a:schemeClr val="dk1"/>
                </a:solidFill>
                <a:latin typeface="Ofelia Text" panose="020B0201020201010104" pitchFamily="34" charset="77"/>
                <a:sym typeface="Arial"/>
              </a:rPr>
              <a:t>22</a:t>
            </a:r>
            <a:r>
              <a:rPr lang="pt-BR" sz="1000" b="0" i="0" u="none" strike="noStrike" cap="none" dirty="0">
                <a:solidFill>
                  <a:schemeClr val="dk1"/>
                </a:solidFill>
                <a:latin typeface="Ofelia Text" panose="020B0201020201010104" pitchFamily="34" charset="77"/>
                <a:sym typeface="Arial"/>
              </a:rPr>
              <a:t> </a:t>
            </a:r>
            <a:r>
              <a:rPr lang="pt-BR" sz="1000" b="0" i="0" u="none" strike="noStrike" cap="none" dirty="0" err="1">
                <a:solidFill>
                  <a:schemeClr val="dk1"/>
                </a:solidFill>
                <a:latin typeface="Ofelia Text" panose="020B0201020201010104" pitchFamily="34" charset="77"/>
                <a:sym typeface="Arial"/>
              </a:rPr>
              <a:t>GVs</a:t>
            </a:r>
            <a:r>
              <a:rPr lang="pt-BR" sz="1000" b="0" i="0" u="none" strike="noStrike" cap="none" dirty="0">
                <a:solidFill>
                  <a:schemeClr val="dk1"/>
                </a:solidFill>
                <a:latin typeface="Ofelia Text" panose="020B0201020201010104" pitchFamily="34" charset="77"/>
                <a:sym typeface="Arial"/>
              </a:rPr>
              <a:t> | </a:t>
            </a:r>
            <a:r>
              <a:rPr lang="pt-BR" b="0" i="0" u="none" strike="noStrike" cap="none" dirty="0">
                <a:solidFill>
                  <a:schemeClr val="dk1"/>
                </a:solidFill>
                <a:latin typeface="Ofelia Text" panose="020B0201020201010104" pitchFamily="34" charset="77"/>
                <a:sym typeface="Arial"/>
              </a:rPr>
              <a:t>397</a:t>
            </a:r>
            <a:r>
              <a:rPr lang="pt-BR" sz="1000" b="0" i="0" u="none" strike="noStrike" cap="none" dirty="0">
                <a:solidFill>
                  <a:schemeClr val="dk1"/>
                </a:solidFill>
                <a:latin typeface="Ofelia Text" panose="020B0201020201010104" pitchFamily="34" charset="77"/>
                <a:sym typeface="Arial"/>
              </a:rPr>
              <a:t> </a:t>
            </a:r>
            <a:r>
              <a:rPr lang="pt-BR" sz="1000" b="0" i="0" u="none" strike="noStrike" cap="none" dirty="0" err="1">
                <a:solidFill>
                  <a:schemeClr val="dk1"/>
                </a:solidFill>
                <a:latin typeface="Ofelia Text" panose="020B0201020201010104" pitchFamily="34" charset="77"/>
                <a:sym typeface="Arial"/>
              </a:rPr>
              <a:t>GNs</a:t>
            </a:r>
            <a:endParaRPr sz="1000" b="0" i="0" u="none" strike="noStrike" cap="none" dirty="0">
              <a:solidFill>
                <a:schemeClr val="dk1"/>
              </a:solidFill>
              <a:latin typeface="Ofelia Text" panose="020B0201020201010104" pitchFamily="34" charset="77"/>
              <a:sym typeface="Arial"/>
            </a:endParaRPr>
          </a:p>
        </p:txBody>
      </p:sp>
      <p:sp>
        <p:nvSpPr>
          <p:cNvPr id="72" name="Google Shape;103;p16">
            <a:extLst>
              <a:ext uri="{FF2B5EF4-FFF2-40B4-BE49-F238E27FC236}">
                <a16:creationId xmlns:a16="http://schemas.microsoft.com/office/drawing/2014/main" id="{3C8CE5DA-A297-183A-9658-79C85356F1DF}"/>
              </a:ext>
            </a:extLst>
          </p:cNvPr>
          <p:cNvSpPr/>
          <p:nvPr/>
        </p:nvSpPr>
        <p:spPr>
          <a:xfrm>
            <a:off x="4978919" y="2791577"/>
            <a:ext cx="2404013" cy="372309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elvetica Neue"/>
              <a:buNone/>
            </a:pPr>
            <a:r>
              <a:rPr lang="pt-BR" sz="1000" b="0" i="0" u="none" strike="noStrike" cap="none" dirty="0">
                <a:solidFill>
                  <a:schemeClr val="dk1"/>
                </a:solidFill>
                <a:latin typeface="Ofelia Text" panose="020B0201020201010104" pitchFamily="34" charset="77"/>
                <a:sym typeface="Arial"/>
              </a:rPr>
              <a:t>Planejado: </a:t>
            </a:r>
            <a:r>
              <a:rPr lang="pt-BR" b="0" i="0" u="none" strike="noStrike" cap="none" dirty="0">
                <a:solidFill>
                  <a:schemeClr val="dk1"/>
                </a:solidFill>
                <a:latin typeface="Ofelia Text" panose="020B0201020201010104" pitchFamily="34" charset="77"/>
                <a:sym typeface="Arial"/>
              </a:rPr>
              <a:t>4.260</a:t>
            </a:r>
            <a:r>
              <a:rPr lang="pt-BR" sz="1000" b="0" i="0" u="none" strike="noStrike" cap="none" dirty="0">
                <a:solidFill>
                  <a:schemeClr val="dk1"/>
                </a:solidFill>
                <a:latin typeface="Ofelia Text" panose="020B0201020201010104" pitchFamily="34" charset="77"/>
                <a:sym typeface="Arial"/>
              </a:rPr>
              <a:t> vs. </a:t>
            </a: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elvetica Neue"/>
              <a:buNone/>
            </a:pPr>
            <a:r>
              <a:rPr lang="pt-BR" sz="1000" b="0" i="0" u="none" strike="noStrike" cap="none" dirty="0">
                <a:solidFill>
                  <a:schemeClr val="dk1"/>
                </a:solidFill>
                <a:latin typeface="Ofelia Text" panose="020B0201020201010104" pitchFamily="34" charset="77"/>
                <a:sym typeface="Arial"/>
              </a:rPr>
              <a:t>Realizado: </a:t>
            </a:r>
            <a:r>
              <a:rPr lang="pt-BR" b="0" i="0" u="none" strike="noStrike" cap="none" dirty="0">
                <a:solidFill>
                  <a:schemeClr val="dk1"/>
                </a:solidFill>
                <a:latin typeface="Ofelia Text" panose="020B0201020201010104" pitchFamily="34" charset="77"/>
                <a:sym typeface="Arial"/>
              </a:rPr>
              <a:t>4.726</a:t>
            </a:r>
            <a:r>
              <a:rPr lang="pt-BR" sz="1000" b="0" i="0" u="none" strike="noStrike" cap="none" dirty="0">
                <a:solidFill>
                  <a:schemeClr val="dk1"/>
                </a:solidFill>
                <a:latin typeface="Ofelia Text" panose="020B0201020201010104" pitchFamily="34" charset="77"/>
                <a:sym typeface="Arial"/>
              </a:rPr>
              <a:t>     VAR: </a:t>
            </a:r>
            <a:r>
              <a:rPr lang="pt-BR" b="0" i="0" u="none" strike="noStrike" cap="none" dirty="0">
                <a:solidFill>
                  <a:schemeClr val="dk1"/>
                </a:solidFill>
                <a:latin typeface="Ofelia Text" panose="020B0201020201010104" pitchFamily="34" charset="77"/>
                <a:sym typeface="Arial"/>
              </a:rPr>
              <a:t>+ 11%</a:t>
            </a:r>
            <a:endParaRPr sz="1000" b="0" i="0" u="none" strike="noStrike" cap="none" dirty="0">
              <a:solidFill>
                <a:schemeClr val="dk1"/>
              </a:solidFill>
              <a:latin typeface="Ofelia Text" panose="020B0201020201010104" pitchFamily="34" charset="77"/>
              <a:sym typeface="Arial"/>
            </a:endParaRPr>
          </a:p>
        </p:txBody>
      </p:sp>
      <p:sp>
        <p:nvSpPr>
          <p:cNvPr id="73" name="Google Shape;104;p16">
            <a:extLst>
              <a:ext uri="{FF2B5EF4-FFF2-40B4-BE49-F238E27FC236}">
                <a16:creationId xmlns:a16="http://schemas.microsoft.com/office/drawing/2014/main" id="{0C10C587-AA1C-D725-EEF2-C6D5DAA30927}"/>
              </a:ext>
            </a:extLst>
          </p:cNvPr>
          <p:cNvSpPr/>
          <p:nvPr/>
        </p:nvSpPr>
        <p:spPr>
          <a:xfrm flipV="1">
            <a:off x="2059709" y="2456538"/>
            <a:ext cx="153691" cy="143356"/>
          </a:xfrm>
          <a:prstGeom prst="ellipse">
            <a:avLst/>
          </a:prstGeom>
          <a:solidFill>
            <a:srgbClr val="8CD87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" name="Google Shape;105;p16">
            <a:extLst>
              <a:ext uri="{FF2B5EF4-FFF2-40B4-BE49-F238E27FC236}">
                <a16:creationId xmlns:a16="http://schemas.microsoft.com/office/drawing/2014/main" id="{B0D83EA0-04BE-7B59-FFBF-7673E6B70BAB}"/>
              </a:ext>
            </a:extLst>
          </p:cNvPr>
          <p:cNvSpPr/>
          <p:nvPr/>
        </p:nvSpPr>
        <p:spPr>
          <a:xfrm flipV="1">
            <a:off x="2066383" y="2053666"/>
            <a:ext cx="153691" cy="143356"/>
          </a:xfrm>
          <a:prstGeom prst="ellipse">
            <a:avLst/>
          </a:prstGeom>
          <a:solidFill>
            <a:srgbClr val="8CD87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" name="Google Shape;106;p16">
            <a:extLst>
              <a:ext uri="{FF2B5EF4-FFF2-40B4-BE49-F238E27FC236}">
                <a16:creationId xmlns:a16="http://schemas.microsoft.com/office/drawing/2014/main" id="{B58BFD6F-179E-8E0C-982E-8BF9F3580249}"/>
              </a:ext>
            </a:extLst>
          </p:cNvPr>
          <p:cNvSpPr/>
          <p:nvPr/>
        </p:nvSpPr>
        <p:spPr>
          <a:xfrm flipV="1">
            <a:off x="2059708" y="3924126"/>
            <a:ext cx="153691" cy="143356"/>
          </a:xfrm>
          <a:prstGeom prst="ellipse">
            <a:avLst/>
          </a:prstGeom>
          <a:solidFill>
            <a:srgbClr val="8CD87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107;p16">
            <a:extLst>
              <a:ext uri="{FF2B5EF4-FFF2-40B4-BE49-F238E27FC236}">
                <a16:creationId xmlns:a16="http://schemas.microsoft.com/office/drawing/2014/main" id="{5CE9116D-165A-64CD-FAC9-6406CD50226B}"/>
              </a:ext>
            </a:extLst>
          </p:cNvPr>
          <p:cNvSpPr/>
          <p:nvPr/>
        </p:nvSpPr>
        <p:spPr>
          <a:xfrm flipV="1">
            <a:off x="2068501" y="3565185"/>
            <a:ext cx="153691" cy="143356"/>
          </a:xfrm>
          <a:prstGeom prst="ellipse">
            <a:avLst/>
          </a:prstGeom>
          <a:solidFill>
            <a:srgbClr val="8CD87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109;p16">
            <a:extLst>
              <a:ext uri="{FF2B5EF4-FFF2-40B4-BE49-F238E27FC236}">
                <a16:creationId xmlns:a16="http://schemas.microsoft.com/office/drawing/2014/main" id="{880667DE-DB24-0AB6-EBF6-CD763CFEA09D}"/>
              </a:ext>
            </a:extLst>
          </p:cNvPr>
          <p:cNvSpPr/>
          <p:nvPr/>
        </p:nvSpPr>
        <p:spPr>
          <a:xfrm>
            <a:off x="4978919" y="3935417"/>
            <a:ext cx="1692000" cy="1848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elvetica Neue"/>
              <a:buNone/>
            </a:pPr>
            <a:r>
              <a:rPr lang="pt-BR" b="0" i="0" u="none" strike="noStrike" cap="none" dirty="0">
                <a:solidFill>
                  <a:schemeClr val="dk1"/>
                </a:solidFill>
                <a:latin typeface="Ofelia Text" panose="020B0201020201010104" pitchFamily="34" charset="77"/>
                <a:sym typeface="Arial"/>
              </a:rPr>
              <a:t>35</a:t>
            </a:r>
            <a:r>
              <a:rPr lang="pt-BR" sz="1000" b="0" i="0" u="none" strike="noStrike" cap="none" dirty="0">
                <a:solidFill>
                  <a:schemeClr val="dk1"/>
                </a:solidFill>
                <a:latin typeface="Ofelia Text" panose="020B0201020201010104" pitchFamily="34" charset="77"/>
                <a:sym typeface="Arial"/>
              </a:rPr>
              <a:t> </a:t>
            </a:r>
            <a:r>
              <a:rPr lang="pt-BR" sz="1000" b="0" i="0" u="none" strike="noStrike" cap="none" dirty="0" err="1">
                <a:solidFill>
                  <a:schemeClr val="dk1"/>
                </a:solidFill>
                <a:latin typeface="Ofelia Text" panose="020B0201020201010104" pitchFamily="34" charset="77"/>
                <a:sym typeface="Arial"/>
              </a:rPr>
              <a:t>CBs</a:t>
            </a:r>
            <a:endParaRPr sz="1000" b="0" i="0" u="none" strike="noStrike" cap="none" dirty="0">
              <a:solidFill>
                <a:schemeClr val="dk1"/>
              </a:solidFill>
              <a:latin typeface="Ofelia Text" panose="020B0201020201010104" pitchFamily="34" charset="77"/>
              <a:sym typeface="Arial"/>
            </a:endParaRPr>
          </a:p>
        </p:txBody>
      </p:sp>
      <p:sp>
        <p:nvSpPr>
          <p:cNvPr id="79" name="Google Shape;110;p16">
            <a:extLst>
              <a:ext uri="{FF2B5EF4-FFF2-40B4-BE49-F238E27FC236}">
                <a16:creationId xmlns:a16="http://schemas.microsoft.com/office/drawing/2014/main" id="{DC6F3F72-606E-DEAC-625D-60283D6DCE25}"/>
              </a:ext>
            </a:extLst>
          </p:cNvPr>
          <p:cNvSpPr/>
          <p:nvPr/>
        </p:nvSpPr>
        <p:spPr>
          <a:xfrm>
            <a:off x="4978919" y="3551895"/>
            <a:ext cx="1692000" cy="1848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elvetica Neue"/>
              <a:buNone/>
            </a:pPr>
            <a:r>
              <a:rPr lang="pt-BR" b="0" i="0" u="none" strike="noStrike" cap="none" dirty="0">
                <a:solidFill>
                  <a:schemeClr val="dk1"/>
                </a:solidFill>
                <a:latin typeface="Ofelia Text" panose="020B0201020201010104" pitchFamily="34" charset="77"/>
                <a:sym typeface="Arial"/>
              </a:rPr>
              <a:t>600</a:t>
            </a:r>
            <a:r>
              <a:rPr lang="pt-BR" sz="1000" b="0" i="0" u="none" strike="noStrike" cap="none" dirty="0">
                <a:solidFill>
                  <a:schemeClr val="dk1"/>
                </a:solidFill>
                <a:latin typeface="Ofelia Text" panose="020B0201020201010104" pitchFamily="34" charset="77"/>
                <a:sym typeface="Arial"/>
              </a:rPr>
              <a:t> </a:t>
            </a:r>
            <a:r>
              <a:rPr lang="pt-BR" sz="1000" b="0" i="0" u="none" strike="noStrike" cap="none" dirty="0" err="1">
                <a:solidFill>
                  <a:schemeClr val="dk1"/>
                </a:solidFill>
                <a:latin typeface="Ofelia Text" panose="020B0201020201010104" pitchFamily="34" charset="77"/>
                <a:sym typeface="Arial"/>
              </a:rPr>
              <a:t>CBs</a:t>
            </a:r>
            <a:endParaRPr sz="1000" b="0" i="0" u="none" strike="noStrike" cap="none" dirty="0">
              <a:solidFill>
                <a:schemeClr val="dk1"/>
              </a:solidFill>
              <a:latin typeface="Ofelia Text" panose="020B0201020201010104" pitchFamily="34" charset="77"/>
              <a:sym typeface="Arial"/>
            </a:endParaRPr>
          </a:p>
        </p:txBody>
      </p:sp>
      <p:sp>
        <p:nvSpPr>
          <p:cNvPr id="80" name="Google Shape;111;p16">
            <a:extLst>
              <a:ext uri="{FF2B5EF4-FFF2-40B4-BE49-F238E27FC236}">
                <a16:creationId xmlns:a16="http://schemas.microsoft.com/office/drawing/2014/main" id="{F3D84595-7D45-31FE-4271-D6B433AA9DE9}"/>
              </a:ext>
            </a:extLst>
          </p:cNvPr>
          <p:cNvSpPr/>
          <p:nvPr/>
        </p:nvSpPr>
        <p:spPr>
          <a:xfrm>
            <a:off x="4978919" y="2445605"/>
            <a:ext cx="2887228" cy="1848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elvetica Neue"/>
              <a:buNone/>
            </a:pPr>
            <a:r>
              <a:rPr lang="pt-BR" b="0" i="0" u="none" strike="noStrike" cap="none" dirty="0">
                <a:solidFill>
                  <a:schemeClr val="dk1"/>
                </a:solidFill>
                <a:latin typeface="Ofelia Text" panose="020B0201020201010104" pitchFamily="34" charset="77"/>
                <a:sym typeface="Arial"/>
              </a:rPr>
              <a:t>10</a:t>
            </a:r>
            <a:r>
              <a:rPr lang="pt-BR" sz="1000" b="0" i="0" u="none" strike="noStrike" cap="none" dirty="0">
                <a:solidFill>
                  <a:schemeClr val="dk1"/>
                </a:solidFill>
                <a:latin typeface="Ofelia Text" panose="020B0201020201010104" pitchFamily="34" charset="77"/>
                <a:sym typeface="Arial"/>
              </a:rPr>
              <a:t> Líderes (5 Campanhas + 5 Emana </a:t>
            </a:r>
            <a:r>
              <a:rPr lang="pt-BR" sz="1000" b="0" i="0" u="none" strike="noStrike" cap="none" dirty="0" err="1">
                <a:solidFill>
                  <a:schemeClr val="dk1"/>
                </a:solidFill>
                <a:latin typeface="Ofelia Text" panose="020B0201020201010104" pitchFamily="34" charset="77"/>
                <a:sym typeface="Arial"/>
              </a:rPr>
              <a:t>Pay</a:t>
            </a:r>
            <a:r>
              <a:rPr lang="pt-BR" sz="1000" b="0" i="0" u="none" strike="noStrike" cap="none" dirty="0">
                <a:solidFill>
                  <a:schemeClr val="dk1"/>
                </a:solidFill>
                <a:latin typeface="Ofelia Text" panose="020B0201020201010104" pitchFamily="34" charset="77"/>
                <a:sym typeface="Arial"/>
              </a:rPr>
              <a:t>)</a:t>
            </a:r>
            <a:endParaRPr sz="1000" b="0" i="0" u="none" strike="noStrike" cap="none" dirty="0">
              <a:solidFill>
                <a:srgbClr val="000000"/>
              </a:solidFill>
              <a:latin typeface="Ofelia Text" panose="020B0201020201010104" pitchFamily="34" charset="77"/>
              <a:sym typeface="Arial"/>
            </a:endParaRPr>
          </a:p>
        </p:txBody>
      </p:sp>
      <p:sp>
        <p:nvSpPr>
          <p:cNvPr id="81" name="Google Shape;112;p16">
            <a:extLst>
              <a:ext uri="{FF2B5EF4-FFF2-40B4-BE49-F238E27FC236}">
                <a16:creationId xmlns:a16="http://schemas.microsoft.com/office/drawing/2014/main" id="{0EE7D3CC-87E4-27B0-26BC-DBF4144CB3C4}"/>
              </a:ext>
            </a:extLst>
          </p:cNvPr>
          <p:cNvSpPr/>
          <p:nvPr/>
        </p:nvSpPr>
        <p:spPr>
          <a:xfrm>
            <a:off x="4978919" y="2064678"/>
            <a:ext cx="1692000" cy="1848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elvetica Neue"/>
              <a:buNone/>
            </a:pPr>
            <a:r>
              <a:rPr lang="pt-BR" b="0" i="0" u="none" strike="noStrike" cap="none" dirty="0">
                <a:solidFill>
                  <a:schemeClr val="dk1"/>
                </a:solidFill>
                <a:latin typeface="Ofelia Text" panose="020B0201020201010104" pitchFamily="34" charset="77"/>
                <a:sym typeface="Arial"/>
              </a:rPr>
              <a:t>674</a:t>
            </a:r>
            <a:r>
              <a:rPr lang="pt-BR" sz="1000" b="0" i="0" u="none" strike="noStrike" cap="none" dirty="0">
                <a:solidFill>
                  <a:schemeClr val="dk1"/>
                </a:solidFill>
                <a:latin typeface="Ofelia Text" panose="020B0201020201010104" pitchFamily="34" charset="77"/>
                <a:sym typeface="Arial"/>
              </a:rPr>
              <a:t> Líderes</a:t>
            </a:r>
            <a:endParaRPr sz="1000" b="0" i="0" u="none" strike="noStrike" cap="none" dirty="0">
              <a:solidFill>
                <a:srgbClr val="000000"/>
              </a:solidFill>
              <a:latin typeface="Ofelia Text" panose="020B0201020201010104" pitchFamily="34" charset="77"/>
              <a:sym typeface="Arial"/>
            </a:endParaRPr>
          </a:p>
        </p:txBody>
      </p:sp>
      <p:sp>
        <p:nvSpPr>
          <p:cNvPr id="82" name="Google Shape;113;p16">
            <a:extLst>
              <a:ext uri="{FF2B5EF4-FFF2-40B4-BE49-F238E27FC236}">
                <a16:creationId xmlns:a16="http://schemas.microsoft.com/office/drawing/2014/main" id="{1320C748-DD61-4166-885D-6E35BAD184D6}"/>
              </a:ext>
            </a:extLst>
          </p:cNvPr>
          <p:cNvSpPr/>
          <p:nvPr/>
        </p:nvSpPr>
        <p:spPr>
          <a:xfrm>
            <a:off x="4978918" y="4694613"/>
            <a:ext cx="2209281" cy="381387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elvetica Neue"/>
              <a:buNone/>
            </a:pPr>
            <a:r>
              <a:rPr lang="pt-BR" sz="1000" b="0" i="0" u="none" strike="noStrike" cap="none" dirty="0">
                <a:solidFill>
                  <a:schemeClr val="dk1"/>
                </a:solidFill>
                <a:latin typeface="Ofelia Text" panose="020B0201020201010104" pitchFamily="34" charset="77"/>
                <a:sym typeface="Arial"/>
              </a:rPr>
              <a:t>Planejado: </a:t>
            </a:r>
            <a:r>
              <a:rPr lang="pt-BR" b="0" i="0" u="none" strike="noStrike" cap="none" dirty="0">
                <a:solidFill>
                  <a:schemeClr val="dk1"/>
                </a:solidFill>
                <a:latin typeface="Ofelia Text" panose="020B0201020201010104" pitchFamily="34" charset="77"/>
                <a:sym typeface="Arial"/>
              </a:rPr>
              <a:t>138K</a:t>
            </a:r>
            <a:r>
              <a:rPr lang="pt-BR" sz="1000" b="0" i="0" u="none" strike="noStrike" cap="none" dirty="0">
                <a:solidFill>
                  <a:schemeClr val="dk1"/>
                </a:solidFill>
                <a:latin typeface="Ofelia Text" panose="020B0201020201010104" pitchFamily="34" charset="77"/>
                <a:sym typeface="Arial"/>
              </a:rPr>
              <a:t> vs.  Realizado: </a:t>
            </a:r>
            <a:r>
              <a:rPr lang="pt-BR" b="0" i="0" u="none" strike="noStrike" cap="none" dirty="0">
                <a:solidFill>
                  <a:schemeClr val="dk1"/>
                </a:solidFill>
                <a:latin typeface="Ofelia Text" panose="020B0201020201010104" pitchFamily="34" charset="77"/>
                <a:sym typeface="Arial"/>
              </a:rPr>
              <a:t>21K</a:t>
            </a:r>
            <a:r>
              <a:rPr lang="pt-BR" sz="1000" b="0" i="0" u="none" strike="noStrike" cap="none" dirty="0">
                <a:solidFill>
                  <a:schemeClr val="dk1"/>
                </a:solidFill>
                <a:latin typeface="Ofelia Text" panose="020B0201020201010104" pitchFamily="34" charset="77"/>
                <a:sym typeface="Arial"/>
              </a:rPr>
              <a:t>     VAR: </a:t>
            </a:r>
            <a:r>
              <a:rPr lang="pt-BR" b="0" i="0" u="none" strike="noStrike" cap="none" dirty="0">
                <a:solidFill>
                  <a:schemeClr val="dk1"/>
                </a:solidFill>
                <a:latin typeface="Ofelia Text" panose="020B0201020201010104" pitchFamily="34" charset="77"/>
                <a:sym typeface="Arial"/>
              </a:rPr>
              <a:t>-85%</a:t>
            </a:r>
            <a:endParaRPr sz="1000" b="0" i="0" u="none" strike="noStrike" cap="none" dirty="0">
              <a:solidFill>
                <a:schemeClr val="dk1"/>
              </a:solidFill>
              <a:latin typeface="Ofelia Text" panose="020B0201020201010104" pitchFamily="34" charset="77"/>
              <a:sym typeface="Arial"/>
            </a:endParaRPr>
          </a:p>
        </p:txBody>
      </p:sp>
      <p:sp>
        <p:nvSpPr>
          <p:cNvPr id="83" name="Google Shape;114;p16">
            <a:extLst>
              <a:ext uri="{FF2B5EF4-FFF2-40B4-BE49-F238E27FC236}">
                <a16:creationId xmlns:a16="http://schemas.microsoft.com/office/drawing/2014/main" id="{C81EA483-5C2F-4C9F-4DC5-599CA4FD7467}"/>
              </a:ext>
            </a:extLst>
          </p:cNvPr>
          <p:cNvSpPr/>
          <p:nvPr/>
        </p:nvSpPr>
        <p:spPr>
          <a:xfrm flipV="1">
            <a:off x="2059708" y="2809227"/>
            <a:ext cx="153691" cy="143356"/>
          </a:xfrm>
          <a:prstGeom prst="ellipse">
            <a:avLst/>
          </a:prstGeom>
          <a:solidFill>
            <a:srgbClr val="8CD87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" name="Google Shape;115;p16">
            <a:extLst>
              <a:ext uri="{FF2B5EF4-FFF2-40B4-BE49-F238E27FC236}">
                <a16:creationId xmlns:a16="http://schemas.microsoft.com/office/drawing/2014/main" id="{472717E7-E22B-8A22-52BA-24B4E887EB3B}"/>
              </a:ext>
            </a:extLst>
          </p:cNvPr>
          <p:cNvSpPr txBox="1"/>
          <p:nvPr/>
        </p:nvSpPr>
        <p:spPr>
          <a:xfrm>
            <a:off x="4978919" y="629955"/>
            <a:ext cx="1536600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 dirty="0">
                <a:solidFill>
                  <a:schemeClr val="dk1"/>
                </a:solidFill>
                <a:latin typeface="Ofelia Text" panose="020B0201020201010104" pitchFamily="34" charset="77"/>
                <a:sym typeface="Arial"/>
              </a:rPr>
              <a:t>Ganhadores impactados </a:t>
            </a:r>
            <a:endParaRPr sz="1400" b="1" i="0" u="none" strike="noStrike" cap="none" dirty="0">
              <a:solidFill>
                <a:schemeClr val="dk1"/>
              </a:solidFill>
              <a:latin typeface="Ofelia Text" panose="020B0201020201010104" pitchFamily="34" charset="77"/>
              <a:sym typeface="Arial"/>
            </a:endParaRPr>
          </a:p>
        </p:txBody>
      </p:sp>
      <p:sp>
        <p:nvSpPr>
          <p:cNvPr id="90" name="Google Shape;121;p16">
            <a:extLst>
              <a:ext uri="{FF2B5EF4-FFF2-40B4-BE49-F238E27FC236}">
                <a16:creationId xmlns:a16="http://schemas.microsoft.com/office/drawing/2014/main" id="{6DB08063-F2F8-AA29-FE96-193EFAFBEAB9}"/>
              </a:ext>
            </a:extLst>
          </p:cNvPr>
          <p:cNvSpPr/>
          <p:nvPr/>
        </p:nvSpPr>
        <p:spPr>
          <a:xfrm>
            <a:off x="2304678" y="4228223"/>
            <a:ext cx="2393794" cy="346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pt-BR" sz="1000" b="0" i="0" u="none" strike="noStrike" cap="none" dirty="0">
                <a:solidFill>
                  <a:schemeClr val="dk1"/>
                </a:solidFill>
                <a:latin typeface="Ofelia Text" panose="020B0201020201010104" pitchFamily="34" charset="77"/>
                <a:sym typeface="Arial"/>
              </a:rPr>
              <a:t>RANKING CASH ALLOWANCE </a:t>
            </a:r>
            <a:endParaRPr sz="1000" b="0" i="0" u="none" strike="noStrike" cap="none" dirty="0">
              <a:solidFill>
                <a:srgbClr val="000000"/>
              </a:solidFill>
              <a:latin typeface="Ofelia Text" panose="020B0201020201010104" pitchFamily="34" charset="77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pt-BR" sz="1000" b="0" i="0" u="none" strike="noStrike" cap="none" dirty="0">
                <a:solidFill>
                  <a:schemeClr val="dk1"/>
                </a:solidFill>
                <a:latin typeface="Ofelia Text" panose="020B0201020201010104" pitchFamily="34" charset="77"/>
                <a:sym typeface="Arial"/>
              </a:rPr>
              <a:t>($ 500 euros)</a:t>
            </a:r>
            <a:endParaRPr sz="1000" b="0" i="0" u="none" strike="noStrike" cap="none" dirty="0">
              <a:solidFill>
                <a:schemeClr val="dk1"/>
              </a:solidFill>
              <a:latin typeface="Ofelia Text" panose="020B0201020201010104" pitchFamily="34" charset="77"/>
              <a:sym typeface="Arial"/>
            </a:endParaRPr>
          </a:p>
        </p:txBody>
      </p:sp>
      <p:sp>
        <p:nvSpPr>
          <p:cNvPr id="91" name="Google Shape;122;p16">
            <a:extLst>
              <a:ext uri="{FF2B5EF4-FFF2-40B4-BE49-F238E27FC236}">
                <a16:creationId xmlns:a16="http://schemas.microsoft.com/office/drawing/2014/main" id="{A8B8B56A-C73F-C6E1-6BED-9EDDC2DE22C7}"/>
              </a:ext>
            </a:extLst>
          </p:cNvPr>
          <p:cNvSpPr/>
          <p:nvPr/>
        </p:nvSpPr>
        <p:spPr>
          <a:xfrm flipV="1">
            <a:off x="2059708" y="4262390"/>
            <a:ext cx="153691" cy="143356"/>
          </a:xfrm>
          <a:prstGeom prst="ellipse">
            <a:avLst/>
          </a:prstGeom>
          <a:solidFill>
            <a:srgbClr val="8CD87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123;p16">
            <a:extLst>
              <a:ext uri="{FF2B5EF4-FFF2-40B4-BE49-F238E27FC236}">
                <a16:creationId xmlns:a16="http://schemas.microsoft.com/office/drawing/2014/main" id="{60AFA5EE-F822-5764-61EF-4619B3DBAEA5}"/>
              </a:ext>
            </a:extLst>
          </p:cNvPr>
          <p:cNvSpPr/>
          <p:nvPr/>
        </p:nvSpPr>
        <p:spPr>
          <a:xfrm>
            <a:off x="4978919" y="4330079"/>
            <a:ext cx="1692000" cy="1848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elvetica Neue"/>
              <a:buNone/>
            </a:pPr>
            <a:r>
              <a:rPr lang="pt-BR" b="0" i="0" u="none" strike="noStrike" cap="none" dirty="0">
                <a:solidFill>
                  <a:schemeClr val="dk1"/>
                </a:solidFill>
                <a:latin typeface="Ofelia Text" panose="020B0201020201010104" pitchFamily="34" charset="77"/>
                <a:sym typeface="Arial"/>
              </a:rPr>
              <a:t>5</a:t>
            </a:r>
            <a:r>
              <a:rPr lang="pt-BR" sz="1000" b="0" i="0" u="none" strike="noStrike" cap="none" dirty="0">
                <a:solidFill>
                  <a:schemeClr val="dk1"/>
                </a:solidFill>
                <a:latin typeface="Ofelia Text" panose="020B0201020201010104" pitchFamily="34" charset="77"/>
                <a:sym typeface="Arial"/>
              </a:rPr>
              <a:t> DIAMANTES+</a:t>
            </a:r>
            <a:endParaRPr sz="1000" b="0" i="0" u="none" strike="noStrike" cap="none" dirty="0">
              <a:solidFill>
                <a:srgbClr val="000000"/>
              </a:solidFill>
              <a:latin typeface="Ofelia Text" panose="020B0201020201010104" pitchFamily="34" charset="77"/>
              <a:sym typeface="Arial"/>
            </a:endParaRPr>
          </a:p>
        </p:txBody>
      </p:sp>
      <p:sp>
        <p:nvSpPr>
          <p:cNvPr id="96" name="CaixaDeTexto 95">
            <a:extLst>
              <a:ext uri="{FF2B5EF4-FFF2-40B4-BE49-F238E27FC236}">
                <a16:creationId xmlns:a16="http://schemas.microsoft.com/office/drawing/2014/main" id="{7684C40E-F148-9752-6A41-9CE73AD3E2B9}"/>
              </a:ext>
            </a:extLst>
          </p:cNvPr>
          <p:cNvSpPr txBox="1"/>
          <p:nvPr/>
        </p:nvSpPr>
        <p:spPr>
          <a:xfrm>
            <a:off x="1419330" y="192588"/>
            <a:ext cx="53624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1" dirty="0">
                <a:latin typeface="Ofelia Text" panose="020B0201020201010104" pitchFamily="34" charset="77"/>
              </a:rPr>
              <a:t>Campanha Perfumada: Detalhamento</a:t>
            </a:r>
            <a:endParaRPr lang="pt-BR" sz="1800" dirty="0">
              <a:latin typeface="Ofelia Text" panose="020B0201020201010104" pitchFamily="34" charset="77"/>
            </a:endParaRPr>
          </a:p>
        </p:txBody>
      </p:sp>
      <p:grpSp>
        <p:nvGrpSpPr>
          <p:cNvPr id="120" name="Agrupar 119">
            <a:extLst>
              <a:ext uri="{FF2B5EF4-FFF2-40B4-BE49-F238E27FC236}">
                <a16:creationId xmlns:a16="http://schemas.microsoft.com/office/drawing/2014/main" id="{AB67C634-0E96-1F84-8C6E-155A21A786C5}"/>
              </a:ext>
            </a:extLst>
          </p:cNvPr>
          <p:cNvGrpSpPr/>
          <p:nvPr/>
        </p:nvGrpSpPr>
        <p:grpSpPr>
          <a:xfrm>
            <a:off x="6239287" y="1931044"/>
            <a:ext cx="1047012" cy="419447"/>
            <a:chOff x="6569608" y="1931044"/>
            <a:chExt cx="1047012" cy="419447"/>
          </a:xfrm>
        </p:grpSpPr>
        <p:pic>
          <p:nvPicPr>
            <p:cNvPr id="86" name="Google Shape;117;p16" descr="Selo novo estrutura de tópicos">
              <a:extLst>
                <a:ext uri="{FF2B5EF4-FFF2-40B4-BE49-F238E27FC236}">
                  <a16:creationId xmlns:a16="http://schemas.microsoft.com/office/drawing/2014/main" id="{19D2E464-9094-26D8-E87A-052DE9098148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7273720" y="1931044"/>
              <a:ext cx="342900" cy="3429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9" name="CaixaDeTexto 98">
              <a:extLst>
                <a:ext uri="{FF2B5EF4-FFF2-40B4-BE49-F238E27FC236}">
                  <a16:creationId xmlns:a16="http://schemas.microsoft.com/office/drawing/2014/main" id="{33ECF2B7-C386-0262-3B0A-12E42DDE51EB}"/>
                </a:ext>
              </a:extLst>
            </p:cNvPr>
            <p:cNvSpPr txBox="1"/>
            <p:nvPr/>
          </p:nvSpPr>
          <p:spPr>
            <a:xfrm>
              <a:off x="6569608" y="2042714"/>
              <a:ext cx="81995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400" b="0" i="0" u="none" strike="noStrike" cap="none" dirty="0">
                  <a:solidFill>
                    <a:schemeClr val="dk1"/>
                  </a:solidFill>
                  <a:highlight>
                    <a:srgbClr val="61CBF4"/>
                  </a:highlight>
                  <a:latin typeface="Arial"/>
                  <a:ea typeface="Arial"/>
                  <a:cs typeface="Arial"/>
                  <a:sym typeface="Arial"/>
                </a:rPr>
                <a:t>NOVO!</a:t>
              </a:r>
            </a:p>
          </p:txBody>
        </p:sp>
      </p:grpSp>
      <p:cxnSp>
        <p:nvCxnSpPr>
          <p:cNvPr id="107" name="Conector Reto 106">
            <a:extLst>
              <a:ext uri="{FF2B5EF4-FFF2-40B4-BE49-F238E27FC236}">
                <a16:creationId xmlns:a16="http://schemas.microsoft.com/office/drawing/2014/main" id="{D6E338DE-8829-29C2-1C72-131EDE4016EE}"/>
              </a:ext>
            </a:extLst>
          </p:cNvPr>
          <p:cNvCxnSpPr>
            <a:cxnSpLocks/>
          </p:cNvCxnSpPr>
          <p:nvPr/>
        </p:nvCxnSpPr>
        <p:spPr>
          <a:xfrm flipH="1">
            <a:off x="1419330" y="1754344"/>
            <a:ext cx="587893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0" name="Conector Reto 109">
            <a:extLst>
              <a:ext uri="{FF2B5EF4-FFF2-40B4-BE49-F238E27FC236}">
                <a16:creationId xmlns:a16="http://schemas.microsoft.com/office/drawing/2014/main" id="{FB84192C-4918-4E3F-D0FC-B9ACD51DB837}"/>
              </a:ext>
            </a:extLst>
          </p:cNvPr>
          <p:cNvCxnSpPr>
            <a:cxnSpLocks/>
          </p:cNvCxnSpPr>
          <p:nvPr/>
        </p:nvCxnSpPr>
        <p:spPr>
          <a:xfrm flipH="1">
            <a:off x="1326193" y="3285070"/>
            <a:ext cx="677729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2" name="Conector Reto 111">
            <a:extLst>
              <a:ext uri="{FF2B5EF4-FFF2-40B4-BE49-F238E27FC236}">
                <a16:creationId xmlns:a16="http://schemas.microsoft.com/office/drawing/2014/main" id="{C5C2A9A4-C498-EA48-D38F-AA532F51DEB2}"/>
              </a:ext>
            </a:extLst>
          </p:cNvPr>
          <p:cNvCxnSpPr>
            <a:cxnSpLocks/>
          </p:cNvCxnSpPr>
          <p:nvPr/>
        </p:nvCxnSpPr>
        <p:spPr>
          <a:xfrm flipH="1">
            <a:off x="1419330" y="1153210"/>
            <a:ext cx="587893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3" name="CaixaDeTexto 112">
            <a:extLst>
              <a:ext uri="{FF2B5EF4-FFF2-40B4-BE49-F238E27FC236}">
                <a16:creationId xmlns:a16="http://schemas.microsoft.com/office/drawing/2014/main" id="{03C19026-A1F4-9374-EB0B-25758DF05778}"/>
              </a:ext>
            </a:extLst>
          </p:cNvPr>
          <p:cNvSpPr txBox="1"/>
          <p:nvPr/>
        </p:nvSpPr>
        <p:spPr>
          <a:xfrm>
            <a:off x="1419330" y="753065"/>
            <a:ext cx="333893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latin typeface="Ofelia Text" panose="020B0201020201010104" pitchFamily="34" charset="77"/>
              </a:rPr>
              <a:t>(Planejado vs. Realizado)</a:t>
            </a:r>
          </a:p>
        </p:txBody>
      </p:sp>
      <p:grpSp>
        <p:nvGrpSpPr>
          <p:cNvPr id="121" name="Agrupar 120">
            <a:extLst>
              <a:ext uri="{FF2B5EF4-FFF2-40B4-BE49-F238E27FC236}">
                <a16:creationId xmlns:a16="http://schemas.microsoft.com/office/drawing/2014/main" id="{1DCECAD4-5A35-C249-E88B-22294BE34741}"/>
              </a:ext>
            </a:extLst>
          </p:cNvPr>
          <p:cNvGrpSpPr/>
          <p:nvPr/>
        </p:nvGrpSpPr>
        <p:grpSpPr>
          <a:xfrm>
            <a:off x="6239287" y="1248961"/>
            <a:ext cx="1047012" cy="363672"/>
            <a:chOff x="6569608" y="1248961"/>
            <a:chExt cx="1047012" cy="363672"/>
          </a:xfrm>
        </p:grpSpPr>
        <p:pic>
          <p:nvPicPr>
            <p:cNvPr id="85" name="Google Shape;116;p16" descr="Selo novo estrutura de tópicos">
              <a:extLst>
                <a:ext uri="{FF2B5EF4-FFF2-40B4-BE49-F238E27FC236}">
                  <a16:creationId xmlns:a16="http://schemas.microsoft.com/office/drawing/2014/main" id="{FED11B5A-CC38-BE77-BF6B-5F92320C888B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7273720" y="1248961"/>
              <a:ext cx="342900" cy="3429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8" name="CaixaDeTexto 97">
              <a:extLst>
                <a:ext uri="{FF2B5EF4-FFF2-40B4-BE49-F238E27FC236}">
                  <a16:creationId xmlns:a16="http://schemas.microsoft.com/office/drawing/2014/main" id="{B6DB6EFA-22BF-F48C-23D2-A6892A35C126}"/>
                </a:ext>
              </a:extLst>
            </p:cNvPr>
            <p:cNvSpPr txBox="1"/>
            <p:nvPr/>
          </p:nvSpPr>
          <p:spPr>
            <a:xfrm>
              <a:off x="6569608" y="1304856"/>
              <a:ext cx="81995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400" b="0" i="0" u="none" strike="noStrike" cap="none" dirty="0">
                  <a:solidFill>
                    <a:schemeClr val="dk1"/>
                  </a:solidFill>
                  <a:highlight>
                    <a:srgbClr val="61CBF4"/>
                  </a:highlight>
                  <a:latin typeface="Arial"/>
                  <a:ea typeface="Arial"/>
                  <a:cs typeface="Arial"/>
                  <a:sym typeface="Arial"/>
                </a:rPr>
                <a:t>NOVO!</a:t>
              </a:r>
            </a:p>
          </p:txBody>
        </p:sp>
      </p:grpSp>
      <p:grpSp>
        <p:nvGrpSpPr>
          <p:cNvPr id="119" name="Agrupar 118">
            <a:extLst>
              <a:ext uri="{FF2B5EF4-FFF2-40B4-BE49-F238E27FC236}">
                <a16:creationId xmlns:a16="http://schemas.microsoft.com/office/drawing/2014/main" id="{2F392D98-D3A7-6BC5-574B-6E76AB126111}"/>
              </a:ext>
            </a:extLst>
          </p:cNvPr>
          <p:cNvGrpSpPr/>
          <p:nvPr/>
        </p:nvGrpSpPr>
        <p:grpSpPr>
          <a:xfrm>
            <a:off x="6239287" y="3441827"/>
            <a:ext cx="1047012" cy="363672"/>
            <a:chOff x="5824541" y="3441827"/>
            <a:chExt cx="1047012" cy="363672"/>
          </a:xfrm>
        </p:grpSpPr>
        <p:pic>
          <p:nvPicPr>
            <p:cNvPr id="114" name="Google Shape;116;p16" descr="Selo novo estrutura de tópicos">
              <a:extLst>
                <a:ext uri="{FF2B5EF4-FFF2-40B4-BE49-F238E27FC236}">
                  <a16:creationId xmlns:a16="http://schemas.microsoft.com/office/drawing/2014/main" id="{5EC08D45-EA8B-E94B-F1DB-7E1626A97F72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6528653" y="3441827"/>
              <a:ext cx="342900" cy="3429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5" name="CaixaDeTexto 114">
              <a:extLst>
                <a:ext uri="{FF2B5EF4-FFF2-40B4-BE49-F238E27FC236}">
                  <a16:creationId xmlns:a16="http://schemas.microsoft.com/office/drawing/2014/main" id="{FF85D740-F84C-CF09-7E7D-5488AF32E1E3}"/>
                </a:ext>
              </a:extLst>
            </p:cNvPr>
            <p:cNvSpPr txBox="1"/>
            <p:nvPr/>
          </p:nvSpPr>
          <p:spPr>
            <a:xfrm>
              <a:off x="5824541" y="3497722"/>
              <a:ext cx="81995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400" b="0" i="0" u="none" strike="noStrike" cap="none" dirty="0">
                  <a:solidFill>
                    <a:schemeClr val="dk1"/>
                  </a:solidFill>
                  <a:highlight>
                    <a:srgbClr val="61CBF4"/>
                  </a:highlight>
                  <a:latin typeface="Arial"/>
                  <a:ea typeface="Arial"/>
                  <a:cs typeface="Arial"/>
                  <a:sym typeface="Arial"/>
                </a:rPr>
                <a:t>NOVO!</a:t>
              </a:r>
            </a:p>
          </p:txBody>
        </p:sp>
      </p:grpSp>
      <p:grpSp>
        <p:nvGrpSpPr>
          <p:cNvPr id="118" name="Agrupar 117">
            <a:extLst>
              <a:ext uri="{FF2B5EF4-FFF2-40B4-BE49-F238E27FC236}">
                <a16:creationId xmlns:a16="http://schemas.microsoft.com/office/drawing/2014/main" id="{72030D39-8415-AB6D-A9C3-33D52025B067}"/>
              </a:ext>
            </a:extLst>
          </p:cNvPr>
          <p:cNvGrpSpPr/>
          <p:nvPr/>
        </p:nvGrpSpPr>
        <p:grpSpPr>
          <a:xfrm>
            <a:off x="6239287" y="4229227"/>
            <a:ext cx="1047012" cy="363672"/>
            <a:chOff x="6154741" y="4229227"/>
            <a:chExt cx="1047012" cy="363672"/>
          </a:xfrm>
        </p:grpSpPr>
        <p:pic>
          <p:nvPicPr>
            <p:cNvPr id="116" name="Google Shape;116;p16" descr="Selo novo estrutura de tópicos">
              <a:extLst>
                <a:ext uri="{FF2B5EF4-FFF2-40B4-BE49-F238E27FC236}">
                  <a16:creationId xmlns:a16="http://schemas.microsoft.com/office/drawing/2014/main" id="{361F524A-FF6A-E635-FFE6-C1E7B44E51D9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6858853" y="4229227"/>
              <a:ext cx="342900" cy="3429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7" name="CaixaDeTexto 116">
              <a:extLst>
                <a:ext uri="{FF2B5EF4-FFF2-40B4-BE49-F238E27FC236}">
                  <a16:creationId xmlns:a16="http://schemas.microsoft.com/office/drawing/2014/main" id="{E0DBEE41-C664-AD7B-9036-458E43B4D249}"/>
                </a:ext>
              </a:extLst>
            </p:cNvPr>
            <p:cNvSpPr txBox="1"/>
            <p:nvPr/>
          </p:nvSpPr>
          <p:spPr>
            <a:xfrm>
              <a:off x="6154741" y="4285122"/>
              <a:ext cx="81995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400" b="0" i="0" u="none" strike="noStrike" cap="none" dirty="0">
                  <a:solidFill>
                    <a:schemeClr val="dk1"/>
                  </a:solidFill>
                  <a:highlight>
                    <a:srgbClr val="61CBF4"/>
                  </a:highlight>
                  <a:latin typeface="Arial"/>
                  <a:ea typeface="Arial"/>
                  <a:cs typeface="Arial"/>
                  <a:sym typeface="Arial"/>
                </a:rPr>
                <a:t>NOVO!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747649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Forma&#10;&#10;Descrição gerada automaticamente">
            <a:extLst>
              <a:ext uri="{FF2B5EF4-FFF2-40B4-BE49-F238E27FC236}">
                <a16:creationId xmlns:a16="http://schemas.microsoft.com/office/drawing/2014/main" id="{9C710691-F04D-C8F8-6955-979BA6062BC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469"/>
          <a:stretch/>
        </p:blipFill>
        <p:spPr>
          <a:xfrm>
            <a:off x="-23545" y="-21267"/>
            <a:ext cx="1316419" cy="5220948"/>
          </a:xfrm>
          <a:prstGeom prst="rect">
            <a:avLst/>
          </a:prstGeom>
        </p:spPr>
      </p:pic>
      <p:pic>
        <p:nvPicPr>
          <p:cNvPr id="35" name="Imagem 34" descr="Ícone&#10;&#10;Descrição gerada automaticamente com confiança baixa">
            <a:extLst>
              <a:ext uri="{FF2B5EF4-FFF2-40B4-BE49-F238E27FC236}">
                <a16:creationId xmlns:a16="http://schemas.microsoft.com/office/drawing/2014/main" id="{D58FB09A-FED6-4412-DDF9-B5C79EC27D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5026063" y="0"/>
            <a:ext cx="9144000" cy="514350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83C44672-7BEA-E091-4F97-87D049BED176}"/>
              </a:ext>
            </a:extLst>
          </p:cNvPr>
          <p:cNvSpPr txBox="1"/>
          <p:nvPr/>
        </p:nvSpPr>
        <p:spPr>
          <a:xfrm>
            <a:off x="1444922" y="438969"/>
            <a:ext cx="594099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1" dirty="0">
                <a:latin typeface="Ofelia Text" panose="020B0201020201010104" pitchFamily="34" charset="77"/>
              </a:rPr>
              <a:t>Premiações Totais: </a:t>
            </a:r>
            <a:r>
              <a:rPr lang="pt-BR" sz="1800" dirty="0">
                <a:latin typeface="Ofelia Text" panose="020B0201020201010104" pitchFamily="34" charset="77"/>
              </a:rPr>
              <a:t>Impacto das Premiações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4549571C-C073-1582-2C3E-7702AE41F5E1}"/>
              </a:ext>
            </a:extLst>
          </p:cNvPr>
          <p:cNvSpPr txBox="1"/>
          <p:nvPr/>
        </p:nvSpPr>
        <p:spPr>
          <a:xfrm>
            <a:off x="1214362" y="1791243"/>
            <a:ext cx="1745152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lang="pt-BR" sz="1000" b="1" dirty="0">
                <a:latin typeface="Ofelia Display" panose="020B0201020201010104" pitchFamily="34" charset="77"/>
              </a:rPr>
              <a:t>Gerente de Vendas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C7C2494B-6724-AC41-A264-8A5A5612AA64}"/>
              </a:ext>
            </a:extLst>
          </p:cNvPr>
          <p:cNvSpPr/>
          <p:nvPr/>
        </p:nvSpPr>
        <p:spPr>
          <a:xfrm>
            <a:off x="3162748" y="1783205"/>
            <a:ext cx="198025" cy="196310"/>
          </a:xfrm>
          <a:prstGeom prst="rect">
            <a:avLst/>
          </a:prstGeom>
          <a:solidFill>
            <a:srgbClr val="95191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BA157C44-0DE3-E0B2-BF85-7311F6DBEB2C}"/>
              </a:ext>
            </a:extLst>
          </p:cNvPr>
          <p:cNvSpPr txBox="1"/>
          <p:nvPr/>
        </p:nvSpPr>
        <p:spPr>
          <a:xfrm>
            <a:off x="1214362" y="2130432"/>
            <a:ext cx="1745152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lang="pt-BR" sz="1000" b="1" dirty="0">
                <a:latin typeface="Ofelia Display" panose="020B0201020201010104" pitchFamily="34" charset="77"/>
              </a:rPr>
              <a:t>Gerente de Negócios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593DAEE5-E407-47D7-F5A2-EE77E900E09E}"/>
              </a:ext>
            </a:extLst>
          </p:cNvPr>
          <p:cNvSpPr/>
          <p:nvPr/>
        </p:nvSpPr>
        <p:spPr>
          <a:xfrm>
            <a:off x="3162748" y="2115099"/>
            <a:ext cx="506957" cy="196310"/>
          </a:xfrm>
          <a:prstGeom prst="rect">
            <a:avLst/>
          </a:prstGeom>
          <a:solidFill>
            <a:srgbClr val="95191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A7D5528A-3876-3EA8-3BCD-1E3C4DF594F7}"/>
              </a:ext>
            </a:extLst>
          </p:cNvPr>
          <p:cNvSpPr txBox="1"/>
          <p:nvPr/>
        </p:nvSpPr>
        <p:spPr>
          <a:xfrm>
            <a:off x="1214362" y="2472681"/>
            <a:ext cx="1745152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lang="pt-BR" sz="1000" b="1" dirty="0">
                <a:latin typeface="Ofelia Display" panose="020B0201020201010104" pitchFamily="34" charset="77"/>
              </a:rPr>
              <a:t>Consultoras de Beleza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A02A7F93-4F24-1BB4-EA2E-7736F7208A31}"/>
              </a:ext>
            </a:extLst>
          </p:cNvPr>
          <p:cNvSpPr/>
          <p:nvPr/>
        </p:nvSpPr>
        <p:spPr>
          <a:xfrm>
            <a:off x="3162748" y="2435087"/>
            <a:ext cx="3423746" cy="196310"/>
          </a:xfrm>
          <a:prstGeom prst="rect">
            <a:avLst/>
          </a:prstGeom>
          <a:solidFill>
            <a:srgbClr val="95191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D3240D72-B689-00DD-2CFE-ECA24EE91233}"/>
              </a:ext>
            </a:extLst>
          </p:cNvPr>
          <p:cNvSpPr txBox="1"/>
          <p:nvPr/>
        </p:nvSpPr>
        <p:spPr>
          <a:xfrm>
            <a:off x="1214362" y="2812606"/>
            <a:ext cx="1745152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lang="pt-BR" sz="1000" b="1" dirty="0">
                <a:latin typeface="Ofelia Display" panose="020B0201020201010104" pitchFamily="34" charset="77"/>
              </a:rPr>
              <a:t>Líderes de Negócios</a:t>
            </a: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B02BE07D-8FB2-B27E-B796-EA11040AE6EB}"/>
              </a:ext>
            </a:extLst>
          </p:cNvPr>
          <p:cNvSpPr/>
          <p:nvPr/>
        </p:nvSpPr>
        <p:spPr>
          <a:xfrm>
            <a:off x="3162749" y="2774816"/>
            <a:ext cx="1409252" cy="196310"/>
          </a:xfrm>
          <a:prstGeom prst="rect">
            <a:avLst/>
          </a:prstGeom>
          <a:solidFill>
            <a:srgbClr val="95191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34" name="Conector Reto 33">
            <a:extLst>
              <a:ext uri="{FF2B5EF4-FFF2-40B4-BE49-F238E27FC236}">
                <a16:creationId xmlns:a16="http://schemas.microsoft.com/office/drawing/2014/main" id="{35591898-566A-AD7A-9720-FB691CB3D8AE}"/>
              </a:ext>
            </a:extLst>
          </p:cNvPr>
          <p:cNvCxnSpPr>
            <a:cxnSpLocks/>
          </p:cNvCxnSpPr>
          <p:nvPr/>
        </p:nvCxnSpPr>
        <p:spPr>
          <a:xfrm>
            <a:off x="3162748" y="1637414"/>
            <a:ext cx="0" cy="1514746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059716FC-C7D9-2837-13E9-FA43027F5F35}"/>
              </a:ext>
            </a:extLst>
          </p:cNvPr>
          <p:cNvSpPr txBox="1"/>
          <p:nvPr/>
        </p:nvSpPr>
        <p:spPr>
          <a:xfrm>
            <a:off x="3484569" y="1779375"/>
            <a:ext cx="1745152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pt-BR" dirty="0">
                <a:latin typeface="Ofelia Display" panose="020B0201020201010104" pitchFamily="34" charset="77"/>
              </a:rPr>
              <a:t>5 </a:t>
            </a:r>
            <a:r>
              <a:rPr lang="pt-BR" sz="1050" dirty="0">
                <a:latin typeface="Ofelia Display" panose="020B0201020201010104" pitchFamily="34" charset="77"/>
              </a:rPr>
              <a:t>premiadas</a:t>
            </a:r>
            <a:endParaRPr lang="pt-BR" dirty="0">
              <a:latin typeface="Ofelia Display" panose="020B0201020201010104" pitchFamily="34" charset="77"/>
            </a:endParaRPr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84AB4650-35C1-6619-FB5C-8A7A8BA0D1DC}"/>
              </a:ext>
            </a:extLst>
          </p:cNvPr>
          <p:cNvSpPr txBox="1"/>
          <p:nvPr/>
        </p:nvSpPr>
        <p:spPr>
          <a:xfrm>
            <a:off x="3787867" y="2108913"/>
            <a:ext cx="1745152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pt-BR" dirty="0">
                <a:latin typeface="Ofelia Display" panose="020B0201020201010104" pitchFamily="34" charset="77"/>
              </a:rPr>
              <a:t>90 </a:t>
            </a:r>
            <a:r>
              <a:rPr lang="pt-BR" sz="1100" dirty="0">
                <a:latin typeface="Ofelia Display" panose="020B0201020201010104" pitchFamily="34" charset="77"/>
              </a:rPr>
              <a:t>premiadas</a:t>
            </a:r>
            <a:endParaRPr lang="pt-BR" dirty="0">
              <a:latin typeface="Ofelia Display" panose="020B0201020201010104" pitchFamily="34" charset="77"/>
            </a:endParaRPr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0651C7DB-122F-FD68-AB61-3D1B2201A94E}"/>
              </a:ext>
            </a:extLst>
          </p:cNvPr>
          <p:cNvSpPr txBox="1"/>
          <p:nvPr/>
        </p:nvSpPr>
        <p:spPr>
          <a:xfrm>
            <a:off x="6703465" y="2441903"/>
            <a:ext cx="1745152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pt-BR" dirty="0">
                <a:latin typeface="Ofelia Display" panose="020B0201020201010104" pitchFamily="34" charset="77"/>
              </a:rPr>
              <a:t>49.000 </a:t>
            </a:r>
            <a:r>
              <a:rPr lang="pt-BR" sz="1100" dirty="0">
                <a:latin typeface="Ofelia Display" panose="020B0201020201010104" pitchFamily="34" charset="77"/>
              </a:rPr>
              <a:t>premiadas</a:t>
            </a:r>
            <a:endParaRPr lang="pt-BR" dirty="0">
              <a:latin typeface="Ofelia Display" panose="020B0201020201010104" pitchFamily="34" charset="77"/>
            </a:endParaRPr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3B7121D1-C048-BD9E-2780-610A9F87E5D1}"/>
              </a:ext>
            </a:extLst>
          </p:cNvPr>
          <p:cNvSpPr txBox="1"/>
          <p:nvPr/>
        </p:nvSpPr>
        <p:spPr>
          <a:xfrm>
            <a:off x="4695863" y="2774816"/>
            <a:ext cx="1745152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pt-BR" dirty="0">
                <a:latin typeface="Ofelia Display" panose="020B0201020201010104" pitchFamily="34" charset="77"/>
              </a:rPr>
              <a:t>18.000 </a:t>
            </a:r>
            <a:r>
              <a:rPr lang="pt-BR" sz="1100" dirty="0">
                <a:latin typeface="Ofelia Display" panose="020B0201020201010104" pitchFamily="34" charset="77"/>
              </a:rPr>
              <a:t>premiadas</a:t>
            </a:r>
            <a:endParaRPr lang="pt-BR" dirty="0">
              <a:latin typeface="Ofelia Display" panose="020B0201020201010104" pitchFamily="34" charset="77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3D094F21-54E0-D0E9-881D-2FAD34A1049E}"/>
              </a:ext>
            </a:extLst>
          </p:cNvPr>
          <p:cNvSpPr txBox="1"/>
          <p:nvPr/>
        </p:nvSpPr>
        <p:spPr>
          <a:xfrm>
            <a:off x="1444922" y="832374"/>
            <a:ext cx="5940991" cy="4078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000" b="1" kern="100" dirty="0">
                <a:effectLst/>
                <a:latin typeface="Ofelia Text" panose="020B0201020201010104" pitchFamily="34" charset="77"/>
                <a:ea typeface="Aptos" panose="020B0004020202020204" pitchFamily="34" charset="0"/>
                <a:cs typeface="Times New Roman" panose="02020603050405020304" pitchFamily="18" charset="0"/>
              </a:rPr>
              <a:t>Campanha de Natal Bahia – 2023</a:t>
            </a:r>
            <a:endParaRPr lang="pt-BR" sz="1800" kern="100" dirty="0">
              <a:effectLst/>
              <a:latin typeface="Ofelia Text" panose="020B0201020201010104" pitchFamily="34" charset="77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pt-BR" sz="1000" b="1" dirty="0">
              <a:latin typeface="Ofelia Text" panose="020B0201020201010104" pitchFamily="34" charset="77"/>
            </a:endParaRPr>
          </a:p>
        </p:txBody>
      </p:sp>
      <p:pic>
        <p:nvPicPr>
          <p:cNvPr id="10" name="Google Shape;189;p18" descr="Caixa de papelão&#10;&#10;Descrição gerada automaticamente">
            <a:extLst>
              <a:ext uri="{FF2B5EF4-FFF2-40B4-BE49-F238E27FC236}">
                <a16:creationId xmlns:a16="http://schemas.microsoft.com/office/drawing/2014/main" id="{142429E6-DE26-8064-568F-6A222EC5B548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l="20109" t="21071" r="29880" b="8713"/>
          <a:stretch/>
        </p:blipFill>
        <p:spPr>
          <a:xfrm>
            <a:off x="3162749" y="3803672"/>
            <a:ext cx="1409252" cy="11129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91;p18" descr="Uma imagem contendo Calendário&#10;&#10;Descrição gerada automaticamente">
            <a:extLst>
              <a:ext uri="{FF2B5EF4-FFF2-40B4-BE49-F238E27FC236}">
                <a16:creationId xmlns:a16="http://schemas.microsoft.com/office/drawing/2014/main" id="{2927D9E8-E7E4-1664-DA88-CD0F90768632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870356" y="3778086"/>
            <a:ext cx="2013755" cy="11327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87;p18" descr="Desenho de personagem de desenho animado&#10;&#10;Descrição gerada automaticamente com confiança média">
            <a:extLst>
              <a:ext uri="{FF2B5EF4-FFF2-40B4-BE49-F238E27FC236}">
                <a16:creationId xmlns:a16="http://schemas.microsoft.com/office/drawing/2014/main" id="{4CE590AB-B890-9AFE-8C8A-9F037DAC4F2C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l="8237" r="9138"/>
          <a:stretch/>
        </p:blipFill>
        <p:spPr>
          <a:xfrm>
            <a:off x="1823609" y="3441450"/>
            <a:ext cx="1036457" cy="14751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612090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 descr="Uma imagem contendo Gráfico&#10;&#10;Descrição gerada automaticamente">
            <a:extLst>
              <a:ext uri="{FF2B5EF4-FFF2-40B4-BE49-F238E27FC236}">
                <a16:creationId xmlns:a16="http://schemas.microsoft.com/office/drawing/2014/main" id="{0196BD0A-7E0F-1B4C-C7A5-8667E25752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177F6692-D9F3-113E-726F-9D75234B3F0B}"/>
              </a:ext>
            </a:extLst>
          </p:cNvPr>
          <p:cNvSpPr txBox="1"/>
          <p:nvPr/>
        </p:nvSpPr>
        <p:spPr>
          <a:xfrm>
            <a:off x="722580" y="3977183"/>
            <a:ext cx="1360219" cy="73866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pt-BR" sz="1600" b="1" dirty="0">
                <a:solidFill>
                  <a:schemeClr val="bg1"/>
                </a:solidFill>
                <a:latin typeface="Ofelia Text" panose="020B0201020201010104" pitchFamily="34" charset="77"/>
              </a:rPr>
              <a:t>Movimento Combinado de Rosto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4CA98E42-1BDE-B8B6-3B19-4EF6FA022A89}"/>
              </a:ext>
            </a:extLst>
          </p:cNvPr>
          <p:cNvSpPr txBox="1"/>
          <p:nvPr/>
        </p:nvSpPr>
        <p:spPr>
          <a:xfrm>
            <a:off x="2562676" y="3977183"/>
            <a:ext cx="1601640" cy="73866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pt-BR" sz="1600" b="1" dirty="0">
                <a:solidFill>
                  <a:schemeClr val="bg1"/>
                </a:solidFill>
                <a:latin typeface="Ofelia Text" panose="020B0201020201010104" pitchFamily="34" charset="77"/>
              </a:rPr>
              <a:t>Super Campanha de Maquiagem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844DA383-4061-7502-DED1-7A16FB5395BA}"/>
              </a:ext>
            </a:extLst>
          </p:cNvPr>
          <p:cNvSpPr txBox="1"/>
          <p:nvPr/>
        </p:nvSpPr>
        <p:spPr>
          <a:xfrm>
            <a:off x="4737817" y="3977183"/>
            <a:ext cx="1400515" cy="49244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pt-BR" sz="1600" b="1" dirty="0">
                <a:solidFill>
                  <a:schemeClr val="bg1"/>
                </a:solidFill>
                <a:latin typeface="Ofelia Text" panose="020B0201020201010104" pitchFamily="34" charset="77"/>
              </a:rPr>
              <a:t>Novo Natal 2024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2568802A-0CDF-9BED-71C4-D18782A7850D}"/>
              </a:ext>
            </a:extLst>
          </p:cNvPr>
          <p:cNvSpPr txBox="1"/>
          <p:nvPr/>
        </p:nvSpPr>
        <p:spPr>
          <a:xfrm>
            <a:off x="6654801" y="3977183"/>
            <a:ext cx="2048932" cy="49244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pt-BR" sz="1600" b="1" dirty="0">
                <a:solidFill>
                  <a:schemeClr val="bg1"/>
                </a:solidFill>
                <a:latin typeface="Ofelia Text" panose="020B0201020201010104" pitchFamily="34" charset="77"/>
              </a:rPr>
              <a:t>Reconhecimento Futuro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001914CD-D830-AE87-C923-4F987183B864}"/>
              </a:ext>
            </a:extLst>
          </p:cNvPr>
          <p:cNvSpPr txBox="1"/>
          <p:nvPr/>
        </p:nvSpPr>
        <p:spPr>
          <a:xfrm>
            <a:off x="681158" y="1048024"/>
            <a:ext cx="1304940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Ofelia Text" panose="020B0201020201010104" pitchFamily="34" charset="77"/>
              </a:rPr>
              <a:t>Bloco 2</a:t>
            </a:r>
            <a:endParaRPr lang="pt-BR" sz="2400" dirty="0">
              <a:solidFill>
                <a:schemeClr val="bg1"/>
              </a:solidFill>
              <a:latin typeface="Ofelia Text" panose="020B0201020201010104" pitchFamily="34" charset="77"/>
            </a:endParaRP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B7C6704F-123E-A7AC-4CFE-E73089BF07C8}"/>
              </a:ext>
            </a:extLst>
          </p:cNvPr>
          <p:cNvSpPr txBox="1"/>
          <p:nvPr/>
        </p:nvSpPr>
        <p:spPr>
          <a:xfrm>
            <a:off x="681158" y="1550183"/>
            <a:ext cx="2663175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pt-BR" sz="1800" b="1" dirty="0">
                <a:solidFill>
                  <a:schemeClr val="bg1"/>
                </a:solidFill>
                <a:latin typeface="Ofelia Text" panose="020B0201020201010104" pitchFamily="34" charset="77"/>
              </a:rPr>
              <a:t>O que vem por aí</a:t>
            </a:r>
          </a:p>
        </p:txBody>
      </p:sp>
      <p:cxnSp>
        <p:nvCxnSpPr>
          <p:cNvPr id="28" name="Conector Reto 27">
            <a:extLst>
              <a:ext uri="{FF2B5EF4-FFF2-40B4-BE49-F238E27FC236}">
                <a16:creationId xmlns:a16="http://schemas.microsoft.com/office/drawing/2014/main" id="{81BC59AC-6F35-A56D-BDD2-A810F73A202C}"/>
              </a:ext>
            </a:extLst>
          </p:cNvPr>
          <p:cNvCxnSpPr>
            <a:cxnSpLocks/>
          </p:cNvCxnSpPr>
          <p:nvPr/>
        </p:nvCxnSpPr>
        <p:spPr>
          <a:xfrm>
            <a:off x="601133" y="3977183"/>
            <a:ext cx="0" cy="69557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ector Reto 28">
            <a:extLst>
              <a:ext uri="{FF2B5EF4-FFF2-40B4-BE49-F238E27FC236}">
                <a16:creationId xmlns:a16="http://schemas.microsoft.com/office/drawing/2014/main" id="{F72532C7-027B-DD8B-C070-D55D3BCBEB17}"/>
              </a:ext>
            </a:extLst>
          </p:cNvPr>
          <p:cNvCxnSpPr>
            <a:cxnSpLocks/>
          </p:cNvCxnSpPr>
          <p:nvPr/>
        </p:nvCxnSpPr>
        <p:spPr>
          <a:xfrm>
            <a:off x="2455333" y="3977183"/>
            <a:ext cx="0" cy="69557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ector Reto 29">
            <a:extLst>
              <a:ext uri="{FF2B5EF4-FFF2-40B4-BE49-F238E27FC236}">
                <a16:creationId xmlns:a16="http://schemas.microsoft.com/office/drawing/2014/main" id="{DE528010-BAAD-3360-9B7A-3772CF7FE5DA}"/>
              </a:ext>
            </a:extLst>
          </p:cNvPr>
          <p:cNvCxnSpPr>
            <a:cxnSpLocks/>
          </p:cNvCxnSpPr>
          <p:nvPr/>
        </p:nvCxnSpPr>
        <p:spPr>
          <a:xfrm>
            <a:off x="4630289" y="3977183"/>
            <a:ext cx="0" cy="49244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ector Reto 35">
            <a:extLst>
              <a:ext uri="{FF2B5EF4-FFF2-40B4-BE49-F238E27FC236}">
                <a16:creationId xmlns:a16="http://schemas.microsoft.com/office/drawing/2014/main" id="{E9D72276-5D8D-CCA1-15F4-EF6CB150101B}"/>
              </a:ext>
            </a:extLst>
          </p:cNvPr>
          <p:cNvCxnSpPr>
            <a:cxnSpLocks/>
          </p:cNvCxnSpPr>
          <p:nvPr/>
        </p:nvCxnSpPr>
        <p:spPr>
          <a:xfrm>
            <a:off x="6578599" y="3977183"/>
            <a:ext cx="0" cy="49244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38299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 descr="Desenho de uma pessoa&#10;&#10;Descrição gerada automaticamente com confiança média">
            <a:extLst>
              <a:ext uri="{FF2B5EF4-FFF2-40B4-BE49-F238E27FC236}">
                <a16:creationId xmlns:a16="http://schemas.microsoft.com/office/drawing/2014/main" id="{7FE0506D-7785-8C7D-E260-227307F9C4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0" y="0"/>
            <a:ext cx="9145600" cy="51444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FE9E52FC-C0F3-F359-1466-6D057B795079}"/>
              </a:ext>
            </a:extLst>
          </p:cNvPr>
          <p:cNvSpPr txBox="1"/>
          <p:nvPr/>
        </p:nvSpPr>
        <p:spPr>
          <a:xfrm>
            <a:off x="815218" y="3250728"/>
            <a:ext cx="297663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dirty="0">
                <a:solidFill>
                  <a:schemeClr val="bg1"/>
                </a:solidFill>
                <a:latin typeface="Ofelia Text" panose="020B0201020201010104" pitchFamily="34" charset="77"/>
              </a:rPr>
              <a:t>"A sorte de ter sido eu, de ter sido quem eu sou, de estar onde estou, não é nada, se comparada ao meu maior 'Gol'. Sim, acho que fiz um monte de gente feliz."</a:t>
            </a:r>
          </a:p>
        </p:txBody>
      </p:sp>
      <p:sp>
        <p:nvSpPr>
          <p:cNvPr id="11" name="Google Shape;55;p14">
            <a:extLst>
              <a:ext uri="{FF2B5EF4-FFF2-40B4-BE49-F238E27FC236}">
                <a16:creationId xmlns:a16="http://schemas.microsoft.com/office/drawing/2014/main" id="{A1490358-5B27-DDB9-2864-BAE9FE5AA9FB}"/>
              </a:ext>
            </a:extLst>
          </p:cNvPr>
          <p:cNvSpPr txBox="1"/>
          <p:nvPr/>
        </p:nvSpPr>
        <p:spPr>
          <a:xfrm>
            <a:off x="815218" y="226685"/>
            <a:ext cx="4180115" cy="529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pt-BR" sz="1600" dirty="0">
                <a:solidFill>
                  <a:schemeClr val="bg1"/>
                </a:solidFill>
                <a:latin typeface="Ofelia Text" panose="020B0201020201010104" pitchFamily="34" charset="77"/>
              </a:rPr>
              <a:t>Campanhas e Reconhecimentos</a:t>
            </a:r>
            <a:endParaRPr sz="1600" dirty="0">
              <a:solidFill>
                <a:schemeClr val="bg1"/>
              </a:solidFill>
              <a:latin typeface="Ofelia Text" panose="020B0201020201010104" pitchFamily="34" charset="77"/>
            </a:endParaRPr>
          </a:p>
        </p:txBody>
      </p:sp>
      <p:sp>
        <p:nvSpPr>
          <p:cNvPr id="12" name="Google Shape;55;p14">
            <a:extLst>
              <a:ext uri="{FF2B5EF4-FFF2-40B4-BE49-F238E27FC236}">
                <a16:creationId xmlns:a16="http://schemas.microsoft.com/office/drawing/2014/main" id="{B931F270-E985-95D8-E98E-11C1BF8902AC}"/>
              </a:ext>
            </a:extLst>
          </p:cNvPr>
          <p:cNvSpPr txBox="1"/>
          <p:nvPr/>
        </p:nvSpPr>
        <p:spPr>
          <a:xfrm>
            <a:off x="2364618" y="1319442"/>
            <a:ext cx="5392227" cy="790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pt-BR" sz="1800" b="1" dirty="0">
                <a:solidFill>
                  <a:schemeClr val="bg1"/>
                </a:solidFill>
                <a:latin typeface="Ofelia Text" panose="020B0201020201010104" pitchFamily="34" charset="77"/>
              </a:rPr>
              <a:t>A Magia do Reconhecimento: </a:t>
            </a:r>
            <a:r>
              <a:rPr lang="pt-BR" sz="1800" dirty="0">
                <a:solidFill>
                  <a:schemeClr val="bg1"/>
                </a:solidFill>
                <a:latin typeface="Ofelia Text" panose="020B0201020201010104" pitchFamily="34" charset="77"/>
              </a:rPr>
              <a:t>Transformando Vidas e Criando Felicidade</a:t>
            </a:r>
            <a:endParaRPr sz="1800" dirty="0">
              <a:solidFill>
                <a:schemeClr val="bg1"/>
              </a:solidFill>
              <a:latin typeface="Ofelia Text" panose="020B0201020201010104" pitchFamily="34" charset="77"/>
            </a:endParaRPr>
          </a:p>
        </p:txBody>
      </p:sp>
      <p:pic>
        <p:nvPicPr>
          <p:cNvPr id="16" name="Imagem 15" descr="Forma&#10;&#10;Descrição gerada automaticamente com confiança média">
            <a:extLst>
              <a:ext uri="{FF2B5EF4-FFF2-40B4-BE49-F238E27FC236}">
                <a16:creationId xmlns:a16="http://schemas.microsoft.com/office/drawing/2014/main" id="{513E2DC0-7DD5-76AD-5411-F2FBBD3C6E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2463" y="4220856"/>
            <a:ext cx="1941015" cy="539171"/>
          </a:xfrm>
          <a:prstGeom prst="rect">
            <a:avLst/>
          </a:prstGeom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21A9C5F5-9EA2-B3F6-7A8F-7BD55B400857}"/>
              </a:ext>
            </a:extLst>
          </p:cNvPr>
          <p:cNvSpPr txBox="1"/>
          <p:nvPr/>
        </p:nvSpPr>
        <p:spPr>
          <a:xfrm>
            <a:off x="815218" y="4465826"/>
            <a:ext cx="354390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dirty="0">
                <a:solidFill>
                  <a:schemeClr val="bg1"/>
                </a:solidFill>
                <a:latin typeface="Ofelia Text" panose="020B0201020201010104" pitchFamily="34" charset="77"/>
              </a:rPr>
              <a:t>Rita Lee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258</TotalTime>
  <Words>1266</Words>
  <Application>Microsoft Macintosh PowerPoint</Application>
  <PresentationFormat>Apresentação na tela (16:9)</PresentationFormat>
  <Paragraphs>130</Paragraphs>
  <Slides>9</Slides>
  <Notes>9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5" baseType="lpstr">
      <vt:lpstr>Play</vt:lpstr>
      <vt:lpstr>Ofelia Text</vt:lpstr>
      <vt:lpstr>Ofelia Display</vt:lpstr>
      <vt:lpstr>Helvetica Neue</vt:lpstr>
      <vt:lpstr>Arial</vt:lpstr>
      <vt:lpstr>Simple Light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cp:lastModifiedBy>Estudio Wonderful</cp:lastModifiedBy>
  <cp:revision>5</cp:revision>
  <dcterms:modified xsi:type="dcterms:W3CDTF">2024-05-27T23:17:08Z</dcterms:modified>
</cp:coreProperties>
</file>