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  <p:sldMasterId id="2147483691" r:id="rId3"/>
  </p:sldMasterIdLst>
  <p:notesMasterIdLst>
    <p:notesMasterId r:id="rId51"/>
  </p:notesMasterIdLst>
  <p:sldIdLst>
    <p:sldId id="256" r:id="rId4"/>
    <p:sldId id="2147473463" r:id="rId5"/>
    <p:sldId id="2147478899" r:id="rId6"/>
    <p:sldId id="14526" r:id="rId7"/>
    <p:sldId id="14509" r:id="rId8"/>
    <p:sldId id="317" r:id="rId9"/>
    <p:sldId id="299" r:id="rId10"/>
    <p:sldId id="286" r:id="rId11"/>
    <p:sldId id="295" r:id="rId12"/>
    <p:sldId id="2147478891" r:id="rId13"/>
    <p:sldId id="302" r:id="rId14"/>
    <p:sldId id="14511" r:id="rId15"/>
    <p:sldId id="303" r:id="rId16"/>
    <p:sldId id="14516" r:id="rId17"/>
    <p:sldId id="14517" r:id="rId18"/>
    <p:sldId id="264" r:id="rId19"/>
    <p:sldId id="14525" r:id="rId20"/>
    <p:sldId id="300" r:id="rId21"/>
    <p:sldId id="284" r:id="rId22"/>
    <p:sldId id="3703" r:id="rId23"/>
    <p:sldId id="266" r:id="rId24"/>
    <p:sldId id="280" r:id="rId25"/>
    <p:sldId id="296" r:id="rId26"/>
    <p:sldId id="3704" r:id="rId27"/>
    <p:sldId id="14507" r:id="rId28"/>
    <p:sldId id="292" r:id="rId29"/>
    <p:sldId id="293" r:id="rId30"/>
    <p:sldId id="14518" r:id="rId31"/>
    <p:sldId id="305" r:id="rId32"/>
    <p:sldId id="291" r:id="rId33"/>
    <p:sldId id="14520" r:id="rId34"/>
    <p:sldId id="14521" r:id="rId35"/>
    <p:sldId id="14522" r:id="rId36"/>
    <p:sldId id="2147478900" r:id="rId37"/>
    <p:sldId id="262" r:id="rId38"/>
    <p:sldId id="272" r:id="rId39"/>
    <p:sldId id="273" r:id="rId40"/>
    <p:sldId id="275" r:id="rId41"/>
    <p:sldId id="276" r:id="rId42"/>
    <p:sldId id="278" r:id="rId43"/>
    <p:sldId id="279" r:id="rId44"/>
    <p:sldId id="304" r:id="rId45"/>
    <p:sldId id="282" r:id="rId46"/>
    <p:sldId id="283" r:id="rId47"/>
    <p:sldId id="2147478898" r:id="rId48"/>
    <p:sldId id="288" r:id="rId49"/>
    <p:sldId id="258" r:id="rId5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ne Souza" initials="AS" lastIdx="12" clrIdx="0">
    <p:extLst>
      <p:ext uri="{19B8F6BF-5375-455C-9EA6-DF929625EA0E}">
        <p15:presenceInfo xmlns:p15="http://schemas.microsoft.com/office/powerpoint/2012/main" userId="S::aline.souza@skf.com::e5971cbf-92d9-4a14-8b25-38cf3a8bfc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E28E"/>
    <a:srgbClr val="C0E6F5"/>
    <a:srgbClr val="8DBB79"/>
    <a:srgbClr val="07284F"/>
    <a:srgbClr val="F2F2F2"/>
    <a:srgbClr val="449AB2"/>
    <a:srgbClr val="0552FF"/>
    <a:srgbClr val="002A85"/>
    <a:srgbClr val="55768F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021" autoAdjust="0"/>
    <p:restoredTop sz="88462" autoAdjust="0"/>
  </p:normalViewPr>
  <p:slideViewPr>
    <p:cSldViewPr snapToGrid="0">
      <p:cViewPr varScale="1">
        <p:scale>
          <a:sx n="56" d="100"/>
          <a:sy n="56" d="100"/>
        </p:scale>
        <p:origin x="10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2D822D-9DC9-4361-A046-111ADE624D5B}" type="doc">
      <dgm:prSet loTypeId="urn:microsoft.com/office/officeart/2005/8/layout/target1" loCatId="relationship" qsTypeId="urn:microsoft.com/office/officeart/2005/8/quickstyle/simple1" qsCatId="simple" csTypeId="urn:microsoft.com/office/officeart/2005/8/colors/colorful1" csCatId="colorful" phldr="1"/>
      <dgm:spPr/>
    </dgm:pt>
    <dgm:pt modelId="{8EA8D95F-4DA4-4C29-8492-05E43B8E0294}">
      <dgm:prSet phldrT="[Texto]"/>
      <dgm:spPr/>
      <dgm:t>
        <a:bodyPr/>
        <a:lstStyle/>
        <a:p>
          <a:r>
            <a:rPr lang="pt-BR" b="1" dirty="0">
              <a:solidFill>
                <a:srgbClr val="002060"/>
              </a:solidFill>
            </a:rPr>
            <a:t>METAS REGIONALIZADAS</a:t>
          </a:r>
        </a:p>
      </dgm:t>
    </dgm:pt>
    <dgm:pt modelId="{0FDD45F8-BCA9-4A38-A548-0BB740DEDECA}" type="parTrans" cxnId="{28253EE0-6F48-4C52-B264-39CC00C83A6A}">
      <dgm:prSet/>
      <dgm:spPr/>
      <dgm:t>
        <a:bodyPr/>
        <a:lstStyle/>
        <a:p>
          <a:endParaRPr lang="pt-BR"/>
        </a:p>
      </dgm:t>
    </dgm:pt>
    <dgm:pt modelId="{5475E96E-46F4-4B2C-9796-97823879B2D4}" type="sibTrans" cxnId="{28253EE0-6F48-4C52-B264-39CC00C83A6A}">
      <dgm:prSet/>
      <dgm:spPr/>
      <dgm:t>
        <a:bodyPr/>
        <a:lstStyle/>
        <a:p>
          <a:endParaRPr lang="pt-BR"/>
        </a:p>
      </dgm:t>
    </dgm:pt>
    <dgm:pt modelId="{2416CCC1-5CF8-48D3-9FC1-1E3C54BF135B}">
      <dgm:prSet phldrT="[Texto]"/>
      <dgm:spPr/>
      <dgm:t>
        <a:bodyPr/>
        <a:lstStyle/>
        <a:p>
          <a:r>
            <a:rPr lang="pt-BR" b="1" dirty="0">
              <a:solidFill>
                <a:srgbClr val="55768F"/>
              </a:solidFill>
            </a:rPr>
            <a:t>MAIS OPÇÕES DE MECÂNICAS E MAIS </a:t>
          </a:r>
          <a:r>
            <a:rPr lang="pt-BR" b="1" dirty="0" err="1">
              <a:solidFill>
                <a:srgbClr val="55768F"/>
              </a:solidFill>
            </a:rPr>
            <a:t>SKUs</a:t>
          </a:r>
          <a:endParaRPr lang="pt-BR" b="1" dirty="0">
            <a:solidFill>
              <a:srgbClr val="55768F"/>
            </a:solidFill>
          </a:endParaRPr>
        </a:p>
      </dgm:t>
    </dgm:pt>
    <dgm:pt modelId="{32D4C192-5D28-441E-9A83-B2B1431F633F}" type="parTrans" cxnId="{83ED2E6B-E18B-43EE-9BDD-2B5A9B0370D6}">
      <dgm:prSet/>
      <dgm:spPr/>
      <dgm:t>
        <a:bodyPr/>
        <a:lstStyle/>
        <a:p>
          <a:endParaRPr lang="pt-BR"/>
        </a:p>
      </dgm:t>
    </dgm:pt>
    <dgm:pt modelId="{FF638F57-BC41-468D-8BA9-929F1F415573}" type="sibTrans" cxnId="{83ED2E6B-E18B-43EE-9BDD-2B5A9B0370D6}">
      <dgm:prSet/>
      <dgm:spPr/>
      <dgm:t>
        <a:bodyPr/>
        <a:lstStyle/>
        <a:p>
          <a:endParaRPr lang="pt-BR"/>
        </a:p>
      </dgm:t>
    </dgm:pt>
    <dgm:pt modelId="{085ADC8A-D647-4100-9DF4-CFD05DC82ADF}">
      <dgm:prSet phldrT="[Texto]"/>
      <dgm:spPr/>
      <dgm:t>
        <a:bodyPr/>
        <a:lstStyle/>
        <a:p>
          <a:r>
            <a:rPr lang="pt-BR" b="1" dirty="0">
              <a:solidFill>
                <a:srgbClr val="FFC000"/>
              </a:solidFill>
            </a:rPr>
            <a:t>MAIS AGILIDADE NAS MECÂNICAS </a:t>
          </a:r>
        </a:p>
      </dgm:t>
    </dgm:pt>
    <dgm:pt modelId="{8E367DA8-ED8F-437A-8B71-3D5551B9E2D1}" type="parTrans" cxnId="{39862AE7-D685-4AFB-9676-ED7B920A0AF2}">
      <dgm:prSet/>
      <dgm:spPr/>
      <dgm:t>
        <a:bodyPr/>
        <a:lstStyle/>
        <a:p>
          <a:endParaRPr lang="pt-BR"/>
        </a:p>
      </dgm:t>
    </dgm:pt>
    <dgm:pt modelId="{3A477E57-59F2-4E8D-A55A-11BB7D0ADA8E}" type="sibTrans" cxnId="{39862AE7-D685-4AFB-9676-ED7B920A0AF2}">
      <dgm:prSet/>
      <dgm:spPr/>
      <dgm:t>
        <a:bodyPr/>
        <a:lstStyle/>
        <a:p>
          <a:endParaRPr lang="pt-BR"/>
        </a:p>
      </dgm:t>
    </dgm:pt>
    <dgm:pt modelId="{146ACD74-626C-4DD4-93C0-27683839708C}" type="pres">
      <dgm:prSet presAssocID="{4D2D822D-9DC9-4361-A046-111ADE624D5B}" presName="composite" presStyleCnt="0">
        <dgm:presLayoutVars>
          <dgm:chMax val="5"/>
          <dgm:dir/>
          <dgm:resizeHandles val="exact"/>
        </dgm:presLayoutVars>
      </dgm:prSet>
      <dgm:spPr/>
    </dgm:pt>
    <dgm:pt modelId="{77043359-3741-4377-9C2B-D7B8C4F50D9E}" type="pres">
      <dgm:prSet presAssocID="{8EA8D95F-4DA4-4C29-8492-05E43B8E0294}" presName="circle1" presStyleLbl="lnNode1" presStyleIdx="0" presStyleCnt="3"/>
      <dgm:spPr>
        <a:solidFill>
          <a:srgbClr val="002A85"/>
        </a:solidFill>
      </dgm:spPr>
    </dgm:pt>
    <dgm:pt modelId="{D8F6FA67-5715-4649-BCF1-BA45D881C7B9}" type="pres">
      <dgm:prSet presAssocID="{8EA8D95F-4DA4-4C29-8492-05E43B8E0294}" presName="text1" presStyleLbl="revTx" presStyleIdx="0" presStyleCnt="3">
        <dgm:presLayoutVars>
          <dgm:bulletEnabled val="1"/>
        </dgm:presLayoutVars>
      </dgm:prSet>
      <dgm:spPr/>
    </dgm:pt>
    <dgm:pt modelId="{5F6D673F-164E-45E4-BF1D-C5510D928A0E}" type="pres">
      <dgm:prSet presAssocID="{8EA8D95F-4DA4-4C29-8492-05E43B8E0294}" presName="line1" presStyleLbl="callout" presStyleIdx="0" presStyleCnt="6"/>
      <dgm:spPr/>
    </dgm:pt>
    <dgm:pt modelId="{DFF9EB83-1A3E-4074-8235-D208BDCF450F}" type="pres">
      <dgm:prSet presAssocID="{8EA8D95F-4DA4-4C29-8492-05E43B8E0294}" presName="d1" presStyleLbl="callout" presStyleIdx="1" presStyleCnt="6"/>
      <dgm:spPr/>
    </dgm:pt>
    <dgm:pt modelId="{3E7B99EF-725A-4F32-8DAC-7EC11FD9A166}" type="pres">
      <dgm:prSet presAssocID="{2416CCC1-5CF8-48D3-9FC1-1E3C54BF135B}" presName="circle2" presStyleLbl="lnNode1" presStyleIdx="1" presStyleCnt="3"/>
      <dgm:spPr>
        <a:solidFill>
          <a:srgbClr val="55768F"/>
        </a:solidFill>
      </dgm:spPr>
    </dgm:pt>
    <dgm:pt modelId="{59EEE1A7-9741-4487-A57C-051B56870D94}" type="pres">
      <dgm:prSet presAssocID="{2416CCC1-5CF8-48D3-9FC1-1E3C54BF135B}" presName="text2" presStyleLbl="revTx" presStyleIdx="1" presStyleCnt="3">
        <dgm:presLayoutVars>
          <dgm:bulletEnabled val="1"/>
        </dgm:presLayoutVars>
      </dgm:prSet>
      <dgm:spPr/>
    </dgm:pt>
    <dgm:pt modelId="{48A2FE02-532F-453D-BD90-41AE5687561B}" type="pres">
      <dgm:prSet presAssocID="{2416CCC1-5CF8-48D3-9FC1-1E3C54BF135B}" presName="line2" presStyleLbl="callout" presStyleIdx="2" presStyleCnt="6"/>
      <dgm:spPr/>
    </dgm:pt>
    <dgm:pt modelId="{C78D5BA0-D0C5-4C2A-A783-28CBC97ECD3E}" type="pres">
      <dgm:prSet presAssocID="{2416CCC1-5CF8-48D3-9FC1-1E3C54BF135B}" presName="d2" presStyleLbl="callout" presStyleIdx="3" presStyleCnt="6"/>
      <dgm:spPr/>
    </dgm:pt>
    <dgm:pt modelId="{E4F0ABCD-6856-4751-AE73-7E411E5228D7}" type="pres">
      <dgm:prSet presAssocID="{085ADC8A-D647-4100-9DF4-CFD05DC82ADF}" presName="circle3" presStyleLbl="lnNode1" presStyleIdx="2" presStyleCnt="3"/>
      <dgm:spPr/>
    </dgm:pt>
    <dgm:pt modelId="{A95C063D-BD84-4B24-ABBA-EABF60AD027B}" type="pres">
      <dgm:prSet presAssocID="{085ADC8A-D647-4100-9DF4-CFD05DC82ADF}" presName="text3" presStyleLbl="revTx" presStyleIdx="2" presStyleCnt="3">
        <dgm:presLayoutVars>
          <dgm:bulletEnabled val="1"/>
        </dgm:presLayoutVars>
      </dgm:prSet>
      <dgm:spPr/>
    </dgm:pt>
    <dgm:pt modelId="{B0871336-1FE3-4ED4-B41B-BCD536D84372}" type="pres">
      <dgm:prSet presAssocID="{085ADC8A-D647-4100-9DF4-CFD05DC82ADF}" presName="line3" presStyleLbl="callout" presStyleIdx="4" presStyleCnt="6"/>
      <dgm:spPr/>
    </dgm:pt>
    <dgm:pt modelId="{D2E2C7A8-F665-4999-AF2D-E05A1004F4B0}" type="pres">
      <dgm:prSet presAssocID="{085ADC8A-D647-4100-9DF4-CFD05DC82ADF}" presName="d3" presStyleLbl="callout" presStyleIdx="5" presStyleCnt="6"/>
      <dgm:spPr/>
    </dgm:pt>
  </dgm:ptLst>
  <dgm:cxnLst>
    <dgm:cxn modelId="{61C7AE04-FE5C-4365-8549-1380EA0A67BA}" type="presOf" srcId="{8EA8D95F-4DA4-4C29-8492-05E43B8E0294}" destId="{D8F6FA67-5715-4649-BCF1-BA45D881C7B9}" srcOrd="0" destOrd="0" presId="urn:microsoft.com/office/officeart/2005/8/layout/target1"/>
    <dgm:cxn modelId="{83ED2E6B-E18B-43EE-9BDD-2B5A9B0370D6}" srcId="{4D2D822D-9DC9-4361-A046-111ADE624D5B}" destId="{2416CCC1-5CF8-48D3-9FC1-1E3C54BF135B}" srcOrd="1" destOrd="0" parTransId="{32D4C192-5D28-441E-9A83-B2B1431F633F}" sibTransId="{FF638F57-BC41-468D-8BA9-929F1F415573}"/>
    <dgm:cxn modelId="{D1092859-EC8B-4002-9E42-EBC13B463E8D}" type="presOf" srcId="{2416CCC1-5CF8-48D3-9FC1-1E3C54BF135B}" destId="{59EEE1A7-9741-4487-A57C-051B56870D94}" srcOrd="0" destOrd="0" presId="urn:microsoft.com/office/officeart/2005/8/layout/target1"/>
    <dgm:cxn modelId="{90FCCAC8-0DB2-4608-956E-457CDA6CCA39}" type="presOf" srcId="{4D2D822D-9DC9-4361-A046-111ADE624D5B}" destId="{146ACD74-626C-4DD4-93C0-27683839708C}" srcOrd="0" destOrd="0" presId="urn:microsoft.com/office/officeart/2005/8/layout/target1"/>
    <dgm:cxn modelId="{28253EE0-6F48-4C52-B264-39CC00C83A6A}" srcId="{4D2D822D-9DC9-4361-A046-111ADE624D5B}" destId="{8EA8D95F-4DA4-4C29-8492-05E43B8E0294}" srcOrd="0" destOrd="0" parTransId="{0FDD45F8-BCA9-4A38-A548-0BB740DEDECA}" sibTransId="{5475E96E-46F4-4B2C-9796-97823879B2D4}"/>
    <dgm:cxn modelId="{DAB4A7E4-1BE0-4769-8787-845E37471259}" type="presOf" srcId="{085ADC8A-D647-4100-9DF4-CFD05DC82ADF}" destId="{A95C063D-BD84-4B24-ABBA-EABF60AD027B}" srcOrd="0" destOrd="0" presId="urn:microsoft.com/office/officeart/2005/8/layout/target1"/>
    <dgm:cxn modelId="{39862AE7-D685-4AFB-9676-ED7B920A0AF2}" srcId="{4D2D822D-9DC9-4361-A046-111ADE624D5B}" destId="{085ADC8A-D647-4100-9DF4-CFD05DC82ADF}" srcOrd="2" destOrd="0" parTransId="{8E367DA8-ED8F-437A-8B71-3D5551B9E2D1}" sibTransId="{3A477E57-59F2-4E8D-A55A-11BB7D0ADA8E}"/>
    <dgm:cxn modelId="{4FC7F22B-ACD8-4060-A776-26393D60816F}" type="presParOf" srcId="{146ACD74-626C-4DD4-93C0-27683839708C}" destId="{77043359-3741-4377-9C2B-D7B8C4F50D9E}" srcOrd="0" destOrd="0" presId="urn:microsoft.com/office/officeart/2005/8/layout/target1"/>
    <dgm:cxn modelId="{FF61C2EF-8CA3-4927-BCAA-4660D1A7B870}" type="presParOf" srcId="{146ACD74-626C-4DD4-93C0-27683839708C}" destId="{D8F6FA67-5715-4649-BCF1-BA45D881C7B9}" srcOrd="1" destOrd="0" presId="urn:microsoft.com/office/officeart/2005/8/layout/target1"/>
    <dgm:cxn modelId="{34E9150B-023A-4A19-9861-CDA0278CBC70}" type="presParOf" srcId="{146ACD74-626C-4DD4-93C0-27683839708C}" destId="{5F6D673F-164E-45E4-BF1D-C5510D928A0E}" srcOrd="2" destOrd="0" presId="urn:microsoft.com/office/officeart/2005/8/layout/target1"/>
    <dgm:cxn modelId="{26CE8F75-C04A-4435-BA06-FCA336820B7F}" type="presParOf" srcId="{146ACD74-626C-4DD4-93C0-27683839708C}" destId="{DFF9EB83-1A3E-4074-8235-D208BDCF450F}" srcOrd="3" destOrd="0" presId="urn:microsoft.com/office/officeart/2005/8/layout/target1"/>
    <dgm:cxn modelId="{2846D482-CB3B-45C5-AB35-F9F3688CD013}" type="presParOf" srcId="{146ACD74-626C-4DD4-93C0-27683839708C}" destId="{3E7B99EF-725A-4F32-8DAC-7EC11FD9A166}" srcOrd="4" destOrd="0" presId="urn:microsoft.com/office/officeart/2005/8/layout/target1"/>
    <dgm:cxn modelId="{5F793460-81B9-466F-8374-BB774A8A8156}" type="presParOf" srcId="{146ACD74-626C-4DD4-93C0-27683839708C}" destId="{59EEE1A7-9741-4487-A57C-051B56870D94}" srcOrd="5" destOrd="0" presId="urn:microsoft.com/office/officeart/2005/8/layout/target1"/>
    <dgm:cxn modelId="{507236B5-1885-4C3D-AF92-E118CF619658}" type="presParOf" srcId="{146ACD74-626C-4DD4-93C0-27683839708C}" destId="{48A2FE02-532F-453D-BD90-41AE5687561B}" srcOrd="6" destOrd="0" presId="urn:microsoft.com/office/officeart/2005/8/layout/target1"/>
    <dgm:cxn modelId="{985AD3CD-7A4F-4B1D-B267-B0006E25BA17}" type="presParOf" srcId="{146ACD74-626C-4DD4-93C0-27683839708C}" destId="{C78D5BA0-D0C5-4C2A-A783-28CBC97ECD3E}" srcOrd="7" destOrd="0" presId="urn:microsoft.com/office/officeart/2005/8/layout/target1"/>
    <dgm:cxn modelId="{E0FE54DD-63C7-4A53-AB7A-0BE2B42B66E7}" type="presParOf" srcId="{146ACD74-626C-4DD4-93C0-27683839708C}" destId="{E4F0ABCD-6856-4751-AE73-7E411E5228D7}" srcOrd="8" destOrd="0" presId="urn:microsoft.com/office/officeart/2005/8/layout/target1"/>
    <dgm:cxn modelId="{F5F5CFA1-4BAC-44D1-944E-1A6C2B75F984}" type="presParOf" srcId="{146ACD74-626C-4DD4-93C0-27683839708C}" destId="{A95C063D-BD84-4B24-ABBA-EABF60AD027B}" srcOrd="9" destOrd="0" presId="urn:microsoft.com/office/officeart/2005/8/layout/target1"/>
    <dgm:cxn modelId="{A12964CA-F4F3-4F20-93F4-F6FCDF68E33E}" type="presParOf" srcId="{146ACD74-626C-4DD4-93C0-27683839708C}" destId="{B0871336-1FE3-4ED4-B41B-BCD536D84372}" srcOrd="10" destOrd="0" presId="urn:microsoft.com/office/officeart/2005/8/layout/target1"/>
    <dgm:cxn modelId="{7C8F8021-B227-4262-B7D9-0CCE09148A9B}" type="presParOf" srcId="{146ACD74-626C-4DD4-93C0-27683839708C}" destId="{D2E2C7A8-F665-4999-AF2D-E05A1004F4B0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0F9869-AFEC-4705-B41E-AFEF221DE2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B24B7E1-8241-43E1-A231-6FBE7C102A97}">
      <dgm:prSet phldrT="[Texto]" custT="1"/>
      <dgm:spPr>
        <a:solidFill>
          <a:srgbClr val="0552FF"/>
        </a:solidFill>
      </dgm:spPr>
      <dgm:t>
        <a:bodyPr/>
        <a:lstStyle/>
        <a:p>
          <a:r>
            <a:rPr lang="pt-BR" sz="1800" dirty="0">
              <a:latin typeface="Century Gothic" panose="020B0502020202020204" pitchFamily="34" charset="0"/>
            </a:rPr>
            <a:t>WhatsApp</a:t>
          </a:r>
        </a:p>
      </dgm:t>
    </dgm:pt>
    <dgm:pt modelId="{28BA7298-786E-42DD-9383-6B0475DBE2E6}" type="parTrans" cxnId="{4D6AFD33-E143-43F3-AE77-6CAAE8D8CEF0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3AE438EE-C552-4196-99F6-6ED567464E01}" type="sibTrans" cxnId="{4D6AFD33-E143-43F3-AE77-6CAAE8D8CEF0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739AD686-D2A9-407B-AEA8-AABB80591954}">
      <dgm:prSet phldrT="[Texto]" custT="1"/>
      <dgm:spPr/>
      <dgm:t>
        <a:bodyPr/>
        <a:lstStyle/>
        <a:p>
          <a:r>
            <a:rPr lang="pt-BR" sz="1400" dirty="0">
              <a:latin typeface="Century Gothic" panose="020B0502020202020204" pitchFamily="34" charset="0"/>
            </a:rPr>
            <a:t>Personalizáveis por participante com dados variáveis de pontuação e resgate.</a:t>
          </a:r>
        </a:p>
      </dgm:t>
    </dgm:pt>
    <dgm:pt modelId="{2B2E6117-7083-4EDA-AB9A-9BF5331D632E}" type="parTrans" cxnId="{44771CD1-05AA-401A-8903-F3C05066792F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5AD0A294-2B0A-4705-AA77-004ABB8D6E1C}" type="sibTrans" cxnId="{44771CD1-05AA-401A-8903-F3C05066792F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E3B8390C-DD31-446C-BDC7-F58DAC547C48}">
      <dgm:prSet phldrT="[Texto]" custT="1"/>
      <dgm:spPr>
        <a:solidFill>
          <a:srgbClr val="449AB2"/>
        </a:solidFill>
      </dgm:spPr>
      <dgm:t>
        <a:bodyPr/>
        <a:lstStyle/>
        <a:p>
          <a:r>
            <a:rPr lang="pt-BR" sz="1800" dirty="0" err="1">
              <a:latin typeface="Century Gothic" panose="020B0502020202020204" pitchFamily="34" charset="0"/>
            </a:rPr>
            <a:t>Pushs</a:t>
          </a:r>
          <a:endParaRPr lang="pt-BR" sz="1800" dirty="0">
            <a:latin typeface="Century Gothic" panose="020B0502020202020204" pitchFamily="34" charset="0"/>
          </a:endParaRPr>
        </a:p>
      </dgm:t>
    </dgm:pt>
    <dgm:pt modelId="{940ED04E-18AC-472C-9F99-24C3A64DD1AA}" type="parTrans" cxnId="{104D16E7-3537-4AC4-A412-4766497558B5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D8EAA8EA-D951-47D4-90DA-A9708DF5B871}" type="sibTrans" cxnId="{104D16E7-3537-4AC4-A412-4766497558B5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F013D86D-52B3-4E25-822A-B70BBC70EF38}">
      <dgm:prSet phldrT="[Texto]" custT="1"/>
      <dgm:spPr/>
      <dgm:t>
        <a:bodyPr/>
        <a:lstStyle/>
        <a:p>
          <a:r>
            <a:rPr lang="pt-BR" sz="1400" dirty="0">
              <a:latin typeface="Century Gothic" panose="020B0502020202020204" pitchFamily="34" charset="0"/>
            </a:rPr>
            <a:t>Personalizáveis com dados variáveis, pontuação, pagamento, saldo a expirar.</a:t>
          </a:r>
        </a:p>
      </dgm:t>
    </dgm:pt>
    <dgm:pt modelId="{3FE5EE9E-90F9-4D0A-9D8A-43A9A1053BB2}" type="parTrans" cxnId="{3B70FAD4-3F94-4DEC-8161-51C0C7ED736C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9D4DCC41-3CE4-4CA3-867D-7B1F27EA7EA9}" type="sibTrans" cxnId="{3B70FAD4-3F94-4DEC-8161-51C0C7ED736C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F228AFF8-E737-4B8F-93F6-FC7DF235561C}" type="pres">
      <dgm:prSet presAssocID="{240F9869-AFEC-4705-B41E-AFEF221DE24D}" presName="linear" presStyleCnt="0">
        <dgm:presLayoutVars>
          <dgm:animLvl val="lvl"/>
          <dgm:resizeHandles val="exact"/>
        </dgm:presLayoutVars>
      </dgm:prSet>
      <dgm:spPr/>
    </dgm:pt>
    <dgm:pt modelId="{6FC18EF7-732D-4F23-8B24-DD9E32D1989E}" type="pres">
      <dgm:prSet presAssocID="{6B24B7E1-8241-43E1-A231-6FBE7C102A9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0D8EC8A-68E6-443B-86E5-769910BDC658}" type="pres">
      <dgm:prSet presAssocID="{6B24B7E1-8241-43E1-A231-6FBE7C102A97}" presName="childText" presStyleLbl="revTx" presStyleIdx="0" presStyleCnt="2">
        <dgm:presLayoutVars>
          <dgm:bulletEnabled val="1"/>
        </dgm:presLayoutVars>
      </dgm:prSet>
      <dgm:spPr/>
    </dgm:pt>
    <dgm:pt modelId="{C24A1742-2425-46F8-B2C7-9FD549F5B63B}" type="pres">
      <dgm:prSet presAssocID="{E3B8390C-DD31-446C-BDC7-F58DAC547C4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02371CC-1D2F-4EE7-A3C9-4EA4841FBC4F}" type="pres">
      <dgm:prSet presAssocID="{E3B8390C-DD31-446C-BDC7-F58DAC547C4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0FC3525-E684-43F8-8D0A-D30429641BC0}" type="presOf" srcId="{6B24B7E1-8241-43E1-A231-6FBE7C102A97}" destId="{6FC18EF7-732D-4F23-8B24-DD9E32D1989E}" srcOrd="0" destOrd="0" presId="urn:microsoft.com/office/officeart/2005/8/layout/vList2"/>
    <dgm:cxn modelId="{F1BE9B25-AE24-4BE8-9FAC-E99316199189}" type="presOf" srcId="{E3B8390C-DD31-446C-BDC7-F58DAC547C48}" destId="{C24A1742-2425-46F8-B2C7-9FD549F5B63B}" srcOrd="0" destOrd="0" presId="urn:microsoft.com/office/officeart/2005/8/layout/vList2"/>
    <dgm:cxn modelId="{F6C1562D-811A-42E1-9C38-7778753D475B}" type="presOf" srcId="{739AD686-D2A9-407B-AEA8-AABB80591954}" destId="{90D8EC8A-68E6-443B-86E5-769910BDC658}" srcOrd="0" destOrd="0" presId="urn:microsoft.com/office/officeart/2005/8/layout/vList2"/>
    <dgm:cxn modelId="{4D6AFD33-E143-43F3-AE77-6CAAE8D8CEF0}" srcId="{240F9869-AFEC-4705-B41E-AFEF221DE24D}" destId="{6B24B7E1-8241-43E1-A231-6FBE7C102A97}" srcOrd="0" destOrd="0" parTransId="{28BA7298-786E-42DD-9383-6B0475DBE2E6}" sibTransId="{3AE438EE-C552-4196-99F6-6ED567464E01}"/>
    <dgm:cxn modelId="{CEF24F3D-47E8-4BEB-9F9F-D9B351D986D9}" type="presOf" srcId="{F013D86D-52B3-4E25-822A-B70BBC70EF38}" destId="{602371CC-1D2F-4EE7-A3C9-4EA4841FBC4F}" srcOrd="0" destOrd="0" presId="urn:microsoft.com/office/officeart/2005/8/layout/vList2"/>
    <dgm:cxn modelId="{44771CD1-05AA-401A-8903-F3C05066792F}" srcId="{6B24B7E1-8241-43E1-A231-6FBE7C102A97}" destId="{739AD686-D2A9-407B-AEA8-AABB80591954}" srcOrd="0" destOrd="0" parTransId="{2B2E6117-7083-4EDA-AB9A-9BF5331D632E}" sibTransId="{5AD0A294-2B0A-4705-AA77-004ABB8D6E1C}"/>
    <dgm:cxn modelId="{3B70FAD4-3F94-4DEC-8161-51C0C7ED736C}" srcId="{E3B8390C-DD31-446C-BDC7-F58DAC547C48}" destId="{F013D86D-52B3-4E25-822A-B70BBC70EF38}" srcOrd="0" destOrd="0" parTransId="{3FE5EE9E-90F9-4D0A-9D8A-43A9A1053BB2}" sibTransId="{9D4DCC41-3CE4-4CA3-867D-7B1F27EA7EA9}"/>
    <dgm:cxn modelId="{104D16E7-3537-4AC4-A412-4766497558B5}" srcId="{240F9869-AFEC-4705-B41E-AFEF221DE24D}" destId="{E3B8390C-DD31-446C-BDC7-F58DAC547C48}" srcOrd="1" destOrd="0" parTransId="{940ED04E-18AC-472C-9F99-24C3A64DD1AA}" sibTransId="{D8EAA8EA-D951-47D4-90DA-A9708DF5B871}"/>
    <dgm:cxn modelId="{FFE8DFF6-DEE6-4B47-A526-3A5492BC2AEC}" type="presOf" srcId="{240F9869-AFEC-4705-B41E-AFEF221DE24D}" destId="{F228AFF8-E737-4B8F-93F6-FC7DF235561C}" srcOrd="0" destOrd="0" presId="urn:microsoft.com/office/officeart/2005/8/layout/vList2"/>
    <dgm:cxn modelId="{7BDD05F6-B17F-4BFB-AEF7-80F455B3A0FB}" type="presParOf" srcId="{F228AFF8-E737-4B8F-93F6-FC7DF235561C}" destId="{6FC18EF7-732D-4F23-8B24-DD9E32D1989E}" srcOrd="0" destOrd="0" presId="urn:microsoft.com/office/officeart/2005/8/layout/vList2"/>
    <dgm:cxn modelId="{48FD5E13-059C-4DA4-9F5F-D404135A1669}" type="presParOf" srcId="{F228AFF8-E737-4B8F-93F6-FC7DF235561C}" destId="{90D8EC8A-68E6-443B-86E5-769910BDC658}" srcOrd="1" destOrd="0" presId="urn:microsoft.com/office/officeart/2005/8/layout/vList2"/>
    <dgm:cxn modelId="{8966435E-DB5F-47D2-BC1D-D038D2D99C96}" type="presParOf" srcId="{F228AFF8-E737-4B8F-93F6-FC7DF235561C}" destId="{C24A1742-2425-46F8-B2C7-9FD549F5B63B}" srcOrd="2" destOrd="0" presId="urn:microsoft.com/office/officeart/2005/8/layout/vList2"/>
    <dgm:cxn modelId="{278CBB32-C6DB-4DF5-AB71-E38B16352519}" type="presParOf" srcId="{F228AFF8-E737-4B8F-93F6-FC7DF235561C}" destId="{602371CC-1D2F-4EE7-A3C9-4EA4841FBC4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0ABCD-6856-4751-AE73-7E411E5228D7}">
      <dsp:nvSpPr>
        <dsp:cNvPr id="0" name=""/>
        <dsp:cNvSpPr/>
      </dsp:nvSpPr>
      <dsp:spPr>
        <a:xfrm>
          <a:off x="0" y="1201535"/>
          <a:ext cx="2906469" cy="290646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B99EF-725A-4F32-8DAC-7EC11FD9A166}">
      <dsp:nvSpPr>
        <dsp:cNvPr id="0" name=""/>
        <dsp:cNvSpPr/>
      </dsp:nvSpPr>
      <dsp:spPr>
        <a:xfrm>
          <a:off x="581293" y="1782829"/>
          <a:ext cx="1743881" cy="1743881"/>
        </a:xfrm>
        <a:prstGeom prst="ellipse">
          <a:avLst/>
        </a:prstGeom>
        <a:solidFill>
          <a:srgbClr val="5576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43359-3741-4377-9C2B-D7B8C4F50D9E}">
      <dsp:nvSpPr>
        <dsp:cNvPr id="0" name=""/>
        <dsp:cNvSpPr/>
      </dsp:nvSpPr>
      <dsp:spPr>
        <a:xfrm>
          <a:off x="1162587" y="2364123"/>
          <a:ext cx="581293" cy="581293"/>
        </a:xfrm>
        <a:prstGeom prst="ellipse">
          <a:avLst/>
        </a:prstGeom>
        <a:solidFill>
          <a:srgbClr val="002A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F6FA67-5715-4649-BCF1-BA45D881C7B9}">
      <dsp:nvSpPr>
        <dsp:cNvPr id="0" name=""/>
        <dsp:cNvSpPr/>
      </dsp:nvSpPr>
      <dsp:spPr>
        <a:xfrm>
          <a:off x="3390881" y="232712"/>
          <a:ext cx="1453234" cy="847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rgbClr val="002060"/>
              </a:solidFill>
            </a:rPr>
            <a:t>METAS REGIONALIZADAS</a:t>
          </a:r>
        </a:p>
      </dsp:txBody>
      <dsp:txXfrm>
        <a:off x="3390881" y="232712"/>
        <a:ext cx="1453234" cy="847720"/>
      </dsp:txXfrm>
    </dsp:sp>
    <dsp:sp modelId="{5F6D673F-164E-45E4-BF1D-C5510D928A0E}">
      <dsp:nvSpPr>
        <dsp:cNvPr id="0" name=""/>
        <dsp:cNvSpPr/>
      </dsp:nvSpPr>
      <dsp:spPr>
        <a:xfrm>
          <a:off x="3027572" y="656572"/>
          <a:ext cx="36330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F9EB83-1A3E-4074-8235-D208BDCF450F}">
      <dsp:nvSpPr>
        <dsp:cNvPr id="0" name=""/>
        <dsp:cNvSpPr/>
      </dsp:nvSpPr>
      <dsp:spPr>
        <a:xfrm rot="5400000">
          <a:off x="1240820" y="869471"/>
          <a:ext cx="1997713" cy="1572884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EEE1A7-9741-4487-A57C-051B56870D94}">
      <dsp:nvSpPr>
        <dsp:cNvPr id="0" name=""/>
        <dsp:cNvSpPr/>
      </dsp:nvSpPr>
      <dsp:spPr>
        <a:xfrm>
          <a:off x="3390881" y="1080432"/>
          <a:ext cx="1453234" cy="847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rgbClr val="55768F"/>
              </a:solidFill>
            </a:rPr>
            <a:t>MAIS OPÇÕES DE MECÂNICAS E MAIS </a:t>
          </a:r>
          <a:r>
            <a:rPr lang="pt-BR" sz="1400" b="1" kern="1200" dirty="0" err="1">
              <a:solidFill>
                <a:srgbClr val="55768F"/>
              </a:solidFill>
            </a:rPr>
            <a:t>SKUs</a:t>
          </a:r>
          <a:endParaRPr lang="pt-BR" sz="1400" b="1" kern="1200" dirty="0">
            <a:solidFill>
              <a:srgbClr val="55768F"/>
            </a:solidFill>
          </a:endParaRPr>
        </a:p>
      </dsp:txBody>
      <dsp:txXfrm>
        <a:off x="3390881" y="1080432"/>
        <a:ext cx="1453234" cy="847720"/>
      </dsp:txXfrm>
    </dsp:sp>
    <dsp:sp modelId="{48A2FE02-532F-453D-BD90-41AE5687561B}">
      <dsp:nvSpPr>
        <dsp:cNvPr id="0" name=""/>
        <dsp:cNvSpPr/>
      </dsp:nvSpPr>
      <dsp:spPr>
        <a:xfrm>
          <a:off x="3027572" y="1504292"/>
          <a:ext cx="36330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8D5BA0-D0C5-4C2A-A783-28CBC97ECD3E}">
      <dsp:nvSpPr>
        <dsp:cNvPr id="0" name=""/>
        <dsp:cNvSpPr/>
      </dsp:nvSpPr>
      <dsp:spPr>
        <a:xfrm rot="5400000">
          <a:off x="1669621" y="1703967"/>
          <a:ext cx="1556705" cy="115629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5C063D-BD84-4B24-ABBA-EABF60AD027B}">
      <dsp:nvSpPr>
        <dsp:cNvPr id="0" name=""/>
        <dsp:cNvSpPr/>
      </dsp:nvSpPr>
      <dsp:spPr>
        <a:xfrm>
          <a:off x="3390881" y="1928152"/>
          <a:ext cx="1453234" cy="847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rgbClr val="FFC000"/>
              </a:solidFill>
            </a:rPr>
            <a:t>MAIS AGILIDADE NAS MECÂNICAS </a:t>
          </a:r>
        </a:p>
      </dsp:txBody>
      <dsp:txXfrm>
        <a:off x="3390881" y="1928152"/>
        <a:ext cx="1453234" cy="847720"/>
      </dsp:txXfrm>
    </dsp:sp>
    <dsp:sp modelId="{B0871336-1FE3-4ED4-B41B-BCD536D84372}">
      <dsp:nvSpPr>
        <dsp:cNvPr id="0" name=""/>
        <dsp:cNvSpPr/>
      </dsp:nvSpPr>
      <dsp:spPr>
        <a:xfrm>
          <a:off x="3027572" y="2352012"/>
          <a:ext cx="36330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E2C7A8-F665-4999-AF2D-E05A1004F4B0}">
      <dsp:nvSpPr>
        <dsp:cNvPr id="0" name=""/>
        <dsp:cNvSpPr/>
      </dsp:nvSpPr>
      <dsp:spPr>
        <a:xfrm rot="5400000">
          <a:off x="2098955" y="2537784"/>
          <a:ext cx="1112209" cy="739696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C18EF7-732D-4F23-8B24-DD9E32D1989E}">
      <dsp:nvSpPr>
        <dsp:cNvPr id="0" name=""/>
        <dsp:cNvSpPr/>
      </dsp:nvSpPr>
      <dsp:spPr>
        <a:xfrm>
          <a:off x="0" y="7980"/>
          <a:ext cx="5013871" cy="468000"/>
        </a:xfrm>
        <a:prstGeom prst="roundRect">
          <a:avLst/>
        </a:prstGeom>
        <a:solidFill>
          <a:srgbClr val="0552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Century Gothic" panose="020B0502020202020204" pitchFamily="34" charset="0"/>
            </a:rPr>
            <a:t>WhatsApp</a:t>
          </a:r>
        </a:p>
      </dsp:txBody>
      <dsp:txXfrm>
        <a:off x="22846" y="30826"/>
        <a:ext cx="4968179" cy="422308"/>
      </dsp:txXfrm>
    </dsp:sp>
    <dsp:sp modelId="{90D8EC8A-68E6-443B-86E5-769910BDC658}">
      <dsp:nvSpPr>
        <dsp:cNvPr id="0" name=""/>
        <dsp:cNvSpPr/>
      </dsp:nvSpPr>
      <dsp:spPr>
        <a:xfrm>
          <a:off x="0" y="475980"/>
          <a:ext cx="5013871" cy="439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90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400" kern="1200" dirty="0">
              <a:latin typeface="Century Gothic" panose="020B0502020202020204" pitchFamily="34" charset="0"/>
            </a:rPr>
            <a:t>Personalizáveis por participante com dados variáveis de pontuação e resgate.</a:t>
          </a:r>
        </a:p>
      </dsp:txBody>
      <dsp:txXfrm>
        <a:off x="0" y="475980"/>
        <a:ext cx="5013871" cy="439875"/>
      </dsp:txXfrm>
    </dsp:sp>
    <dsp:sp modelId="{C24A1742-2425-46F8-B2C7-9FD549F5B63B}">
      <dsp:nvSpPr>
        <dsp:cNvPr id="0" name=""/>
        <dsp:cNvSpPr/>
      </dsp:nvSpPr>
      <dsp:spPr>
        <a:xfrm>
          <a:off x="0" y="915855"/>
          <a:ext cx="5013871" cy="468000"/>
        </a:xfrm>
        <a:prstGeom prst="roundRect">
          <a:avLst/>
        </a:prstGeom>
        <a:solidFill>
          <a:srgbClr val="449AB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 err="1">
              <a:latin typeface="Century Gothic" panose="020B0502020202020204" pitchFamily="34" charset="0"/>
            </a:rPr>
            <a:t>Pushs</a:t>
          </a:r>
          <a:endParaRPr lang="pt-BR" sz="1800" kern="1200" dirty="0">
            <a:latin typeface="Century Gothic" panose="020B0502020202020204" pitchFamily="34" charset="0"/>
          </a:endParaRPr>
        </a:p>
      </dsp:txBody>
      <dsp:txXfrm>
        <a:off x="22846" y="938701"/>
        <a:ext cx="4968179" cy="422308"/>
      </dsp:txXfrm>
    </dsp:sp>
    <dsp:sp modelId="{602371CC-1D2F-4EE7-A3C9-4EA4841FBC4F}">
      <dsp:nvSpPr>
        <dsp:cNvPr id="0" name=""/>
        <dsp:cNvSpPr/>
      </dsp:nvSpPr>
      <dsp:spPr>
        <a:xfrm>
          <a:off x="0" y="1383854"/>
          <a:ext cx="5013871" cy="439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90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400" kern="1200" dirty="0">
              <a:latin typeface="Century Gothic" panose="020B0502020202020204" pitchFamily="34" charset="0"/>
            </a:rPr>
            <a:t>Personalizáveis com dados variáveis, pontuação, pagamento, saldo a expirar.</a:t>
          </a:r>
        </a:p>
      </dsp:txBody>
      <dsp:txXfrm>
        <a:off x="0" y="1383854"/>
        <a:ext cx="5013871" cy="439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4BA47-E32D-48D4-A5CC-27824697701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079FC-1021-461E-8B57-164DA592A6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2895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D0E9D5-86F6-8A49-B06E-2CBD155D9FEB}" type="slidenum">
              <a:rPr kumimoji="0" lang="pt-B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609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079FC-1021-461E-8B57-164DA592A650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2269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pt-BR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Mecânicas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: possibilidade de modalidades diversas, segmentadas, personalizáveis; </a:t>
            </a:r>
          </a:p>
          <a:p>
            <a:r>
              <a:rPr lang="pt-BR" sz="1800" b="0" i="0" u="none" strike="sngStrike" baseline="0" dirty="0">
                <a:solidFill>
                  <a:srgbClr val="FFFFFF"/>
                </a:solidFill>
                <a:latin typeface="Wingdings" panose="05000000000000000000" pitchFamily="2" charset="2"/>
              </a:rPr>
              <a:t>✓ </a:t>
            </a:r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Comunicação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: possibilidade de </a:t>
            </a:r>
            <a:r>
              <a:rPr lang="pt-BR" sz="1800" b="0" i="1" u="none" strike="sng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pushs</a:t>
            </a:r>
            <a:r>
              <a:rPr lang="pt-BR" sz="1800" b="0" i="1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personalizados com pontuação individual</a:t>
            </a:r>
            <a:r>
              <a:rPr lang="pt-BR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; </a:t>
            </a:r>
          </a:p>
          <a:p>
            <a:r>
              <a:rPr lang="pt-BR" sz="1800" b="0" i="0" u="none" strike="noStrike" baseline="0" dirty="0">
                <a:solidFill>
                  <a:srgbClr val="FFFFFF"/>
                </a:solidFill>
                <a:latin typeface="Wingdings" panose="05000000000000000000" pitchFamily="2" charset="2"/>
              </a:rPr>
              <a:t>✓ </a:t>
            </a:r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Nível de atendimento via Suporte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: menor SLA (prazo para retorno inicial e análises); </a:t>
            </a:r>
          </a:p>
          <a:p>
            <a:r>
              <a:rPr lang="pt-BR" sz="1800" b="0" i="0" u="none" strike="noStrike" baseline="0" dirty="0">
                <a:solidFill>
                  <a:srgbClr val="FFFFFF"/>
                </a:solidFill>
                <a:latin typeface="Wingdings" panose="05000000000000000000" pitchFamily="2" charset="2"/>
              </a:rPr>
              <a:t>✓ </a:t>
            </a:r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Usabilida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de no app: mais intuitividade na navegação de telas; </a:t>
            </a:r>
          </a:p>
          <a:p>
            <a:r>
              <a:rPr lang="pt-BR" sz="1800" b="0" i="0" u="none" strike="sngStrike" baseline="0" dirty="0">
                <a:solidFill>
                  <a:srgbClr val="FFFFFF"/>
                </a:solidFill>
                <a:latin typeface="Wingdings" panose="05000000000000000000" pitchFamily="2" charset="2"/>
              </a:rPr>
              <a:t>✓ </a:t>
            </a:r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Relatórios CLIENTES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: disponibilidade de visões para o Ponto Focal, Supervisores e Gerentes; </a:t>
            </a:r>
          </a:p>
          <a:p>
            <a:r>
              <a:rPr lang="pt-BR" sz="1800" b="0" i="0" u="none" strike="sngStrike" baseline="0" dirty="0">
                <a:solidFill>
                  <a:srgbClr val="FFFFFF"/>
                </a:solidFill>
                <a:latin typeface="Wingdings" panose="05000000000000000000" pitchFamily="2" charset="2"/>
              </a:rPr>
              <a:t>✓ </a:t>
            </a:r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Relatórios INTERNOS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: novas visões para a gestão Neo Química; </a:t>
            </a:r>
          </a:p>
          <a:p>
            <a:r>
              <a:rPr lang="pt-BR" sz="1800" b="0" i="0" u="none" strike="sngStrike" baseline="0" dirty="0">
                <a:solidFill>
                  <a:srgbClr val="FFFFFF"/>
                </a:solidFill>
                <a:latin typeface="Wingdings" panose="05000000000000000000" pitchFamily="2" charset="2"/>
              </a:rPr>
              <a:t>✓ </a:t>
            </a:r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Cadastro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: aprovação automática, baseada no painel </a:t>
            </a:r>
            <a:r>
              <a:rPr lang="pt-BR" sz="1800" b="0" i="0" u="none" strike="sng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Tradefy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;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079FC-1021-461E-8B57-164DA592A650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38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Lançamentos: como fazer mecânicas de lançamentos?</a:t>
            </a:r>
            <a:br>
              <a:rPr lang="pt-BR" dirty="0"/>
            </a:br>
            <a:r>
              <a:rPr lang="pt-BR" dirty="0"/>
              <a:t>TELEVENDAS: </a:t>
            </a:r>
            <a:r>
              <a:rPr lang="pt-BR" b="1" dirty="0"/>
              <a:t>Citar que o ponto é interno, não temos como apurar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079FC-1021-461E-8B57-164DA592A650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384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079FC-1021-461E-8B57-164DA592A650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254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Vender o sonho....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079FC-1021-461E-8B57-164DA592A650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547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30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078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949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129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4720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92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650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1131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7738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3029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87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00A866ED-8038-4BC6-89A7-6A6874D8A553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2A8CE6F-E555-4081-8B7F-DE28683B3B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93B5827-3D44-AC26-7B74-066F80D50C0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1293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6B83870-D379-D611-0CBA-3D654D6457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3" r="64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Espaço Reservado para Imagem 15">
            <a:extLst>
              <a:ext uri="{FF2B5EF4-FFF2-40B4-BE49-F238E27FC236}">
                <a16:creationId xmlns:a16="http://schemas.microsoft.com/office/drawing/2014/main" id="{3458CD77-5C9F-BABA-46D8-D663E184A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83546" y="0"/>
            <a:ext cx="9608454" cy="6858000"/>
          </a:xfrm>
          <a:custGeom>
            <a:avLst/>
            <a:gdLst>
              <a:gd name="connsiteX0" fmla="*/ 0 w 9608454"/>
              <a:gd name="connsiteY0" fmla="*/ 6855890 h 6858000"/>
              <a:gd name="connsiteX1" fmla="*/ 83455 w 9608454"/>
              <a:gd name="connsiteY1" fmla="*/ 6858000 h 6858000"/>
              <a:gd name="connsiteX2" fmla="*/ 0 w 9608454"/>
              <a:gd name="connsiteY2" fmla="*/ 6858000 h 6858000"/>
              <a:gd name="connsiteX3" fmla="*/ 83455 w 9608454"/>
              <a:gd name="connsiteY3" fmla="*/ 0 h 6858000"/>
              <a:gd name="connsiteX4" fmla="*/ 9608454 w 9608454"/>
              <a:gd name="connsiteY4" fmla="*/ 0 h 6858000"/>
              <a:gd name="connsiteX5" fmla="*/ 9608454 w 9608454"/>
              <a:gd name="connsiteY5" fmla="*/ 6858000 h 6858000"/>
              <a:gd name="connsiteX6" fmla="*/ 83455 w 9608454"/>
              <a:gd name="connsiteY6" fmla="*/ 6858000 h 6858000"/>
              <a:gd name="connsiteX7" fmla="*/ 3512455 w 9608454"/>
              <a:gd name="connsiteY7" fmla="*/ 3429000 h 6858000"/>
              <a:gd name="connsiteX8" fmla="*/ 83455 w 9608454"/>
              <a:gd name="connsiteY8" fmla="*/ 0 h 6858000"/>
              <a:gd name="connsiteX9" fmla="*/ 0 w 9608454"/>
              <a:gd name="connsiteY9" fmla="*/ 0 h 6858000"/>
              <a:gd name="connsiteX10" fmla="*/ 83455 w 9608454"/>
              <a:gd name="connsiteY10" fmla="*/ 0 h 6858000"/>
              <a:gd name="connsiteX11" fmla="*/ 0 w 9608454"/>
              <a:gd name="connsiteY11" fmla="*/ 211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08454" h="6858000">
                <a:moveTo>
                  <a:pt x="0" y="6855890"/>
                </a:moveTo>
                <a:lnTo>
                  <a:pt x="83455" y="6858000"/>
                </a:lnTo>
                <a:lnTo>
                  <a:pt x="0" y="6858000"/>
                </a:lnTo>
                <a:close/>
                <a:moveTo>
                  <a:pt x="83455" y="0"/>
                </a:moveTo>
                <a:lnTo>
                  <a:pt x="9608454" y="0"/>
                </a:lnTo>
                <a:lnTo>
                  <a:pt x="9608454" y="6858000"/>
                </a:lnTo>
                <a:lnTo>
                  <a:pt x="83455" y="6858000"/>
                </a:lnTo>
                <a:cubicBezTo>
                  <a:pt x="1977239" y="6858000"/>
                  <a:pt x="3512455" y="5322784"/>
                  <a:pt x="3512455" y="3429000"/>
                </a:cubicBezTo>
                <a:cubicBezTo>
                  <a:pt x="3512455" y="1535216"/>
                  <a:pt x="1977239" y="0"/>
                  <a:pt x="83455" y="0"/>
                </a:cubicBezTo>
                <a:close/>
                <a:moveTo>
                  <a:pt x="0" y="0"/>
                </a:moveTo>
                <a:lnTo>
                  <a:pt x="83455" y="0"/>
                </a:lnTo>
                <a:lnTo>
                  <a:pt x="0" y="21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AD5F8825-D2B6-363C-919B-F0909ED53402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18E90F01-5406-AFF8-60F9-86B6872571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80" y="6068715"/>
            <a:ext cx="1225125" cy="68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10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C62266B4-260A-4B27-BCD4-75B0539E4AA0}"/>
              </a:ext>
            </a:extLst>
          </p:cNvPr>
          <p:cNvSpPr/>
          <p:nvPr userDrawn="1"/>
        </p:nvSpPr>
        <p:spPr>
          <a:xfrm>
            <a:off x="0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2E850422-62CF-4752-BF6B-D5A3F65B5EAD}"/>
              </a:ext>
            </a:extLst>
          </p:cNvPr>
          <p:cNvSpPr/>
          <p:nvPr userDrawn="1"/>
        </p:nvSpPr>
        <p:spPr>
          <a:xfrm>
            <a:off x="0" y="-21914"/>
            <a:ext cx="6096000" cy="6879914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75000"/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8378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2E850422-62CF-4752-BF6B-D5A3F65B5EAD}"/>
              </a:ext>
            </a:extLst>
          </p:cNvPr>
          <p:cNvSpPr/>
          <p:nvPr userDrawn="1"/>
        </p:nvSpPr>
        <p:spPr>
          <a:xfrm>
            <a:off x="0" y="-21914"/>
            <a:ext cx="6096000" cy="6879914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75000"/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4CBD9B52-0892-4E7D-BD95-0164B4222DB1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B0D91F4-56CD-472C-B2D5-482B8E058F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06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BD6E7E8-45FD-78F8-9AAD-710F125177CA}"/>
              </a:ext>
            </a:extLst>
          </p:cNvPr>
          <p:cNvSpPr/>
          <p:nvPr userDrawn="1"/>
        </p:nvSpPr>
        <p:spPr>
          <a:xfrm>
            <a:off x="0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84C57E7-2025-4C32-804D-F6B168ECDC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31925" y="-178824"/>
            <a:ext cx="7514520" cy="7215647"/>
          </a:xfrm>
          <a:prstGeom prst="rect">
            <a:avLst/>
          </a:prstGeom>
        </p:spPr>
      </p:pic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00A866ED-8038-4BC6-89A7-6A6874D8A553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2A8CE6F-E555-4081-8B7F-DE28683B3B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382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" y="7938"/>
            <a:ext cx="12191999" cy="6850063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7865E3FE-FC8D-472B-94A8-09C55963FDCB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97366DC-A9DE-4002-B595-09C1C89D94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47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E9CABCC-E53A-F6C5-16C1-8140501FF50A}"/>
              </a:ext>
            </a:extLst>
          </p:cNvPr>
          <p:cNvSpPr/>
          <p:nvPr userDrawn="1"/>
        </p:nvSpPr>
        <p:spPr>
          <a:xfrm>
            <a:off x="0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84C57E7-2025-4C32-804D-F6B168ECDC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31925" y="-178824"/>
            <a:ext cx="7514520" cy="7215647"/>
          </a:xfrm>
          <a:prstGeom prst="rect">
            <a:avLst/>
          </a:prstGeom>
        </p:spPr>
      </p:pic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00A866ED-8038-4BC6-89A7-6A6874D8A553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2A8CE6F-E555-4081-8B7F-DE28683B3B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18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 userDrawn="1"/>
        </p:nvSpPr>
        <p:spPr>
          <a:xfrm>
            <a:off x="2" y="7938"/>
            <a:ext cx="12191999" cy="6850063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7459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664612D-EBBA-70B0-D60D-9A139970AB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" y="0"/>
            <a:ext cx="12287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22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894E8D6-1170-2994-940D-8008ECABC950}"/>
              </a:ext>
            </a:extLst>
          </p:cNvPr>
          <p:cNvSpPr/>
          <p:nvPr userDrawn="1"/>
        </p:nvSpPr>
        <p:spPr>
          <a:xfrm>
            <a:off x="9525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94AFB717-50E0-4EC5-8265-EE1C31980239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6B66DAC5-F42C-4E21-8C20-8B42A85DCF22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909219D-6AB7-433A-87EE-8F2AFA867E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24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894E8D6-1170-2994-940D-8008ECABC950}"/>
              </a:ext>
            </a:extLst>
          </p:cNvPr>
          <p:cNvSpPr/>
          <p:nvPr userDrawn="1"/>
        </p:nvSpPr>
        <p:spPr>
          <a:xfrm>
            <a:off x="9525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94AFB717-50E0-4EC5-8265-EE1C31980239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6B66DAC5-F42C-4E21-8C20-8B42A85DCF22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909219D-6AB7-433A-87EE-8F2AFA867E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55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EECA596-E7EB-041D-FFED-5CFEC7EA0EEA}"/>
              </a:ext>
            </a:extLst>
          </p:cNvPr>
          <p:cNvSpPr/>
          <p:nvPr userDrawn="1"/>
        </p:nvSpPr>
        <p:spPr>
          <a:xfrm>
            <a:off x="0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08BCDCB3-C43A-DF31-3767-848C215A82E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2D83E1A-6C24-99D6-F790-33CEEE4C33DA}"/>
              </a:ext>
            </a:extLst>
          </p:cNvPr>
          <p:cNvSpPr/>
          <p:nvPr userDrawn="1"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rgbClr val="091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5" name="Forma Livre: Forma 4">
            <a:extLst>
              <a:ext uri="{FF2B5EF4-FFF2-40B4-BE49-F238E27FC236}">
                <a16:creationId xmlns:a16="http://schemas.microsoft.com/office/drawing/2014/main" id="{9C34A72F-7F0C-98A5-D226-018F05E65352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298D3BE-B0AF-23CB-A7DE-9B5847D86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55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9CFD287-50C1-41D9-622C-945D39EFDB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27" y="0"/>
            <a:ext cx="11590273" cy="6858000"/>
          </a:xfrm>
          <a:prstGeom prst="rect">
            <a:avLst/>
          </a:prstGeom>
        </p:spPr>
      </p:pic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AF5F55DB-3D9B-E472-26FB-8B318A2C4B8F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7A1E8EE-B82C-AFB8-58B1-40715A65F461}"/>
              </a:ext>
            </a:extLst>
          </p:cNvPr>
          <p:cNvSpPr/>
          <p:nvPr userDrawn="1"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rgbClr val="091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3553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45A8E0-93DF-FEB1-C330-031219FBB4DA}"/>
              </a:ext>
            </a:extLst>
          </p:cNvPr>
          <p:cNvSpPr/>
          <p:nvPr userDrawn="1"/>
        </p:nvSpPr>
        <p:spPr>
          <a:xfrm>
            <a:off x="0" y="0"/>
            <a:ext cx="6444343" cy="6858000"/>
          </a:xfrm>
          <a:prstGeom prst="rect">
            <a:avLst/>
          </a:pr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16" name="Espaço Reservado para Imagem 15">
            <a:extLst>
              <a:ext uri="{FF2B5EF4-FFF2-40B4-BE49-F238E27FC236}">
                <a16:creationId xmlns:a16="http://schemas.microsoft.com/office/drawing/2014/main" id="{3458CD77-5C9F-BABA-46D8-D663E184A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83546" y="0"/>
            <a:ext cx="9608454" cy="6858000"/>
          </a:xfrm>
          <a:custGeom>
            <a:avLst/>
            <a:gdLst>
              <a:gd name="connsiteX0" fmla="*/ 0 w 9608454"/>
              <a:gd name="connsiteY0" fmla="*/ 6855890 h 6858000"/>
              <a:gd name="connsiteX1" fmla="*/ 83455 w 9608454"/>
              <a:gd name="connsiteY1" fmla="*/ 6858000 h 6858000"/>
              <a:gd name="connsiteX2" fmla="*/ 0 w 9608454"/>
              <a:gd name="connsiteY2" fmla="*/ 6858000 h 6858000"/>
              <a:gd name="connsiteX3" fmla="*/ 83455 w 9608454"/>
              <a:gd name="connsiteY3" fmla="*/ 0 h 6858000"/>
              <a:gd name="connsiteX4" fmla="*/ 9608454 w 9608454"/>
              <a:gd name="connsiteY4" fmla="*/ 0 h 6858000"/>
              <a:gd name="connsiteX5" fmla="*/ 9608454 w 9608454"/>
              <a:gd name="connsiteY5" fmla="*/ 6858000 h 6858000"/>
              <a:gd name="connsiteX6" fmla="*/ 83455 w 9608454"/>
              <a:gd name="connsiteY6" fmla="*/ 6858000 h 6858000"/>
              <a:gd name="connsiteX7" fmla="*/ 3512455 w 9608454"/>
              <a:gd name="connsiteY7" fmla="*/ 3429000 h 6858000"/>
              <a:gd name="connsiteX8" fmla="*/ 83455 w 9608454"/>
              <a:gd name="connsiteY8" fmla="*/ 0 h 6858000"/>
              <a:gd name="connsiteX9" fmla="*/ 0 w 9608454"/>
              <a:gd name="connsiteY9" fmla="*/ 0 h 6858000"/>
              <a:gd name="connsiteX10" fmla="*/ 83455 w 9608454"/>
              <a:gd name="connsiteY10" fmla="*/ 0 h 6858000"/>
              <a:gd name="connsiteX11" fmla="*/ 0 w 9608454"/>
              <a:gd name="connsiteY11" fmla="*/ 211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08454" h="6858000">
                <a:moveTo>
                  <a:pt x="0" y="6855890"/>
                </a:moveTo>
                <a:lnTo>
                  <a:pt x="83455" y="6858000"/>
                </a:lnTo>
                <a:lnTo>
                  <a:pt x="0" y="6858000"/>
                </a:lnTo>
                <a:close/>
                <a:moveTo>
                  <a:pt x="83455" y="0"/>
                </a:moveTo>
                <a:lnTo>
                  <a:pt x="9608454" y="0"/>
                </a:lnTo>
                <a:lnTo>
                  <a:pt x="9608454" y="6858000"/>
                </a:lnTo>
                <a:lnTo>
                  <a:pt x="83455" y="6858000"/>
                </a:lnTo>
                <a:cubicBezTo>
                  <a:pt x="1977239" y="6858000"/>
                  <a:pt x="3512455" y="5322784"/>
                  <a:pt x="3512455" y="3429000"/>
                </a:cubicBezTo>
                <a:cubicBezTo>
                  <a:pt x="3512455" y="1535216"/>
                  <a:pt x="1977239" y="0"/>
                  <a:pt x="83455" y="0"/>
                </a:cubicBezTo>
                <a:close/>
                <a:moveTo>
                  <a:pt x="0" y="0"/>
                </a:moveTo>
                <a:lnTo>
                  <a:pt x="83455" y="0"/>
                </a:lnTo>
                <a:lnTo>
                  <a:pt x="0" y="21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D9A2BA8-D524-B835-ADF9-8C044DEE2D0F}"/>
              </a:ext>
            </a:extLst>
          </p:cNvPr>
          <p:cNvSpPr/>
          <p:nvPr userDrawn="1"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rgbClr val="091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AD5F8825-D2B6-363C-919B-F0909ED53402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18E90F01-5406-AFF8-60F9-86B6872571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80" y="6068715"/>
            <a:ext cx="1225125" cy="68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07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45A8E0-93DF-FEB1-C330-031219FBB4DA}"/>
              </a:ext>
            </a:extLst>
          </p:cNvPr>
          <p:cNvSpPr/>
          <p:nvPr userDrawn="1"/>
        </p:nvSpPr>
        <p:spPr>
          <a:xfrm>
            <a:off x="0" y="0"/>
            <a:ext cx="6241143" cy="6858000"/>
          </a:xfrm>
          <a:prstGeom prst="rect">
            <a:avLst/>
          </a:pr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16" name="Espaço Reservado para Imagem 15">
            <a:extLst>
              <a:ext uri="{FF2B5EF4-FFF2-40B4-BE49-F238E27FC236}">
                <a16:creationId xmlns:a16="http://schemas.microsoft.com/office/drawing/2014/main" id="{3458CD77-5C9F-BABA-46D8-D663E184A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83546" y="0"/>
            <a:ext cx="9608454" cy="6858000"/>
          </a:xfrm>
          <a:custGeom>
            <a:avLst/>
            <a:gdLst>
              <a:gd name="connsiteX0" fmla="*/ 0 w 9608454"/>
              <a:gd name="connsiteY0" fmla="*/ 6855890 h 6858000"/>
              <a:gd name="connsiteX1" fmla="*/ 83455 w 9608454"/>
              <a:gd name="connsiteY1" fmla="*/ 6858000 h 6858000"/>
              <a:gd name="connsiteX2" fmla="*/ 0 w 9608454"/>
              <a:gd name="connsiteY2" fmla="*/ 6858000 h 6858000"/>
              <a:gd name="connsiteX3" fmla="*/ 83455 w 9608454"/>
              <a:gd name="connsiteY3" fmla="*/ 0 h 6858000"/>
              <a:gd name="connsiteX4" fmla="*/ 9608454 w 9608454"/>
              <a:gd name="connsiteY4" fmla="*/ 0 h 6858000"/>
              <a:gd name="connsiteX5" fmla="*/ 9608454 w 9608454"/>
              <a:gd name="connsiteY5" fmla="*/ 6858000 h 6858000"/>
              <a:gd name="connsiteX6" fmla="*/ 83455 w 9608454"/>
              <a:gd name="connsiteY6" fmla="*/ 6858000 h 6858000"/>
              <a:gd name="connsiteX7" fmla="*/ 3512455 w 9608454"/>
              <a:gd name="connsiteY7" fmla="*/ 3429000 h 6858000"/>
              <a:gd name="connsiteX8" fmla="*/ 83455 w 9608454"/>
              <a:gd name="connsiteY8" fmla="*/ 0 h 6858000"/>
              <a:gd name="connsiteX9" fmla="*/ 0 w 9608454"/>
              <a:gd name="connsiteY9" fmla="*/ 0 h 6858000"/>
              <a:gd name="connsiteX10" fmla="*/ 83455 w 9608454"/>
              <a:gd name="connsiteY10" fmla="*/ 0 h 6858000"/>
              <a:gd name="connsiteX11" fmla="*/ 0 w 9608454"/>
              <a:gd name="connsiteY11" fmla="*/ 211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08454" h="6858000">
                <a:moveTo>
                  <a:pt x="0" y="6855890"/>
                </a:moveTo>
                <a:lnTo>
                  <a:pt x="83455" y="6858000"/>
                </a:lnTo>
                <a:lnTo>
                  <a:pt x="0" y="6858000"/>
                </a:lnTo>
                <a:close/>
                <a:moveTo>
                  <a:pt x="83455" y="0"/>
                </a:moveTo>
                <a:lnTo>
                  <a:pt x="9608454" y="0"/>
                </a:lnTo>
                <a:lnTo>
                  <a:pt x="9608454" y="6858000"/>
                </a:lnTo>
                <a:lnTo>
                  <a:pt x="83455" y="6858000"/>
                </a:lnTo>
                <a:cubicBezTo>
                  <a:pt x="1977239" y="6858000"/>
                  <a:pt x="3512455" y="5322784"/>
                  <a:pt x="3512455" y="3429000"/>
                </a:cubicBezTo>
                <a:cubicBezTo>
                  <a:pt x="3512455" y="1535216"/>
                  <a:pt x="1977239" y="0"/>
                  <a:pt x="83455" y="0"/>
                </a:cubicBezTo>
                <a:close/>
                <a:moveTo>
                  <a:pt x="0" y="0"/>
                </a:moveTo>
                <a:lnTo>
                  <a:pt x="83455" y="0"/>
                </a:lnTo>
                <a:lnTo>
                  <a:pt x="0" y="21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AD5F8825-D2B6-363C-919B-F0909ED53402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18E90F01-5406-AFF8-60F9-86B6872571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80" y="6068715"/>
            <a:ext cx="1225125" cy="68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98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B60693E-2D79-F8F3-23BE-965703F75A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5EC297D-67CF-DACA-FCA6-F34874FC6B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FC6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9074CAF-1C16-9AFF-AEBB-E92853B36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30"/>
          <a:stretch/>
        </p:blipFill>
        <p:spPr>
          <a:xfrm>
            <a:off x="-47626" y="0"/>
            <a:ext cx="12258675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2B45B4CC-6DEF-389B-FF9B-0EA49843C3C1}"/>
              </a:ext>
            </a:extLst>
          </p:cNvPr>
          <p:cNvSpPr/>
          <p:nvPr userDrawn="1"/>
        </p:nvSpPr>
        <p:spPr>
          <a:xfrm>
            <a:off x="-19049" y="0"/>
            <a:ext cx="12192000" cy="6858000"/>
          </a:xfrm>
          <a:prstGeom prst="rect">
            <a:avLst/>
          </a:prstGeom>
          <a:solidFill>
            <a:srgbClr val="0D214D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218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9E01DFC-C97C-2609-8DA2-7F6A0B0FDC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4"/>
          <a:stretch/>
        </p:blipFill>
        <p:spPr>
          <a:xfrm>
            <a:off x="0" y="0"/>
            <a:ext cx="7189487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F84D19E-7D9D-199B-4D2E-0D3AC11313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66"/>
          <a:stretch/>
        </p:blipFill>
        <p:spPr>
          <a:xfrm flipH="1">
            <a:off x="7189487" y="0"/>
            <a:ext cx="5002512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AF9CEAC-A809-4995-FE7F-7C9BF68A2BA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14D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47130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8F6B8DAA-9D60-BE4D-F464-0C0C252EB845}"/>
              </a:ext>
            </a:extLst>
          </p:cNvPr>
          <p:cNvSpPr/>
          <p:nvPr userDrawn="1"/>
        </p:nvSpPr>
        <p:spPr>
          <a:xfrm>
            <a:off x="0" y="0"/>
            <a:ext cx="12201524" cy="6858000"/>
          </a:xfrm>
          <a:prstGeom prst="rect">
            <a:avLst/>
          </a:pr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7928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8F6B8DAA-9D60-BE4D-F464-0C0C252EB845}"/>
              </a:ext>
            </a:extLst>
          </p:cNvPr>
          <p:cNvSpPr/>
          <p:nvPr userDrawn="1"/>
        </p:nvSpPr>
        <p:spPr>
          <a:xfrm flipH="1">
            <a:off x="0" y="0"/>
            <a:ext cx="12201524" cy="6858000"/>
          </a:xfrm>
          <a:prstGeom prst="rect">
            <a:avLst/>
          </a:pr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5563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FC917CB-8F50-A896-D5DC-56E9A037A4B1}"/>
              </a:ext>
            </a:extLst>
          </p:cNvPr>
          <p:cNvSpPr/>
          <p:nvPr userDrawn="1"/>
        </p:nvSpPr>
        <p:spPr>
          <a:xfrm>
            <a:off x="0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83525C96-6971-A73F-1740-3BA4BA9D790F}"/>
              </a:ext>
            </a:extLst>
          </p:cNvPr>
          <p:cNvSpPr/>
          <p:nvPr userDrawn="1"/>
        </p:nvSpPr>
        <p:spPr>
          <a:xfrm rot="5400000">
            <a:off x="4538092" y="-4552605"/>
            <a:ext cx="3125339" cy="12201524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24" name="Espaço Reservado para Imagem 23">
            <a:extLst>
              <a:ext uri="{FF2B5EF4-FFF2-40B4-BE49-F238E27FC236}">
                <a16:creationId xmlns:a16="http://schemas.microsoft.com/office/drawing/2014/main" id="{C772A757-048B-4F28-ACC8-95C6574E79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69241" y="2466833"/>
            <a:ext cx="1924334" cy="1924334"/>
          </a:xfrm>
          <a:custGeom>
            <a:avLst/>
            <a:gdLst>
              <a:gd name="connsiteX0" fmla="*/ 962167 w 1924334"/>
              <a:gd name="connsiteY0" fmla="*/ 0 h 1924334"/>
              <a:gd name="connsiteX1" fmla="*/ 1924334 w 1924334"/>
              <a:gd name="connsiteY1" fmla="*/ 962167 h 1924334"/>
              <a:gd name="connsiteX2" fmla="*/ 962167 w 1924334"/>
              <a:gd name="connsiteY2" fmla="*/ 1924334 h 1924334"/>
              <a:gd name="connsiteX3" fmla="*/ 0 w 1924334"/>
              <a:gd name="connsiteY3" fmla="*/ 962167 h 1924334"/>
              <a:gd name="connsiteX4" fmla="*/ 962167 w 1924334"/>
              <a:gd name="connsiteY4" fmla="*/ 0 h 192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334" h="1924334">
                <a:moveTo>
                  <a:pt x="962167" y="0"/>
                </a:moveTo>
                <a:cubicBezTo>
                  <a:pt x="1493557" y="0"/>
                  <a:pt x="1924334" y="430777"/>
                  <a:pt x="1924334" y="962167"/>
                </a:cubicBezTo>
                <a:cubicBezTo>
                  <a:pt x="1924334" y="1493557"/>
                  <a:pt x="1493557" y="1924334"/>
                  <a:pt x="962167" y="1924334"/>
                </a:cubicBezTo>
                <a:cubicBezTo>
                  <a:pt x="430777" y="1924334"/>
                  <a:pt x="0" y="1493557"/>
                  <a:pt x="0" y="962167"/>
                </a:cubicBezTo>
                <a:cubicBezTo>
                  <a:pt x="0" y="430777"/>
                  <a:pt x="430777" y="0"/>
                  <a:pt x="9621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25" name="Espaço Reservado para Imagem 24">
            <a:extLst>
              <a:ext uri="{FF2B5EF4-FFF2-40B4-BE49-F238E27FC236}">
                <a16:creationId xmlns:a16="http://schemas.microsoft.com/office/drawing/2014/main" id="{B4976CDA-1DDF-4412-9E67-EA8E78E1C80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51025" y="2466833"/>
            <a:ext cx="1924334" cy="1924334"/>
          </a:xfrm>
          <a:custGeom>
            <a:avLst/>
            <a:gdLst>
              <a:gd name="connsiteX0" fmla="*/ 962167 w 1924334"/>
              <a:gd name="connsiteY0" fmla="*/ 0 h 1924334"/>
              <a:gd name="connsiteX1" fmla="*/ 1924334 w 1924334"/>
              <a:gd name="connsiteY1" fmla="*/ 962167 h 1924334"/>
              <a:gd name="connsiteX2" fmla="*/ 962167 w 1924334"/>
              <a:gd name="connsiteY2" fmla="*/ 1924334 h 1924334"/>
              <a:gd name="connsiteX3" fmla="*/ 0 w 1924334"/>
              <a:gd name="connsiteY3" fmla="*/ 962167 h 1924334"/>
              <a:gd name="connsiteX4" fmla="*/ 962167 w 1924334"/>
              <a:gd name="connsiteY4" fmla="*/ 0 h 192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334" h="1924334">
                <a:moveTo>
                  <a:pt x="962167" y="0"/>
                </a:moveTo>
                <a:cubicBezTo>
                  <a:pt x="1493557" y="0"/>
                  <a:pt x="1924334" y="430777"/>
                  <a:pt x="1924334" y="962167"/>
                </a:cubicBezTo>
                <a:cubicBezTo>
                  <a:pt x="1924334" y="1493557"/>
                  <a:pt x="1493557" y="1924334"/>
                  <a:pt x="962167" y="1924334"/>
                </a:cubicBezTo>
                <a:cubicBezTo>
                  <a:pt x="430777" y="1924334"/>
                  <a:pt x="0" y="1493557"/>
                  <a:pt x="0" y="962167"/>
                </a:cubicBezTo>
                <a:cubicBezTo>
                  <a:pt x="0" y="430777"/>
                  <a:pt x="430777" y="0"/>
                  <a:pt x="9621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26" name="Espaço Reservado para Imagem 25">
            <a:extLst>
              <a:ext uri="{FF2B5EF4-FFF2-40B4-BE49-F238E27FC236}">
                <a16:creationId xmlns:a16="http://schemas.microsoft.com/office/drawing/2014/main" id="{7EF061F6-3BC3-42AE-9327-1E4EDA49FD8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32809" y="2466833"/>
            <a:ext cx="1924334" cy="1924334"/>
          </a:xfrm>
          <a:custGeom>
            <a:avLst/>
            <a:gdLst>
              <a:gd name="connsiteX0" fmla="*/ 962167 w 1924334"/>
              <a:gd name="connsiteY0" fmla="*/ 0 h 1924334"/>
              <a:gd name="connsiteX1" fmla="*/ 1924334 w 1924334"/>
              <a:gd name="connsiteY1" fmla="*/ 962167 h 1924334"/>
              <a:gd name="connsiteX2" fmla="*/ 962167 w 1924334"/>
              <a:gd name="connsiteY2" fmla="*/ 1924334 h 1924334"/>
              <a:gd name="connsiteX3" fmla="*/ 0 w 1924334"/>
              <a:gd name="connsiteY3" fmla="*/ 962167 h 1924334"/>
              <a:gd name="connsiteX4" fmla="*/ 962167 w 1924334"/>
              <a:gd name="connsiteY4" fmla="*/ 0 h 192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334" h="1924334">
                <a:moveTo>
                  <a:pt x="962167" y="0"/>
                </a:moveTo>
                <a:cubicBezTo>
                  <a:pt x="1493557" y="0"/>
                  <a:pt x="1924334" y="430777"/>
                  <a:pt x="1924334" y="962167"/>
                </a:cubicBezTo>
                <a:cubicBezTo>
                  <a:pt x="1924334" y="1493557"/>
                  <a:pt x="1493557" y="1924334"/>
                  <a:pt x="962167" y="1924334"/>
                </a:cubicBezTo>
                <a:cubicBezTo>
                  <a:pt x="430777" y="1924334"/>
                  <a:pt x="0" y="1493557"/>
                  <a:pt x="0" y="962167"/>
                </a:cubicBezTo>
                <a:cubicBezTo>
                  <a:pt x="0" y="430777"/>
                  <a:pt x="430777" y="0"/>
                  <a:pt x="9621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27" name="Espaço Reservado para Imagem 26">
            <a:extLst>
              <a:ext uri="{FF2B5EF4-FFF2-40B4-BE49-F238E27FC236}">
                <a16:creationId xmlns:a16="http://schemas.microsoft.com/office/drawing/2014/main" id="{202999AA-4135-4D46-98F0-DDA1E24E4F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14594" y="2466833"/>
            <a:ext cx="1924334" cy="1924334"/>
          </a:xfrm>
          <a:custGeom>
            <a:avLst/>
            <a:gdLst>
              <a:gd name="connsiteX0" fmla="*/ 962167 w 1924334"/>
              <a:gd name="connsiteY0" fmla="*/ 0 h 1924334"/>
              <a:gd name="connsiteX1" fmla="*/ 1924334 w 1924334"/>
              <a:gd name="connsiteY1" fmla="*/ 962167 h 1924334"/>
              <a:gd name="connsiteX2" fmla="*/ 962167 w 1924334"/>
              <a:gd name="connsiteY2" fmla="*/ 1924334 h 1924334"/>
              <a:gd name="connsiteX3" fmla="*/ 0 w 1924334"/>
              <a:gd name="connsiteY3" fmla="*/ 962167 h 1924334"/>
              <a:gd name="connsiteX4" fmla="*/ 962167 w 1924334"/>
              <a:gd name="connsiteY4" fmla="*/ 0 h 192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334" h="1924334">
                <a:moveTo>
                  <a:pt x="962167" y="0"/>
                </a:moveTo>
                <a:cubicBezTo>
                  <a:pt x="1493557" y="0"/>
                  <a:pt x="1924334" y="430777"/>
                  <a:pt x="1924334" y="962167"/>
                </a:cubicBezTo>
                <a:cubicBezTo>
                  <a:pt x="1924334" y="1493557"/>
                  <a:pt x="1493557" y="1924334"/>
                  <a:pt x="962167" y="1924334"/>
                </a:cubicBezTo>
                <a:cubicBezTo>
                  <a:pt x="430777" y="1924334"/>
                  <a:pt x="0" y="1493557"/>
                  <a:pt x="0" y="962167"/>
                </a:cubicBezTo>
                <a:cubicBezTo>
                  <a:pt x="0" y="430777"/>
                  <a:pt x="430777" y="0"/>
                  <a:pt x="9621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3E2AABD4-1B1A-4982-A2BF-7C2A5AC78F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0000" y="463550"/>
            <a:ext cx="9969500" cy="614623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46D17A54-DB1B-1BE0-AB28-61B55A56C51A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60612C7-2F02-B198-91C3-0933E2890E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96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AD77B58-BA2A-A930-DAB1-97ADC0A5738A}"/>
              </a:ext>
            </a:extLst>
          </p:cNvPr>
          <p:cNvSpPr/>
          <p:nvPr userDrawn="1"/>
        </p:nvSpPr>
        <p:spPr>
          <a:xfrm>
            <a:off x="0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A63F7188-8BC0-85DC-A203-BBF188EF7E37}"/>
              </a:ext>
            </a:extLst>
          </p:cNvPr>
          <p:cNvSpPr/>
          <p:nvPr userDrawn="1"/>
        </p:nvSpPr>
        <p:spPr>
          <a:xfrm rot="16200000">
            <a:off x="5219699" y="-114303"/>
            <a:ext cx="1752601" cy="12192003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3130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FE365-56AE-934D-D6A8-89FEA83B2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5E03CD-8D4A-C962-70BD-50B7E0B98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54DDF8-6897-D9AC-CAFE-8FE64F31D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9EF766-4E57-4E26-DBFF-407CE8F1E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06A0B8-086A-E906-F53F-F805B3D55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02630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7AFFC-15CA-AC26-B698-26C884D75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DD5B64-6FA6-5B2D-D396-66CCAAD06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763CA7-9A4E-46E7-2953-BC4CBA16B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1B20CF-B031-1EA3-8473-CECE6B36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083D59-C4D2-1FF9-2719-4A3FEAD21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25762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547B56-0FB0-FE97-6521-21C88997F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113F6AE-C31E-BF5D-0689-E0AAD8E9D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49030F-DFCA-2614-AD50-671F90F03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9180BB-2642-D999-433A-157F2F825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1835BF-07F3-E45F-687D-135C02F26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94748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09A551-6306-590B-43EF-3655ABBC8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C8A933-B71C-6BBB-1441-260F7EF27A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28E82EB-CAA5-8CAB-4EA0-00D94CEBD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F44414A-8A22-8639-1F9D-ACCA8690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95225B-9B99-E05E-C684-F9B03017E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60D84F-4CDE-4012-00D4-E3388F88F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82801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94C1B-ED28-34A3-D09C-8C849C25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44B637-B885-06DD-1830-EF30E6185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095E57C-5EA4-11AC-5B43-7AEA3B4D1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CADF47-F669-ACE2-9094-7360EF524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A043FB-5C40-7236-6B70-9C0DC7501F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8757783-8EFC-B713-B82F-7B1592903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0F92908-5E2E-B189-8E01-7D264AB41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1E7685-5E8E-1E55-5D08-5F542DE76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83231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788F6-4BFC-C9A8-0BE7-30B1C6061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007429B-AFAB-1677-01CE-4D21899E6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965ED35-5C70-E051-45D5-ADD5E0CDD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5B9CE30-39AC-843D-B83D-D6D663BD9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61560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F35EDF7-1192-C883-481C-03D58ACF8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9E822AA-4666-8402-CDB6-067B3FC80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34EA0B-D0D7-D098-B99C-BB996BA37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7576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408852-268D-43FA-C3CD-FF168C794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EDAAB2-8FAD-1FAD-E926-1DFA4E27C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FD56CC0-A454-4460-E4FC-171EB5D9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1A21BAE-A7C2-FF0B-C640-9D932674D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C38F797-56D8-C80F-7D10-841FE1DD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371D86-E95C-D242-6C63-631D6A473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73159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13AC1-E462-C836-61AC-9A713CF5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4A82BC7-A2A7-5631-09EE-35B22B74E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1F0055-A768-A5FA-8B82-46126823D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0DAD75-3F24-71F5-606A-4F014BBE9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A61DAF-9155-EE1F-5B1D-85819E513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95961C6-8A4D-52A9-9B8F-F26C077D7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70622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CC14C-07FB-F695-5C1B-E22438C5B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A1649DA-E17C-5B43-45D1-765B469C1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E246A3-5935-6800-D3AF-DFEF5139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86A77C-F80C-9B53-2B4A-99A873BCE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BF4FD0-AFDE-2D87-3705-78E1EC8EE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59326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372E9CD-C8DF-1097-EE45-E83830EDD1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FD89062-AA9D-A42F-0FE2-704E315185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4A9C87-6E03-1B6D-D122-63A1073E3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F8D750-736E-DC7A-3E5F-3D2E8F92F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8FB8BA-29DD-F366-932B-60E750BC8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756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465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F597ED-5F27-4876-9A8F-8FED52BC8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86BD08-B5F2-421C-927F-5A33BAB6F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1223FC-1733-4100-8A54-51939A819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2FC46-E0A3-4B6C-8092-BA42FCEA3748}" type="datetimeFigureOut">
              <a:rPr lang="pt-BR" smtClean="0"/>
              <a:t>25/07/2024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AF3248-8949-432C-9DC4-4494ACCB2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87D898-2A85-458C-8054-42A1885AE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BE361-EA7F-4057-9760-0E40BCBC6E4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710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5F660DA-5A9D-FCB0-34E0-D66160B9A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2100DD-AC57-3555-8C0F-011F34D37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3A0028-E54F-42DE-F9F2-89B38C4C6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941495-0426-A467-E7AB-39AC28014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FA5E4D-C4BC-9DBE-6732-2549FAD7E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0880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1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jpeg"/><Relationship Id="rId9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microsoft.com/office/2017/06/relationships/model3d" Target="../media/model3d1.glb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microsoft.com/office/2007/relationships/hdphoto" Target="../media/hdphoto1.wdp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8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8.jpg"/><Relationship Id="rId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46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openxmlformats.org/officeDocument/2006/relationships/image" Target="../media/image51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g"/><Relationship Id="rId5" Type="http://schemas.openxmlformats.org/officeDocument/2006/relationships/image" Target="../media/image43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25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4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6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9.jpeg"/><Relationship Id="rId7" Type="http://schemas.openxmlformats.org/officeDocument/2006/relationships/image" Target="../media/image4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31.png"/><Relationship Id="rId4" Type="http://schemas.openxmlformats.org/officeDocument/2006/relationships/image" Target="../media/image6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microsoft.com/office/2007/relationships/hdphoto" Target="../media/hdphoto3.wdp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64.png"/><Relationship Id="rId4" Type="http://schemas.microsoft.com/office/2007/relationships/hdphoto" Target="../media/hdphoto4.wdp"/><Relationship Id="rId9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69.png"/><Relationship Id="rId5" Type="http://schemas.openxmlformats.org/officeDocument/2006/relationships/diagramData" Target="../diagrams/data1.xml"/><Relationship Id="rId10" Type="http://schemas.openxmlformats.org/officeDocument/2006/relationships/image" Target="../media/image25.png"/><Relationship Id="rId4" Type="http://schemas.openxmlformats.org/officeDocument/2006/relationships/image" Target="../media/image68.png"/><Relationship Id="rId9" Type="http://schemas.microsoft.com/office/2007/relationships/diagramDrawing" Target="../diagrams/drawing1.xml"/><Relationship Id="rId14" Type="http://schemas.openxmlformats.org/officeDocument/2006/relationships/image" Target="../media/image7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5.png"/><Relationship Id="rId7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37.png"/><Relationship Id="rId10" Type="http://schemas.openxmlformats.org/officeDocument/2006/relationships/image" Target="../media/image74.png"/><Relationship Id="rId4" Type="http://schemas.openxmlformats.org/officeDocument/2006/relationships/image" Target="../media/image43.png"/><Relationship Id="rId9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70.png"/><Relationship Id="rId3" Type="http://schemas.openxmlformats.org/officeDocument/2006/relationships/image" Target="../media/image25.png"/><Relationship Id="rId7" Type="http://schemas.openxmlformats.org/officeDocument/2006/relationships/image" Target="../media/image37.png"/><Relationship Id="rId12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68.png"/><Relationship Id="rId5" Type="http://schemas.openxmlformats.org/officeDocument/2006/relationships/image" Target="../media/image45.png"/><Relationship Id="rId15" Type="http://schemas.openxmlformats.org/officeDocument/2006/relationships/image" Target="../media/image72.jpeg"/><Relationship Id="rId10" Type="http://schemas.openxmlformats.org/officeDocument/2006/relationships/image" Target="../media/image67.png"/><Relationship Id="rId4" Type="http://schemas.openxmlformats.org/officeDocument/2006/relationships/image" Target="../media/image43.png"/><Relationship Id="rId9" Type="http://schemas.microsoft.com/office/2007/relationships/hdphoto" Target="../media/hdphoto5.wdp"/><Relationship Id="rId1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31.png"/><Relationship Id="rId3" Type="http://schemas.openxmlformats.org/officeDocument/2006/relationships/image" Target="../media/image45.png"/><Relationship Id="rId7" Type="http://schemas.openxmlformats.org/officeDocument/2006/relationships/image" Target="../media/image77.jp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microsoft.com/office/2017/06/relationships/model3d" Target="../media/model3d1.glb"/><Relationship Id="rId5" Type="http://schemas.openxmlformats.org/officeDocument/2006/relationships/image" Target="../media/image46.png"/><Relationship Id="rId15" Type="http://schemas.openxmlformats.org/officeDocument/2006/relationships/image" Target="../media/image81.jpg"/><Relationship Id="rId10" Type="http://schemas.openxmlformats.org/officeDocument/2006/relationships/image" Target="../media/image68.png"/><Relationship Id="rId4" Type="http://schemas.openxmlformats.org/officeDocument/2006/relationships/image" Target="../media/image25.png"/><Relationship Id="rId9" Type="http://schemas.openxmlformats.org/officeDocument/2006/relationships/image" Target="../media/image67.png"/><Relationship Id="rId14" Type="http://schemas.openxmlformats.org/officeDocument/2006/relationships/image" Target="../media/image8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70.png"/><Relationship Id="rId18" Type="http://schemas.openxmlformats.org/officeDocument/2006/relationships/diagramLayout" Target="../diagrams/layout2.xml"/><Relationship Id="rId3" Type="http://schemas.openxmlformats.org/officeDocument/2006/relationships/image" Target="../media/image82.jpeg"/><Relationship Id="rId21" Type="http://schemas.microsoft.com/office/2007/relationships/diagramDrawing" Target="../diagrams/drawing2.xml"/><Relationship Id="rId7" Type="http://schemas.openxmlformats.org/officeDocument/2006/relationships/image" Target="../media/image45.png"/><Relationship Id="rId12" Type="http://schemas.openxmlformats.org/officeDocument/2006/relationships/image" Target="../media/image69.png"/><Relationship Id="rId17" Type="http://schemas.openxmlformats.org/officeDocument/2006/relationships/diagramData" Target="../diagrams/data2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4.png"/><Relationship Id="rId20" Type="http://schemas.openxmlformats.org/officeDocument/2006/relationships/diagramColors" Target="../diagrams/colors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68.png"/><Relationship Id="rId5" Type="http://schemas.openxmlformats.org/officeDocument/2006/relationships/image" Target="../media/image25.png"/><Relationship Id="rId15" Type="http://schemas.openxmlformats.org/officeDocument/2006/relationships/image" Target="../media/image72.jpeg"/><Relationship Id="rId10" Type="http://schemas.openxmlformats.org/officeDocument/2006/relationships/image" Target="../media/image67.png"/><Relationship Id="rId19" Type="http://schemas.openxmlformats.org/officeDocument/2006/relationships/diagramQuickStyle" Target="../diagrams/quickStyle2.xml"/><Relationship Id="rId4" Type="http://schemas.openxmlformats.org/officeDocument/2006/relationships/image" Target="../media/image46.png"/><Relationship Id="rId9" Type="http://schemas.openxmlformats.org/officeDocument/2006/relationships/image" Target="../media/image83.png"/><Relationship Id="rId1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5.png"/><Relationship Id="rId7" Type="http://schemas.openxmlformats.org/officeDocument/2006/relationships/image" Target="../media/image8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45.png"/><Relationship Id="rId4" Type="http://schemas.openxmlformats.org/officeDocument/2006/relationships/image" Target="../media/image43.png"/><Relationship Id="rId9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1.svg"/><Relationship Id="rId3" Type="http://schemas.openxmlformats.org/officeDocument/2006/relationships/image" Target="../media/image46.png"/><Relationship Id="rId7" Type="http://schemas.openxmlformats.org/officeDocument/2006/relationships/image" Target="../media/image31.png"/><Relationship Id="rId12" Type="http://schemas.openxmlformats.org/officeDocument/2006/relationships/image" Target="../media/image90.png"/><Relationship Id="rId17" Type="http://schemas.microsoft.com/office/2007/relationships/hdphoto" Target="../media/hdphoto6.wdp"/><Relationship Id="rId2" Type="http://schemas.openxmlformats.org/officeDocument/2006/relationships/image" Target="../media/image45.png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11" Type="http://schemas.openxmlformats.org/officeDocument/2006/relationships/image" Target="../media/image68.png"/><Relationship Id="rId5" Type="http://schemas.openxmlformats.org/officeDocument/2006/relationships/image" Target="../media/image43.png"/><Relationship Id="rId15" Type="http://schemas.openxmlformats.org/officeDocument/2006/relationships/image" Target="../media/image93.svg"/><Relationship Id="rId10" Type="http://schemas.openxmlformats.org/officeDocument/2006/relationships/image" Target="../media/image67.png"/><Relationship Id="rId4" Type="http://schemas.openxmlformats.org/officeDocument/2006/relationships/image" Target="../media/image25.png"/><Relationship Id="rId9" Type="http://schemas.openxmlformats.org/officeDocument/2006/relationships/image" Target="../media/image89.svg"/><Relationship Id="rId14" Type="http://schemas.openxmlformats.org/officeDocument/2006/relationships/image" Target="../media/image9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5.jpe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6.jpe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7.jpe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8.jpe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9.jpeg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100.jpeg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101.jpe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3" Type="http://schemas.openxmlformats.org/officeDocument/2006/relationships/image" Target="../media/image45.png"/><Relationship Id="rId21" Type="http://schemas.openxmlformats.org/officeDocument/2006/relationships/image" Target="../media/image116.png"/><Relationship Id="rId7" Type="http://schemas.openxmlformats.org/officeDocument/2006/relationships/image" Target="../media/image43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5" Type="http://schemas.openxmlformats.org/officeDocument/2006/relationships/image" Target="../media/image120.png"/><Relationship Id="rId2" Type="http://schemas.openxmlformats.org/officeDocument/2006/relationships/image" Target="../media/image102.jpeg"/><Relationship Id="rId16" Type="http://schemas.openxmlformats.org/officeDocument/2006/relationships/image" Target="../media/image111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106.png"/><Relationship Id="rId24" Type="http://schemas.openxmlformats.org/officeDocument/2006/relationships/image" Target="../media/image119.png"/><Relationship Id="rId5" Type="http://schemas.openxmlformats.org/officeDocument/2006/relationships/image" Target="../media/image25.png"/><Relationship Id="rId15" Type="http://schemas.openxmlformats.org/officeDocument/2006/relationships/image" Target="../media/image110.png"/><Relationship Id="rId23" Type="http://schemas.openxmlformats.org/officeDocument/2006/relationships/image" Target="../media/image118.png"/><Relationship Id="rId10" Type="http://schemas.openxmlformats.org/officeDocument/2006/relationships/image" Target="../media/image105.png"/><Relationship Id="rId19" Type="http://schemas.openxmlformats.org/officeDocument/2006/relationships/image" Target="../media/image114.png"/><Relationship Id="rId4" Type="http://schemas.openxmlformats.org/officeDocument/2006/relationships/image" Target="../media/image46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Relationship Id="rId22" Type="http://schemas.openxmlformats.org/officeDocument/2006/relationships/image" Target="../media/image11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jpeg"/><Relationship Id="rId5" Type="http://schemas.openxmlformats.org/officeDocument/2006/relationships/image" Target="../media/image43.png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5" Type="http://schemas.openxmlformats.org/officeDocument/2006/relationships/image" Target="../media/image25.png"/><Relationship Id="rId4" Type="http://schemas.microsoft.com/office/2007/relationships/hdphoto" Target="../media/hdphoto4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" b="2439"/>
          <a:stretch/>
        </p:blipFill>
        <p:spPr>
          <a:xfrm>
            <a:off x="-8546" y="0"/>
            <a:ext cx="7017005" cy="6858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115" y="1297235"/>
            <a:ext cx="5106885" cy="4263529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0F763ED9-8DB4-99D4-32A8-CFA194A0ECEA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635756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91D9C4D9-7C9E-37E7-5A3B-122B560FCB46}"/>
              </a:ext>
            </a:extLst>
          </p:cNvPr>
          <p:cNvSpPr/>
          <p:nvPr/>
        </p:nvSpPr>
        <p:spPr>
          <a:xfrm>
            <a:off x="0" y="4176989"/>
            <a:ext cx="12148635" cy="2196488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Imagem 22" descr="Homem pulando na grama&#10;&#10;Descrição gerada automaticamente com confiança média">
            <a:extLst>
              <a:ext uri="{FF2B5EF4-FFF2-40B4-BE49-F238E27FC236}">
                <a16:creationId xmlns:a16="http://schemas.microsoft.com/office/drawing/2014/main" id="{F69390F4-5963-1F25-EB73-E9DB5B9311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348" y="898256"/>
            <a:ext cx="3362286" cy="5291229"/>
          </a:xfrm>
          <a:prstGeom prst="rect">
            <a:avLst/>
          </a:prstGeom>
        </p:spPr>
      </p:pic>
      <p:pic>
        <p:nvPicPr>
          <p:cNvPr id="10" name="Imagem 9" descr="Ícone&#10;&#10;Descrição gerada automaticamente">
            <a:extLst>
              <a:ext uri="{FF2B5EF4-FFF2-40B4-BE49-F238E27FC236}">
                <a16:creationId xmlns:a16="http://schemas.microsoft.com/office/drawing/2014/main" id="{F8846ACA-9C95-8F0D-2F98-BC50D0F85A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277" t="46920" r="46322" b="34177"/>
          <a:stretch/>
        </p:blipFill>
        <p:spPr>
          <a:xfrm>
            <a:off x="11201769" y="6098733"/>
            <a:ext cx="990231" cy="924216"/>
          </a:xfrm>
          <a:prstGeom prst="rect">
            <a:avLst/>
          </a:prstGeom>
        </p:spPr>
      </p:pic>
      <p:pic>
        <p:nvPicPr>
          <p:cNvPr id="11" name="Imagem 10" descr="Homem pulando na grama&#10;&#10;Descrição gerada automaticamente com confiança média">
            <a:extLst>
              <a:ext uri="{FF2B5EF4-FFF2-40B4-BE49-F238E27FC236}">
                <a16:creationId xmlns:a16="http://schemas.microsoft.com/office/drawing/2014/main" id="{0BF17ED3-CD89-DDBB-891C-EED23A1EEE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513" y="1582767"/>
            <a:ext cx="3352121" cy="527523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DF3AE00-F338-AD42-C78C-CFB817B7D6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187" y="4617607"/>
            <a:ext cx="2697874" cy="2252345"/>
          </a:xfrm>
          <a:prstGeom prst="rect">
            <a:avLst/>
          </a:prstGeom>
        </p:spPr>
      </p:pic>
      <p:graphicFrame>
        <p:nvGraphicFramePr>
          <p:cNvPr id="6" name="Objeto 5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8" imgW="421" imgH="423" progId="TCLayout.ActiveDocument.1">
                  <p:embed/>
                </p:oleObj>
              </mc:Choice>
              <mc:Fallback>
                <p:oleObj name="Slide do think-cell" r:id="rId8" imgW="421" imgH="423" progId="TCLayout.ActiveDocument.1">
                  <p:embed/>
                  <p:pic>
                    <p:nvPicPr>
                      <p:cNvPr id="6" name="Objeto 5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3" name="Imagem 232" descr="Ícone&#10;&#10;Descrição gerada automaticamente">
            <a:extLst>
              <a:ext uri="{FF2B5EF4-FFF2-40B4-BE49-F238E27FC236}">
                <a16:creationId xmlns:a16="http://schemas.microsoft.com/office/drawing/2014/main" id="{59A51B19-9F1F-4CBC-995D-B5F9B7E231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E26438D-7D91-D9BC-0D16-2A1522BA1BDB}"/>
              </a:ext>
            </a:extLst>
          </p:cNvPr>
          <p:cNvSpPr txBox="1"/>
          <p:nvPr/>
        </p:nvSpPr>
        <p:spPr>
          <a:xfrm>
            <a:off x="185868" y="112132"/>
            <a:ext cx="8660480" cy="59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4000" b="1" i="0" u="none" strike="noStrike" kern="1400" cap="none" spc="0" normalizeH="0" baseline="0" noProof="0" dirty="0">
                <a:ln>
                  <a:noFill/>
                </a:ln>
                <a:solidFill>
                  <a:srgbClr val="001677"/>
                </a:solidFill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Clube de Craques</a:t>
            </a:r>
          </a:p>
        </p:txBody>
      </p:sp>
      <p:pic>
        <p:nvPicPr>
          <p:cNvPr id="17" name="Imagem 16" descr="Imagem em preto e branco&#10;&#10;Descrição gerada automaticamente">
            <a:extLst>
              <a:ext uri="{FF2B5EF4-FFF2-40B4-BE49-F238E27FC236}">
                <a16:creationId xmlns:a16="http://schemas.microsoft.com/office/drawing/2014/main" id="{3EFD4826-87A4-B476-A429-62F7895FA35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46" r="42763" b="90000"/>
          <a:stretch/>
        </p:blipFill>
        <p:spPr>
          <a:xfrm>
            <a:off x="10042212" y="-29985"/>
            <a:ext cx="998621" cy="685800"/>
          </a:xfrm>
          <a:prstGeom prst="rect">
            <a:avLst/>
          </a:prstGeom>
        </p:spPr>
      </p:pic>
      <p:pic>
        <p:nvPicPr>
          <p:cNvPr id="18" name="Imagem 17" descr="Flor amarela com fundo preto&#10;&#10;Descrição gerada automaticamente com confiança média">
            <a:extLst>
              <a:ext uri="{FF2B5EF4-FFF2-40B4-BE49-F238E27FC236}">
                <a16:creationId xmlns:a16="http://schemas.microsoft.com/office/drawing/2014/main" id="{047EF3E6-6D17-E5EE-AB10-8537661885A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1" t="10701" r="51645" b="77544"/>
          <a:stretch/>
        </p:blipFill>
        <p:spPr>
          <a:xfrm>
            <a:off x="8897530" y="412210"/>
            <a:ext cx="497308" cy="512610"/>
          </a:xfrm>
          <a:prstGeom prst="rect">
            <a:avLst/>
          </a:prstGeom>
        </p:spPr>
      </p:pic>
      <p:pic>
        <p:nvPicPr>
          <p:cNvPr id="19" name="Imagem 18" descr="Imagem em preto e branco&#10;&#10;Descrição gerada automaticamente">
            <a:extLst>
              <a:ext uri="{FF2B5EF4-FFF2-40B4-BE49-F238E27FC236}">
                <a16:creationId xmlns:a16="http://schemas.microsoft.com/office/drawing/2014/main" id="{02CF63C6-51AC-A074-1FFF-94AC092043F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1" t="16665" r="61908" b="74738"/>
          <a:stretch/>
        </p:blipFill>
        <p:spPr>
          <a:xfrm>
            <a:off x="7798971" y="1582767"/>
            <a:ext cx="902368" cy="589548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C903BAC8-B9AC-BA58-3D89-6CB55862570F}"/>
              </a:ext>
            </a:extLst>
          </p:cNvPr>
          <p:cNvSpPr txBox="1"/>
          <p:nvPr/>
        </p:nvSpPr>
        <p:spPr>
          <a:xfrm>
            <a:off x="201341" y="732316"/>
            <a:ext cx="8467568" cy="1854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1800" b="1" i="0" u="none" strike="noStrike" kern="1400" cap="none" spc="0" normalizeH="0" baseline="0" noProof="0" dirty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O QUE É O PROGRAMA?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1800" b="0" i="0" u="none" strike="noStrike" kern="1400" cap="none" spc="0" normalizeH="0" baseline="0" noProof="0" dirty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É uma plataforma voltada a campanhas de incentivo dedicada ao time de vendas dos distribuidores Neo Química.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endParaRPr kumimoji="0" lang="pt-BR" sz="1800" b="0" i="0" u="none" strike="noStrike" kern="1400" cap="none" spc="0" normalizeH="0" baseline="0" noProof="0" dirty="0">
              <a:ln>
                <a:noFill/>
              </a:ln>
              <a:solidFill>
                <a:srgbClr val="1910CF"/>
              </a:solidFill>
              <a:effectLst/>
              <a:uLnTx/>
              <a:uFillTx/>
              <a:latin typeface="Gesta" panose="020B060402020202020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1800" b="1" i="0" u="none" strike="noStrike" kern="1400" cap="none" spc="0" normalizeH="0" baseline="0" noProof="0" dirty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QUEM PODE PARTICIPAR?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1800" b="0" i="0" u="none" strike="noStrike" kern="1400" cap="none" spc="0" normalizeH="0" baseline="0" noProof="0" dirty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Vendedores, Supervisores e Gerentes dos distribuidores participantes. Temos na nossa base cerca de 80 distribuidores em todo o Brasil.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9B0C795-73F1-C919-84C7-DF3EA8D5CB44}"/>
              </a:ext>
            </a:extLst>
          </p:cNvPr>
          <p:cNvSpPr/>
          <p:nvPr/>
        </p:nvSpPr>
        <p:spPr>
          <a:xfrm>
            <a:off x="6572989" y="595001"/>
            <a:ext cx="3877493" cy="18572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 que é o programa e para quem é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E0A8357-5F86-02BE-DC25-BA44FB44AC98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47066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ECB98B6-51C8-9DCE-5EB9-C2E1052E5876}"/>
              </a:ext>
            </a:extLst>
          </p:cNvPr>
          <p:cNvSpPr/>
          <p:nvPr/>
        </p:nvSpPr>
        <p:spPr>
          <a:xfrm>
            <a:off x="561282" y="1302344"/>
            <a:ext cx="2851729" cy="35318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Tela de </a:t>
            </a:r>
          </a:p>
          <a:p>
            <a:pPr algn="ctr"/>
            <a:r>
              <a:rPr lang="pt-BR" dirty="0"/>
              <a:t>Big </a:t>
            </a:r>
            <a:r>
              <a:rPr lang="pt-BR" dirty="0" err="1"/>
              <a:t>numbers</a:t>
            </a:r>
            <a:r>
              <a:rPr lang="pt-BR" dirty="0"/>
              <a:t> do programas</a:t>
            </a:r>
          </a:p>
          <a:p>
            <a:pPr algn="ctr"/>
            <a:r>
              <a:rPr lang="pt-BR" dirty="0"/>
              <a:t>XX MM em premiação </a:t>
            </a:r>
          </a:p>
          <a:p>
            <a:pPr algn="ctr"/>
            <a:r>
              <a:rPr lang="pt-BR" dirty="0"/>
              <a:t>XX premiados em 2023</a:t>
            </a:r>
          </a:p>
          <a:p>
            <a:pPr algn="ctr"/>
            <a:r>
              <a:rPr lang="pt-BR" dirty="0" err="1"/>
              <a:t>Xx</a:t>
            </a:r>
            <a:r>
              <a:rPr lang="pt-BR" dirty="0"/>
              <a:t> premiados em 2024</a:t>
            </a:r>
          </a:p>
          <a:p>
            <a:pPr algn="ctr"/>
            <a:endParaRPr lang="pt-BR" dirty="0"/>
          </a:p>
          <a:p>
            <a:pPr algn="ctr"/>
            <a:r>
              <a:rPr lang="pt-BR" dirty="0" err="1"/>
              <a:t>Xx</a:t>
            </a:r>
            <a:r>
              <a:rPr lang="pt-BR" dirty="0"/>
              <a:t> </a:t>
            </a:r>
            <a:r>
              <a:rPr lang="pt-BR" dirty="0" err="1"/>
              <a:t>premios</a:t>
            </a:r>
            <a:r>
              <a:rPr lang="pt-BR" dirty="0"/>
              <a:t> resgatados</a:t>
            </a:r>
          </a:p>
          <a:p>
            <a:pPr algn="ctr"/>
            <a:r>
              <a:rPr lang="pt-BR" dirty="0" err="1"/>
              <a:t>Xx</a:t>
            </a:r>
            <a:r>
              <a:rPr lang="pt-BR" dirty="0"/>
              <a:t> distribuidores</a:t>
            </a:r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14D0EC4F-5713-D519-E608-50FACFA29A1C}"/>
              </a:ext>
            </a:extLst>
          </p:cNvPr>
          <p:cNvSpPr txBox="1"/>
          <p:nvPr/>
        </p:nvSpPr>
        <p:spPr>
          <a:xfrm>
            <a:off x="4092855" y="2515252"/>
            <a:ext cx="2150853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2400" b="0" i="0" u="none" strike="noStrike" kern="14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Cadastro </a:t>
            </a:r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30B29DBA-AF7F-C6D5-4C37-B6CC8DB3ED59}"/>
              </a:ext>
            </a:extLst>
          </p:cNvPr>
          <p:cNvGrpSpPr/>
          <p:nvPr/>
        </p:nvGrpSpPr>
        <p:grpSpPr>
          <a:xfrm>
            <a:off x="3866753" y="1572301"/>
            <a:ext cx="2528622" cy="4212102"/>
            <a:chOff x="503032" y="2081220"/>
            <a:chExt cx="3380590" cy="4261047"/>
          </a:xfrm>
        </p:grpSpPr>
        <p:sp>
          <p:nvSpPr>
            <p:cNvPr id="50" name="Retângulo: Cantos Arredondados 49">
              <a:extLst>
                <a:ext uri="{FF2B5EF4-FFF2-40B4-BE49-F238E27FC236}">
                  <a16:creationId xmlns:a16="http://schemas.microsoft.com/office/drawing/2014/main" id="{05AF31F5-9996-7648-9C6D-C3A4F4B47D10}"/>
                </a:ext>
              </a:extLst>
            </p:cNvPr>
            <p:cNvSpPr/>
            <p:nvPr/>
          </p:nvSpPr>
          <p:spPr>
            <a:xfrm>
              <a:off x="503032" y="2123922"/>
              <a:ext cx="3380590" cy="4218345"/>
            </a:xfrm>
            <a:prstGeom prst="roundRect">
              <a:avLst>
                <a:gd name="adj" fmla="val 5233"/>
              </a:avLst>
            </a:prstGeom>
            <a:ln w="19050">
              <a:solidFill>
                <a:srgbClr val="0013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73063E8D-FD92-02EC-C580-F9F5FB1523A0}"/>
                </a:ext>
              </a:extLst>
            </p:cNvPr>
            <p:cNvSpPr/>
            <p:nvPr/>
          </p:nvSpPr>
          <p:spPr>
            <a:xfrm>
              <a:off x="2115057" y="2081220"/>
              <a:ext cx="156540" cy="86029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8" name="Retângulo 57">
            <a:extLst>
              <a:ext uri="{FF2B5EF4-FFF2-40B4-BE49-F238E27FC236}">
                <a16:creationId xmlns:a16="http://schemas.microsoft.com/office/drawing/2014/main" id="{EE18919F-801A-F3CC-3904-B9F1F8FFFBEE}"/>
              </a:ext>
            </a:extLst>
          </p:cNvPr>
          <p:cNvSpPr/>
          <p:nvPr/>
        </p:nvSpPr>
        <p:spPr>
          <a:xfrm>
            <a:off x="3911187" y="3605918"/>
            <a:ext cx="25141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85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distribuidores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72%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Fat PED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+2.800 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RCAs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esta" panose="020B060402020202020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CE5D7E82-6215-2542-227C-A0CF02BE5C55}"/>
              </a:ext>
            </a:extLst>
          </p:cNvPr>
          <p:cNvGrpSpPr/>
          <p:nvPr/>
        </p:nvGrpSpPr>
        <p:grpSpPr>
          <a:xfrm>
            <a:off x="6583864" y="1572301"/>
            <a:ext cx="2528622" cy="4212102"/>
            <a:chOff x="503032" y="2081220"/>
            <a:chExt cx="3380590" cy="4261047"/>
          </a:xfrm>
        </p:grpSpPr>
        <p:sp>
          <p:nvSpPr>
            <p:cNvPr id="60" name="Retângulo: Cantos Arredondados 59">
              <a:extLst>
                <a:ext uri="{FF2B5EF4-FFF2-40B4-BE49-F238E27FC236}">
                  <a16:creationId xmlns:a16="http://schemas.microsoft.com/office/drawing/2014/main" id="{57AA05FF-546B-9E9C-8943-BDFA187DF75F}"/>
                </a:ext>
              </a:extLst>
            </p:cNvPr>
            <p:cNvSpPr/>
            <p:nvPr/>
          </p:nvSpPr>
          <p:spPr>
            <a:xfrm>
              <a:off x="503032" y="2123922"/>
              <a:ext cx="3380590" cy="4218345"/>
            </a:xfrm>
            <a:prstGeom prst="roundRect">
              <a:avLst>
                <a:gd name="adj" fmla="val 5233"/>
              </a:avLst>
            </a:prstGeom>
            <a:ln w="19050">
              <a:solidFill>
                <a:srgbClr val="0013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4B38BC79-4A3A-EE35-C7F9-8D3D65DC5DBC}"/>
                </a:ext>
              </a:extLst>
            </p:cNvPr>
            <p:cNvSpPr/>
            <p:nvPr/>
          </p:nvSpPr>
          <p:spPr>
            <a:xfrm>
              <a:off x="2115057" y="2081220"/>
              <a:ext cx="156540" cy="86029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C82C9D15-F3FA-D6C1-ADC8-1987EDEFFF23}"/>
              </a:ext>
            </a:extLst>
          </p:cNvPr>
          <p:cNvGrpSpPr/>
          <p:nvPr/>
        </p:nvGrpSpPr>
        <p:grpSpPr>
          <a:xfrm>
            <a:off x="9301642" y="1572301"/>
            <a:ext cx="2528622" cy="4190172"/>
            <a:chOff x="503032" y="2081220"/>
            <a:chExt cx="3380590" cy="4261047"/>
          </a:xfrm>
        </p:grpSpPr>
        <p:sp>
          <p:nvSpPr>
            <p:cNvPr id="63" name="Retângulo: Cantos Arredondados 62">
              <a:extLst>
                <a:ext uri="{FF2B5EF4-FFF2-40B4-BE49-F238E27FC236}">
                  <a16:creationId xmlns:a16="http://schemas.microsoft.com/office/drawing/2014/main" id="{2996189F-4108-1947-D0D3-7E2057FEF8C2}"/>
                </a:ext>
              </a:extLst>
            </p:cNvPr>
            <p:cNvSpPr/>
            <p:nvPr/>
          </p:nvSpPr>
          <p:spPr>
            <a:xfrm>
              <a:off x="503032" y="2123922"/>
              <a:ext cx="3380590" cy="4218345"/>
            </a:xfrm>
            <a:prstGeom prst="roundRect">
              <a:avLst>
                <a:gd name="adj" fmla="val 5233"/>
              </a:avLst>
            </a:prstGeom>
            <a:ln w="19050">
              <a:solidFill>
                <a:srgbClr val="0013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" name="Retângulo 63">
              <a:extLst>
                <a:ext uri="{FF2B5EF4-FFF2-40B4-BE49-F238E27FC236}">
                  <a16:creationId xmlns:a16="http://schemas.microsoft.com/office/drawing/2014/main" id="{D8CA79AA-949F-3ECD-0B2D-06E4F50606EC}"/>
                </a:ext>
              </a:extLst>
            </p:cNvPr>
            <p:cNvSpPr/>
            <p:nvPr/>
          </p:nvSpPr>
          <p:spPr>
            <a:xfrm>
              <a:off x="2115057" y="2081220"/>
              <a:ext cx="156540" cy="86029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314">
            <a:extLst>
              <a:ext uri="{FF2B5EF4-FFF2-40B4-BE49-F238E27FC236}">
                <a16:creationId xmlns:a16="http://schemas.microsoft.com/office/drawing/2014/main" id="{978F35C4-A055-B875-56A1-DE5D18A1A64A}"/>
              </a:ext>
            </a:extLst>
          </p:cNvPr>
          <p:cNvGrpSpPr/>
          <p:nvPr/>
        </p:nvGrpSpPr>
        <p:grpSpPr>
          <a:xfrm>
            <a:off x="10098774" y="1654149"/>
            <a:ext cx="815936" cy="743600"/>
            <a:chOff x="8205788" y="-103188"/>
            <a:chExt cx="1343025" cy="1223964"/>
          </a:xfrm>
          <a:solidFill>
            <a:srgbClr val="000099"/>
          </a:solidFill>
        </p:grpSpPr>
        <p:sp>
          <p:nvSpPr>
            <p:cNvPr id="66" name="Rectangle 12">
              <a:extLst>
                <a:ext uri="{FF2B5EF4-FFF2-40B4-BE49-F238E27FC236}">
                  <a16:creationId xmlns:a16="http://schemas.microsoft.com/office/drawing/2014/main" id="{41DCE868-08F7-D50C-1201-9A76BCF51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8338" y="868363"/>
              <a:ext cx="2524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Rectangle 13">
              <a:extLst>
                <a:ext uri="{FF2B5EF4-FFF2-40B4-BE49-F238E27FC236}">
                  <a16:creationId xmlns:a16="http://schemas.microsoft.com/office/drawing/2014/main" id="{1A2C8EF8-F8F6-F5D3-9C87-9228B5434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4888" y="698500"/>
              <a:ext cx="252413" cy="422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Rectangle 14">
              <a:extLst>
                <a:ext uri="{FF2B5EF4-FFF2-40B4-BE49-F238E27FC236}">
                  <a16:creationId xmlns:a16="http://schemas.microsoft.com/office/drawing/2014/main" id="{34738232-4D6E-F456-018B-233C42CC2A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61438" y="530225"/>
              <a:ext cx="252413" cy="590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Rectangle 15">
              <a:extLst>
                <a:ext uri="{FF2B5EF4-FFF2-40B4-BE49-F238E27FC236}">
                  <a16:creationId xmlns:a16="http://schemas.microsoft.com/office/drawing/2014/main" id="{2E6AEF6B-535A-7881-3DB2-6DBBB79C8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7988" y="361950"/>
              <a:ext cx="250825" cy="758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id="{3B895245-CA07-382B-A820-7F5420896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5788" y="-103188"/>
              <a:ext cx="1343025" cy="801688"/>
            </a:xfrm>
            <a:custGeom>
              <a:avLst/>
              <a:gdLst>
                <a:gd name="T0" fmla="*/ 727 w 846"/>
                <a:gd name="T1" fmla="*/ 120 h 505"/>
                <a:gd name="T2" fmla="*/ 569 w 846"/>
                <a:gd name="T3" fmla="*/ 120 h 505"/>
                <a:gd name="T4" fmla="*/ 370 w 846"/>
                <a:gd name="T5" fmla="*/ 266 h 505"/>
                <a:gd name="T6" fmla="*/ 264 w 846"/>
                <a:gd name="T7" fmla="*/ 213 h 505"/>
                <a:gd name="T8" fmla="*/ 0 w 846"/>
                <a:gd name="T9" fmla="*/ 439 h 505"/>
                <a:gd name="T10" fmla="*/ 0 w 846"/>
                <a:gd name="T11" fmla="*/ 505 h 505"/>
                <a:gd name="T12" fmla="*/ 264 w 846"/>
                <a:gd name="T13" fmla="*/ 279 h 505"/>
                <a:gd name="T14" fmla="*/ 370 w 846"/>
                <a:gd name="T15" fmla="*/ 333 h 505"/>
                <a:gd name="T16" fmla="*/ 595 w 846"/>
                <a:gd name="T17" fmla="*/ 173 h 505"/>
                <a:gd name="T18" fmla="*/ 754 w 846"/>
                <a:gd name="T19" fmla="*/ 173 h 505"/>
                <a:gd name="T20" fmla="*/ 846 w 846"/>
                <a:gd name="T21" fmla="*/ 80 h 505"/>
                <a:gd name="T22" fmla="*/ 846 w 846"/>
                <a:gd name="T23" fmla="*/ 0 h 505"/>
                <a:gd name="T24" fmla="*/ 727 w 846"/>
                <a:gd name="T25" fmla="*/ 12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6" h="505">
                  <a:moveTo>
                    <a:pt x="727" y="120"/>
                  </a:moveTo>
                  <a:lnTo>
                    <a:pt x="569" y="120"/>
                  </a:lnTo>
                  <a:lnTo>
                    <a:pt x="370" y="266"/>
                  </a:lnTo>
                  <a:lnTo>
                    <a:pt x="264" y="213"/>
                  </a:lnTo>
                  <a:lnTo>
                    <a:pt x="0" y="439"/>
                  </a:lnTo>
                  <a:lnTo>
                    <a:pt x="0" y="505"/>
                  </a:lnTo>
                  <a:lnTo>
                    <a:pt x="264" y="279"/>
                  </a:lnTo>
                  <a:lnTo>
                    <a:pt x="370" y="333"/>
                  </a:lnTo>
                  <a:lnTo>
                    <a:pt x="595" y="173"/>
                  </a:lnTo>
                  <a:lnTo>
                    <a:pt x="754" y="173"/>
                  </a:lnTo>
                  <a:lnTo>
                    <a:pt x="846" y="80"/>
                  </a:lnTo>
                  <a:lnTo>
                    <a:pt x="846" y="0"/>
                  </a:lnTo>
                  <a:lnTo>
                    <a:pt x="727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0" name="Gráfico 79" descr="Pódio com preenchimento sólido">
            <a:extLst>
              <a:ext uri="{FF2B5EF4-FFF2-40B4-BE49-F238E27FC236}">
                <a16:creationId xmlns:a16="http://schemas.microsoft.com/office/drawing/2014/main" id="{7D2D5D92-8FF4-A24F-5E11-338A2283B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7398" y="1514959"/>
            <a:ext cx="1002729" cy="1002729"/>
          </a:xfrm>
          <a:prstGeom prst="rect">
            <a:avLst/>
          </a:prstGeom>
        </p:spPr>
      </p:pic>
      <p:sp>
        <p:nvSpPr>
          <p:cNvPr id="81" name="CaixaDeTexto 80">
            <a:extLst>
              <a:ext uri="{FF2B5EF4-FFF2-40B4-BE49-F238E27FC236}">
                <a16:creationId xmlns:a16="http://schemas.microsoft.com/office/drawing/2014/main" id="{50D14F8A-2E90-8836-B470-92DDCAA02DE1}"/>
              </a:ext>
            </a:extLst>
          </p:cNvPr>
          <p:cNvSpPr txBox="1"/>
          <p:nvPr/>
        </p:nvSpPr>
        <p:spPr>
          <a:xfrm>
            <a:off x="6656642" y="2530890"/>
            <a:ext cx="2150853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2400" b="0" i="0" u="none" strike="noStrike" kern="14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Engajamento  </a:t>
            </a: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ECF35B6F-150F-22FC-92CF-624B0130F27E}"/>
              </a:ext>
            </a:extLst>
          </p:cNvPr>
          <p:cNvSpPr/>
          <p:nvPr/>
        </p:nvSpPr>
        <p:spPr>
          <a:xfrm>
            <a:off x="6613864" y="3605918"/>
            <a:ext cx="25141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68%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Premiados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+R$7,3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milhões em premiação</a:t>
            </a:r>
          </a:p>
        </p:txBody>
      </p:sp>
      <p:pic>
        <p:nvPicPr>
          <p:cNvPr id="86" name="Gráfico 85" descr="Comentar com coração com preenchimento sólido">
            <a:extLst>
              <a:ext uri="{FF2B5EF4-FFF2-40B4-BE49-F238E27FC236}">
                <a16:creationId xmlns:a16="http://schemas.microsoft.com/office/drawing/2014/main" id="{B50C9C75-7630-67B6-F4D9-52C2C76F03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38430" y="1545234"/>
            <a:ext cx="1170889" cy="1170889"/>
          </a:xfrm>
          <a:prstGeom prst="rect">
            <a:avLst/>
          </a:prstGeom>
        </p:spPr>
      </p:pic>
      <p:sp>
        <p:nvSpPr>
          <p:cNvPr id="88" name="CaixaDeTexto 87">
            <a:extLst>
              <a:ext uri="{FF2B5EF4-FFF2-40B4-BE49-F238E27FC236}">
                <a16:creationId xmlns:a16="http://schemas.microsoft.com/office/drawing/2014/main" id="{917A0253-E2FD-82E6-E08C-B23DC2E68E80}"/>
              </a:ext>
            </a:extLst>
          </p:cNvPr>
          <p:cNvSpPr txBox="1"/>
          <p:nvPr/>
        </p:nvSpPr>
        <p:spPr>
          <a:xfrm>
            <a:off x="9488741" y="2579435"/>
            <a:ext cx="2150853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2400" b="0" i="0" u="none" strike="noStrike" kern="14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Crescimento</a:t>
            </a:r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EC1D836F-2F73-A024-F259-A1463216CD1D}"/>
              </a:ext>
            </a:extLst>
          </p:cNvPr>
          <p:cNvSpPr/>
          <p:nvPr/>
        </p:nvSpPr>
        <p:spPr>
          <a:xfrm>
            <a:off x="9317531" y="3167386"/>
            <a:ext cx="25286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RCAs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 premiados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representam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83%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 da venda e crescem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6,3%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vs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 2022.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esta" panose="020B060402020202020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RCAs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 não premiados R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epresentam 16%, caem vendas em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-7,3%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vs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 2022.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2D4EA74-03CC-6A78-68E3-20F0E0174C0C}"/>
              </a:ext>
            </a:extLst>
          </p:cNvPr>
          <p:cNvCxnSpPr>
            <a:cxnSpLocks/>
          </p:cNvCxnSpPr>
          <p:nvPr/>
        </p:nvCxnSpPr>
        <p:spPr>
          <a:xfrm>
            <a:off x="3865531" y="3068279"/>
            <a:ext cx="0" cy="2196488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0A58C543-8F33-C769-E754-EB43D446499C}"/>
              </a:ext>
            </a:extLst>
          </p:cNvPr>
          <p:cNvCxnSpPr>
            <a:cxnSpLocks/>
          </p:cNvCxnSpPr>
          <p:nvPr/>
        </p:nvCxnSpPr>
        <p:spPr>
          <a:xfrm>
            <a:off x="6395375" y="3068279"/>
            <a:ext cx="0" cy="2196488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FE3430BA-9E7F-253C-7F70-68524D8555D1}"/>
              </a:ext>
            </a:extLst>
          </p:cNvPr>
          <p:cNvCxnSpPr>
            <a:cxnSpLocks/>
          </p:cNvCxnSpPr>
          <p:nvPr/>
        </p:nvCxnSpPr>
        <p:spPr>
          <a:xfrm>
            <a:off x="6589865" y="3068279"/>
            <a:ext cx="0" cy="2196488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8227AF31-B2E5-E91D-BCCE-030B7EDB2547}"/>
              </a:ext>
            </a:extLst>
          </p:cNvPr>
          <p:cNvCxnSpPr>
            <a:cxnSpLocks/>
          </p:cNvCxnSpPr>
          <p:nvPr/>
        </p:nvCxnSpPr>
        <p:spPr>
          <a:xfrm>
            <a:off x="9119709" y="3068279"/>
            <a:ext cx="0" cy="2196488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F748DF2D-BEEA-DD41-C835-CBEF9BF7E58D}"/>
              </a:ext>
            </a:extLst>
          </p:cNvPr>
          <p:cNvCxnSpPr>
            <a:cxnSpLocks/>
          </p:cNvCxnSpPr>
          <p:nvPr/>
        </p:nvCxnSpPr>
        <p:spPr>
          <a:xfrm>
            <a:off x="9300420" y="3068279"/>
            <a:ext cx="0" cy="2196488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D5734B53-16F2-A6AD-BFF9-2A8D625B7441}"/>
              </a:ext>
            </a:extLst>
          </p:cNvPr>
          <p:cNvCxnSpPr>
            <a:cxnSpLocks/>
          </p:cNvCxnSpPr>
          <p:nvPr/>
        </p:nvCxnSpPr>
        <p:spPr>
          <a:xfrm>
            <a:off x="11830264" y="3068279"/>
            <a:ext cx="0" cy="2196488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70BC6790-3A6E-F7AE-EAB0-AA264D6510D3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4076106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FE21981-771D-4A29-8D3A-D068BE54B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83D62F4-D2DD-9E6E-2839-099D7131E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9"/>
          <a:stretch/>
        </p:blipFill>
        <p:spPr>
          <a:xfrm>
            <a:off x="20" y="-1"/>
            <a:ext cx="12009284" cy="6858000"/>
          </a:xfrm>
          <a:custGeom>
            <a:avLst/>
            <a:gdLst/>
            <a:ahLst/>
            <a:cxnLst/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8" name="Imagem 7" descr="Mulher segurando raquete de tênis na mão&#10;&#10;Descrição gerada automaticament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" r="2" b="38386"/>
          <a:stretch/>
        </p:blipFill>
        <p:spPr>
          <a:xfrm>
            <a:off x="4480505" y="1106909"/>
            <a:ext cx="4166726" cy="3681631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ln w="158750">
            <a:solidFill>
              <a:schemeClr val="bg1"/>
            </a:solidFill>
          </a:ln>
        </p:spPr>
      </p:pic>
      <p:pic>
        <p:nvPicPr>
          <p:cNvPr id="2" name="Imagem 1" descr="Placa vermelha com letras brancas&#10;&#10;Descrição gerada automaticamente com confiança baix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2CB700B0-531F-6634-4C3F-E8820262E4F7}"/>
              </a:ext>
            </a:extLst>
          </p:cNvPr>
          <p:cNvSpPr txBox="1">
            <a:spLocks/>
          </p:cNvSpPr>
          <p:nvPr/>
        </p:nvSpPr>
        <p:spPr>
          <a:xfrm>
            <a:off x="283385" y="3081174"/>
            <a:ext cx="4937559" cy="31386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pt-BR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Por que estamos aqui hoje?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Modelo 3D 10" descr="Moeda caindo">
                <a:extLst>
                  <a:ext uri="{FF2B5EF4-FFF2-40B4-BE49-F238E27FC236}">
                    <a16:creationId xmlns:a16="http://schemas.microsoft.com/office/drawing/2014/main" id="{B4599CC8-31F5-C40F-1698-1F38D5FD762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975899531"/>
                  </p:ext>
                </p:extLst>
              </p:nvPr>
            </p:nvGraphicFramePr>
            <p:xfrm>
              <a:off x="-1292109" y="-227936"/>
              <a:ext cx="7513840" cy="3557042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7513840" cy="3557042"/>
                    </a:xfrm>
                    <a:prstGeom prst="rect">
                      <a:avLst/>
                    </a:prstGeom>
                  </am3d:spPr>
                  <am3d:camera>
                    <am3d:pos x="0" y="0" z="6504686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3773" d="1000000"/>
                    <am3d:preTrans dx="-88812" dy="-7709518" dz="155315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38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862172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Modelo 3D 10" descr="Moeda caindo">
                <a:extLst>
                  <a:ext uri="{FF2B5EF4-FFF2-40B4-BE49-F238E27FC236}">
                    <a16:creationId xmlns:a16="http://schemas.microsoft.com/office/drawing/2014/main" id="{B4599CC8-31F5-C40F-1698-1F38D5FD762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292109" y="-227936"/>
                <a:ext cx="7513840" cy="355704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492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0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83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5FDAB64-6B50-39C0-E158-8EA1B93180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4" b="1830"/>
          <a:stretch/>
        </p:blipFill>
        <p:spPr>
          <a:xfrm>
            <a:off x="-9525" y="417095"/>
            <a:ext cx="5025968" cy="6440906"/>
          </a:xfrm>
          <a:prstGeom prst="rect">
            <a:avLst/>
          </a:prstGeom>
        </p:spPr>
      </p:pic>
      <p:pic>
        <p:nvPicPr>
          <p:cNvPr id="2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2CB084F1-159C-5B40-F0C8-83A0FC3E59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968" y="1450742"/>
            <a:ext cx="5238741" cy="437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24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02"/>
            <a:ext cx="12192000" cy="6858000"/>
          </a:xfrm>
          <a:prstGeom prst="rect">
            <a:avLst/>
          </a:prstGeom>
        </p:spPr>
      </p:pic>
      <p:sp>
        <p:nvSpPr>
          <p:cNvPr id="42" name="CaixaDeTexto 41">
            <a:extLst>
              <a:ext uri="{FF2B5EF4-FFF2-40B4-BE49-F238E27FC236}">
                <a16:creationId xmlns:a16="http://schemas.microsoft.com/office/drawing/2014/main" id="{EA45BC2E-316B-8586-F51C-D7C21F11F952}"/>
              </a:ext>
            </a:extLst>
          </p:cNvPr>
          <p:cNvSpPr txBox="1"/>
          <p:nvPr/>
        </p:nvSpPr>
        <p:spPr>
          <a:xfrm>
            <a:off x="1803850" y="309584"/>
            <a:ext cx="9606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solidFill>
                  <a:srgbClr val="FFD500"/>
                </a:solidFill>
                <a:latin typeface="Century Gothic" panose="020B0502020202020204" pitchFamily="34" charset="0"/>
              </a:rPr>
              <a:t>Vem aí o Clube de craques 2.0!</a:t>
            </a:r>
          </a:p>
        </p:txBody>
      </p:sp>
      <p:sp>
        <p:nvSpPr>
          <p:cNvPr id="54" name="Espaço Reservado para Conteúdo 2">
            <a:extLst>
              <a:ext uri="{FF2B5EF4-FFF2-40B4-BE49-F238E27FC236}">
                <a16:creationId xmlns:a16="http://schemas.microsoft.com/office/drawing/2014/main" id="{F7BA2359-44A1-A991-DCD7-32643725E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4869" y="4586317"/>
            <a:ext cx="5236888" cy="211343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Novas funcionalidades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Comunicação personalizada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Mais agilidade e facilidade no dia a dia e muitos Neocoins.</a:t>
            </a:r>
          </a:p>
        </p:txBody>
      </p: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9A78301C-D13D-349F-DE78-AE540B322E61}"/>
              </a:ext>
            </a:extLst>
          </p:cNvPr>
          <p:cNvGrpSpPr/>
          <p:nvPr/>
        </p:nvGrpSpPr>
        <p:grpSpPr>
          <a:xfrm>
            <a:off x="7929366" y="2926238"/>
            <a:ext cx="4083638" cy="4077015"/>
            <a:chOff x="7929366" y="2926238"/>
            <a:chExt cx="4083638" cy="4077015"/>
          </a:xfrm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2E57219A-4359-08D0-DE75-85C2B0B2A613}"/>
                </a:ext>
              </a:extLst>
            </p:cNvPr>
            <p:cNvGrpSpPr/>
            <p:nvPr/>
          </p:nvGrpSpPr>
          <p:grpSpPr>
            <a:xfrm>
              <a:off x="8569882" y="3182982"/>
              <a:ext cx="3443122" cy="3820271"/>
              <a:chOff x="10271943" y="3785165"/>
              <a:chExt cx="2467579" cy="2968806"/>
            </a:xfrm>
          </p:grpSpPr>
          <p:pic>
            <p:nvPicPr>
              <p:cNvPr id="50" name="Imagem 49" descr="Interface gráfica do usuário, Aplicativo, Teams&#10;&#10;Descrição gerada automaticamente">
                <a:extLst>
                  <a:ext uri="{FF2B5EF4-FFF2-40B4-BE49-F238E27FC236}">
                    <a16:creationId xmlns:a16="http://schemas.microsoft.com/office/drawing/2014/main" id="{4AA65EEE-A09E-ED02-E96A-B0AB1C96EB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2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059" t="18947" r="29046"/>
              <a:stretch/>
            </p:blipFill>
            <p:spPr>
              <a:xfrm rot="20267840">
                <a:off x="10271943" y="3785165"/>
                <a:ext cx="2467579" cy="2968806"/>
              </a:xfrm>
              <a:prstGeom prst="rect">
                <a:avLst/>
              </a:prstGeom>
            </p:spPr>
          </p:pic>
          <p:grpSp>
            <p:nvGrpSpPr>
              <p:cNvPr id="51" name="Agrupar 50">
                <a:extLst>
                  <a:ext uri="{FF2B5EF4-FFF2-40B4-BE49-F238E27FC236}">
                    <a16:creationId xmlns:a16="http://schemas.microsoft.com/office/drawing/2014/main" id="{67D00527-D71A-CFDB-F16E-89D4D3031A7D}"/>
                  </a:ext>
                </a:extLst>
              </p:cNvPr>
              <p:cNvGrpSpPr/>
              <p:nvPr/>
            </p:nvGrpSpPr>
            <p:grpSpPr>
              <a:xfrm rot="20207255">
                <a:off x="10378993" y="4012683"/>
                <a:ext cx="1638366" cy="2699605"/>
                <a:chOff x="5474869" y="468867"/>
                <a:chExt cx="4201281" cy="6356585"/>
              </a:xfrm>
            </p:grpSpPr>
            <p:pic>
              <p:nvPicPr>
                <p:cNvPr id="52" name="Imagem 51">
                  <a:extLst>
                    <a:ext uri="{FF2B5EF4-FFF2-40B4-BE49-F238E27FC236}">
                      <a16:creationId xmlns:a16="http://schemas.microsoft.com/office/drawing/2014/main" id="{543DA468-93B4-7288-9072-8AEFCA2157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43495" y="555095"/>
                  <a:ext cx="2674723" cy="5414683"/>
                </a:xfrm>
                <a:prstGeom prst="rect">
                  <a:avLst/>
                </a:prstGeom>
              </p:spPr>
            </p:pic>
            <p:pic>
              <p:nvPicPr>
                <p:cNvPr id="53" name="Imagem 52">
                  <a:extLst>
                    <a:ext uri="{FF2B5EF4-FFF2-40B4-BE49-F238E27FC236}">
                      <a16:creationId xmlns:a16="http://schemas.microsoft.com/office/drawing/2014/main" id="{A4511A99-BDA2-4EB6-3705-841DDDF2E3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74869" y="468867"/>
                  <a:ext cx="4201281" cy="6356585"/>
                </a:xfrm>
                <a:prstGeom prst="rect">
                  <a:avLst/>
                </a:prstGeom>
              </p:spPr>
            </p:pic>
          </p:grpSp>
        </p:grp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DE2B574F-BB12-F053-592F-C22421A0C658}"/>
                </a:ext>
              </a:extLst>
            </p:cNvPr>
            <p:cNvSpPr txBox="1"/>
            <p:nvPr/>
          </p:nvSpPr>
          <p:spPr>
            <a:xfrm>
              <a:off x="7929366" y="2926238"/>
              <a:ext cx="18246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pt-BR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Novo App </a:t>
              </a:r>
            </a:p>
          </p:txBody>
        </p: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106ED925-A3EE-1C1C-181E-C79D5DA0FBEA}"/>
              </a:ext>
            </a:extLst>
          </p:cNvPr>
          <p:cNvGrpSpPr/>
          <p:nvPr/>
        </p:nvGrpSpPr>
        <p:grpSpPr>
          <a:xfrm>
            <a:off x="3216648" y="1424205"/>
            <a:ext cx="4893080" cy="3216156"/>
            <a:chOff x="3216648" y="1424205"/>
            <a:chExt cx="4893080" cy="3216156"/>
          </a:xfrm>
        </p:grpSpPr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111ED4AD-E810-7FF3-0ED5-14BEFAE1AF25}"/>
                </a:ext>
              </a:extLst>
            </p:cNvPr>
            <p:cNvGrpSpPr/>
            <p:nvPr/>
          </p:nvGrpSpPr>
          <p:grpSpPr>
            <a:xfrm>
              <a:off x="3216648" y="1741525"/>
              <a:ext cx="4893080" cy="2898836"/>
              <a:chOff x="2732018" y="2007382"/>
              <a:chExt cx="5365307" cy="3321714"/>
            </a:xfrm>
          </p:grpSpPr>
          <p:pic>
            <p:nvPicPr>
              <p:cNvPr id="47" name="Imagem 46">
                <a:extLst>
                  <a:ext uri="{FF2B5EF4-FFF2-40B4-BE49-F238E27FC236}">
                    <a16:creationId xmlns:a16="http://schemas.microsoft.com/office/drawing/2014/main" id="{BFF87010-FC54-F52E-69EB-D4E8EB4D35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181" b="18973"/>
              <a:stretch/>
            </p:blipFill>
            <p:spPr>
              <a:xfrm>
                <a:off x="2732018" y="2007382"/>
                <a:ext cx="5365307" cy="3321714"/>
              </a:xfrm>
              <a:prstGeom prst="rect">
                <a:avLst/>
              </a:prstGeom>
            </p:spPr>
          </p:pic>
          <p:pic>
            <p:nvPicPr>
              <p:cNvPr id="48" name="Imagem 47">
                <a:extLst>
                  <a:ext uri="{FF2B5EF4-FFF2-40B4-BE49-F238E27FC236}">
                    <a16:creationId xmlns:a16="http://schemas.microsoft.com/office/drawing/2014/main" id="{9F552A7F-12DF-58F3-CD0D-0A5736112C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08812" y="2246629"/>
                <a:ext cx="4001637" cy="2643568"/>
              </a:xfrm>
              <a:prstGeom prst="rect">
                <a:avLst/>
              </a:prstGeom>
            </p:spPr>
          </p:pic>
        </p:grpSp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id="{B5D9FD77-6388-EC02-80D8-353E2DD80D38}"/>
                </a:ext>
              </a:extLst>
            </p:cNvPr>
            <p:cNvSpPr txBox="1"/>
            <p:nvPr/>
          </p:nvSpPr>
          <p:spPr>
            <a:xfrm>
              <a:off x="4254965" y="1424205"/>
              <a:ext cx="31179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285750" indent="-285750">
                <a:buFont typeface="Wingdings" panose="05000000000000000000" pitchFamily="2" charset="2"/>
                <a:buChar char="ü"/>
                <a:defRPr sz="2000" b="1">
                  <a:solidFill>
                    <a:schemeClr val="bg1"/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pt-BR" dirty="0"/>
                <a:t>Nova plataforma</a:t>
              </a:r>
            </a:p>
          </p:txBody>
        </p:sp>
      </p:grp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5AFCCAAD-38B0-2F8D-0D14-EC06A3DF58AF}"/>
              </a:ext>
            </a:extLst>
          </p:cNvPr>
          <p:cNvGrpSpPr/>
          <p:nvPr/>
        </p:nvGrpSpPr>
        <p:grpSpPr>
          <a:xfrm>
            <a:off x="326813" y="2192749"/>
            <a:ext cx="2079731" cy="2847722"/>
            <a:chOff x="326813" y="2192749"/>
            <a:chExt cx="2079731" cy="2847722"/>
          </a:xfrm>
        </p:grpSpPr>
        <p:pic>
          <p:nvPicPr>
            <p:cNvPr id="41" name="Imagem 40" descr="Desenho de uma pessoa&#10;&#10;Descrição gerada automaticamente com confiança média">
              <a:extLst>
                <a:ext uri="{FF2B5EF4-FFF2-40B4-BE49-F238E27FC236}">
                  <a16:creationId xmlns:a16="http://schemas.microsoft.com/office/drawing/2014/main" id="{27BB0FBC-7FC2-4145-8B52-DA6287930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92" t="21685" r="5632" b="22930"/>
            <a:stretch/>
          </p:blipFill>
          <p:spPr>
            <a:xfrm>
              <a:off x="522450" y="2742853"/>
              <a:ext cx="1517192" cy="1620053"/>
            </a:xfrm>
            <a:prstGeom prst="rect">
              <a:avLst/>
            </a:prstGeom>
          </p:spPr>
        </p:pic>
        <p:grpSp>
          <p:nvGrpSpPr>
            <p:cNvPr id="43" name="Agrupar 42">
              <a:extLst>
                <a:ext uri="{FF2B5EF4-FFF2-40B4-BE49-F238E27FC236}">
                  <a16:creationId xmlns:a16="http://schemas.microsoft.com/office/drawing/2014/main" id="{41A96110-5A01-8E85-19E4-C14ED4D61A4B}"/>
                </a:ext>
              </a:extLst>
            </p:cNvPr>
            <p:cNvGrpSpPr/>
            <p:nvPr/>
          </p:nvGrpSpPr>
          <p:grpSpPr>
            <a:xfrm>
              <a:off x="326813" y="4640361"/>
              <a:ext cx="1958378" cy="400110"/>
              <a:chOff x="2237104" y="2251306"/>
              <a:chExt cx="1958378" cy="400110"/>
            </a:xfrm>
          </p:grpSpPr>
          <p:sp>
            <p:nvSpPr>
              <p:cNvPr id="44" name="Rectangle 5">
                <a:extLst>
                  <a:ext uri="{FF2B5EF4-FFF2-40B4-BE49-F238E27FC236}">
                    <a16:creationId xmlns:a16="http://schemas.microsoft.com/office/drawing/2014/main" id="{17891D87-B24F-0F2D-F769-1BD1E2C4C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7104" y="2268619"/>
                <a:ext cx="1958378" cy="380044"/>
              </a:xfrm>
              <a:prstGeom prst="roundRect">
                <a:avLst>
                  <a:gd name="adj" fmla="val 50000"/>
                </a:avLst>
              </a:prstGeom>
              <a:solidFill>
                <a:srgbClr val="FFD5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pt-BR" sz="1200">
                  <a:solidFill>
                    <a:srgbClr val="002A85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1B6D7772-F76F-4384-2C7E-7BF037C93B6E}"/>
                  </a:ext>
                </a:extLst>
              </p:cNvPr>
              <p:cNvSpPr txBox="1"/>
              <p:nvPr/>
            </p:nvSpPr>
            <p:spPr>
              <a:xfrm>
                <a:off x="2416509" y="2251306"/>
                <a:ext cx="17144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 spc="300" dirty="0">
                    <a:solidFill>
                      <a:srgbClr val="002A85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EQUIPE</a:t>
                </a:r>
              </a:p>
            </p:txBody>
          </p:sp>
        </p:grpSp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id="{9EB5E282-C94A-5500-BAD6-AC09EE607356}"/>
                </a:ext>
              </a:extLst>
            </p:cNvPr>
            <p:cNvSpPr txBox="1"/>
            <p:nvPr/>
          </p:nvSpPr>
          <p:spPr>
            <a:xfrm>
              <a:off x="448166" y="2192749"/>
              <a:ext cx="1958378" cy="4100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285750" indent="-285750">
                <a:buFont typeface="Wingdings" panose="05000000000000000000" pitchFamily="2" charset="2"/>
                <a:buChar char="ü"/>
                <a:defRPr sz="2000" b="1">
                  <a:solidFill>
                    <a:schemeClr val="bg1"/>
                  </a:solidFill>
                  <a:latin typeface="Century Gothic" panose="020B0502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pt-BR" dirty="0"/>
                <a:t>Trabalho em</a:t>
              </a:r>
            </a:p>
          </p:txBody>
        </p:sp>
      </p:grpSp>
      <p:pic>
        <p:nvPicPr>
          <p:cNvPr id="63" name="Imagem 62" descr="Logotipo, nome da empresa&#10;&#10;Descrição gerada automaticamente">
            <a:extLst>
              <a:ext uri="{FF2B5EF4-FFF2-40B4-BE49-F238E27FC236}">
                <a16:creationId xmlns:a16="http://schemas.microsoft.com/office/drawing/2014/main" id="{2E97FB62-0B12-3432-BD2D-5FBF97C7274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18" y="248059"/>
            <a:ext cx="1472815" cy="122959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0D1A233-84B5-35F8-2F6B-E4EBC65CAFC0}"/>
              </a:ext>
            </a:extLst>
          </p:cNvPr>
          <p:cNvSpPr/>
          <p:nvPr/>
        </p:nvSpPr>
        <p:spPr>
          <a:xfrm>
            <a:off x="1062990" y="1280160"/>
            <a:ext cx="3028950" cy="16200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Tela lançamento 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98FE546-0BBC-0E27-5239-B81E8F43BD98}"/>
              </a:ext>
            </a:extLst>
          </p:cNvPr>
          <p:cNvSpPr/>
          <p:nvPr/>
        </p:nvSpPr>
        <p:spPr>
          <a:xfrm>
            <a:off x="8588373" y="1053793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143410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5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75FD19-43EF-AC62-B12D-769C000B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05" y="1627035"/>
            <a:ext cx="8081651" cy="313865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br>
              <a:rPr lang="pt-BR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Um app para deixar todas informações na palma da mão.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BF425EC8-3DF5-499D-6212-759E5CC26B8B}"/>
              </a:ext>
            </a:extLst>
          </p:cNvPr>
          <p:cNvGrpSpPr/>
          <p:nvPr/>
        </p:nvGrpSpPr>
        <p:grpSpPr>
          <a:xfrm>
            <a:off x="8569883" y="3182982"/>
            <a:ext cx="3443122" cy="3820271"/>
            <a:chOff x="10271943" y="3785165"/>
            <a:chExt cx="2467579" cy="2968806"/>
          </a:xfrm>
        </p:grpSpPr>
        <p:pic>
          <p:nvPicPr>
            <p:cNvPr id="8" name="Imagem 7" descr="Interface gráfica do usuário, Aplicativo, Teams&#10;&#10;Descrição gerada automaticamente">
              <a:extLst>
                <a:ext uri="{FF2B5EF4-FFF2-40B4-BE49-F238E27FC236}">
                  <a16:creationId xmlns:a16="http://schemas.microsoft.com/office/drawing/2014/main" id="{EAB97A37-91AF-F5FF-CE1E-3B0D6F540B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59" t="18947" r="29046"/>
            <a:stretch/>
          </p:blipFill>
          <p:spPr>
            <a:xfrm rot="20267840">
              <a:off x="10271943" y="3785165"/>
              <a:ext cx="2467579" cy="2968806"/>
            </a:xfrm>
            <a:prstGeom prst="rect">
              <a:avLst/>
            </a:prstGeom>
          </p:spPr>
        </p:pic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127329D6-9ECC-316C-B70F-97F5D6641FF9}"/>
                </a:ext>
              </a:extLst>
            </p:cNvPr>
            <p:cNvGrpSpPr/>
            <p:nvPr/>
          </p:nvGrpSpPr>
          <p:grpSpPr>
            <a:xfrm rot="20207255">
              <a:off x="10360492" y="3965863"/>
              <a:ext cx="1638367" cy="2699605"/>
              <a:chOff x="5478587" y="350378"/>
              <a:chExt cx="4201282" cy="6356586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FB8C4F67-6999-CA15-EF95-C4281DF310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2436" y="519952"/>
                <a:ext cx="2674723" cy="5414683"/>
              </a:xfrm>
              <a:prstGeom prst="rect">
                <a:avLst/>
              </a:prstGeom>
            </p:spPr>
          </p:pic>
          <p:pic>
            <p:nvPicPr>
              <p:cNvPr id="11" name="Imagem 10">
                <a:extLst>
                  <a:ext uri="{FF2B5EF4-FFF2-40B4-BE49-F238E27FC236}">
                    <a16:creationId xmlns:a16="http://schemas.microsoft.com/office/drawing/2014/main" id="{F9D9528C-D65C-E9C3-FBB8-8D8750CD62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8587" y="350378"/>
                <a:ext cx="4201282" cy="6356586"/>
              </a:xfrm>
              <a:prstGeom prst="rect">
                <a:avLst/>
              </a:prstGeom>
            </p:spPr>
          </p:pic>
        </p:grpSp>
      </p:grpSp>
      <p:pic>
        <p:nvPicPr>
          <p:cNvPr id="14" name="Imagem 13" descr="Logotipo, nome da empresa&#10;&#10;Descrição gerada automaticamente">
            <a:extLst>
              <a:ext uri="{FF2B5EF4-FFF2-40B4-BE49-F238E27FC236}">
                <a16:creationId xmlns:a16="http://schemas.microsoft.com/office/drawing/2014/main" id="{3A67A3E1-DBFE-D60A-046A-CF585D2AB0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18" y="248059"/>
            <a:ext cx="1472815" cy="1229593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B9A6227-6F0D-305C-2755-D7C5AACF9E31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405599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17469" r="24451"/>
          <a:stretch/>
        </p:blipFill>
        <p:spPr>
          <a:xfrm>
            <a:off x="6799366" y="762944"/>
            <a:ext cx="5392634" cy="4741902"/>
          </a:xfrm>
          <a:prstGeom prst="rect">
            <a:avLst/>
          </a:prstGeom>
        </p:spPr>
      </p:pic>
      <p:pic>
        <p:nvPicPr>
          <p:cNvPr id="11" name="Imagem 10" descr="Tela de um computador&#10;&#10;Descrição gerada automaticamente">
            <a:extLst>
              <a:ext uri="{FF2B5EF4-FFF2-40B4-BE49-F238E27FC236}">
                <a16:creationId xmlns:a16="http://schemas.microsoft.com/office/drawing/2014/main" id="{78E09B37-096C-0DED-E750-08F7C6D58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856" y="-51797"/>
            <a:ext cx="6449144" cy="690979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945047"/>
            <a:ext cx="935629" cy="78105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96" y="994420"/>
            <a:ext cx="4869160" cy="486916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1396878" y="1510171"/>
            <a:ext cx="3879542" cy="3879542"/>
          </a:xfrm>
          <a:prstGeom prst="ellipse">
            <a:avLst/>
          </a:prstGeom>
          <a:solidFill>
            <a:srgbClr val="FFFFFF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503294" y="2268696"/>
            <a:ext cx="36667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2A85"/>
                </a:solidFill>
                <a:latin typeface="Century Gothic" panose="020B0502020202020204" pitchFamily="34" charset="0"/>
              </a:rPr>
              <a:t>Vai começar uma </a:t>
            </a:r>
          </a:p>
          <a:p>
            <a:pPr algn="ctr"/>
            <a:r>
              <a:rPr lang="pt-BR" dirty="0">
                <a:solidFill>
                  <a:srgbClr val="002A85"/>
                </a:solidFill>
                <a:latin typeface="Century Gothic" panose="020B0502020202020204" pitchFamily="34" charset="0"/>
              </a:rPr>
              <a:t>nova fase do programa </a:t>
            </a:r>
          </a:p>
          <a:p>
            <a:pPr algn="ctr"/>
            <a:r>
              <a:rPr lang="pt-BR" b="1" dirty="0">
                <a:solidFill>
                  <a:srgbClr val="002A85"/>
                </a:solidFill>
                <a:latin typeface="Century Gothic" panose="020B0502020202020204" pitchFamily="34" charset="0"/>
              </a:rPr>
              <a:t>Clube de Craques </a:t>
            </a:r>
          </a:p>
          <a:p>
            <a:pPr algn="ctr"/>
            <a:r>
              <a:rPr lang="pt-BR" b="1" dirty="0">
                <a:solidFill>
                  <a:srgbClr val="002A85"/>
                </a:solidFill>
                <a:latin typeface="Century Gothic" panose="020B0502020202020204" pitchFamily="34" charset="0"/>
              </a:rPr>
              <a:t>Neo Química</a:t>
            </a:r>
            <a:r>
              <a:rPr lang="pt-BR" dirty="0">
                <a:solidFill>
                  <a:srgbClr val="002A85"/>
                </a:solidFill>
                <a:latin typeface="Century Gothic" panose="020B0502020202020204" pitchFamily="34" charset="0"/>
              </a:rPr>
              <a:t>!</a:t>
            </a:r>
          </a:p>
          <a:p>
            <a:pPr algn="ctr"/>
            <a:endParaRPr lang="pt-BR" dirty="0">
              <a:solidFill>
                <a:srgbClr val="002A85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dirty="0">
                <a:solidFill>
                  <a:srgbClr val="002A85"/>
                </a:solidFill>
                <a:latin typeface="Century Gothic" panose="020B0502020202020204" pitchFamily="34" charset="0"/>
              </a:rPr>
              <a:t>Agora de cara nova com </a:t>
            </a:r>
          </a:p>
          <a:p>
            <a:pPr algn="ctr"/>
            <a:r>
              <a:rPr lang="pt-BR" dirty="0">
                <a:solidFill>
                  <a:srgbClr val="002A85"/>
                </a:solidFill>
                <a:latin typeface="Century Gothic" panose="020B0502020202020204" pitchFamily="34" charset="0"/>
              </a:rPr>
              <a:t>benefícios ainda mais </a:t>
            </a:r>
          </a:p>
          <a:p>
            <a:pPr algn="ctr"/>
            <a:r>
              <a:rPr lang="pt-BR" dirty="0">
                <a:solidFill>
                  <a:srgbClr val="002A85"/>
                </a:solidFill>
                <a:latin typeface="Century Gothic" panose="020B0502020202020204" pitchFamily="34" charset="0"/>
              </a:rPr>
              <a:t>exclusivos.</a:t>
            </a:r>
          </a:p>
        </p:txBody>
      </p:sp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164329A1-A1F7-3E83-7AC7-C22C0F5151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584" y="1162459"/>
            <a:ext cx="1472815" cy="122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95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>
            <a:extLst>
              <a:ext uri="{FF2B5EF4-FFF2-40B4-BE49-F238E27FC236}">
                <a16:creationId xmlns:a16="http://schemas.microsoft.com/office/drawing/2014/main" id="{21BAF9E4-CEFC-4463-4A2A-2048D6D9F9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3"/>
          <a:stretch/>
        </p:blipFill>
        <p:spPr bwMode="auto">
          <a:xfrm>
            <a:off x="0" y="0"/>
            <a:ext cx="12192000" cy="556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46D31B2-FAEB-0F7B-ECD0-ED953D7362ED}"/>
              </a:ext>
            </a:extLst>
          </p:cNvPr>
          <p:cNvSpPr/>
          <p:nvPr/>
        </p:nvSpPr>
        <p:spPr>
          <a:xfrm>
            <a:off x="0" y="3580688"/>
            <a:ext cx="12192000" cy="3277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78199BE-8A8F-784C-0622-BAF0AE304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153354"/>
            <a:ext cx="10484979" cy="243545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1400" b="1" dirty="0">
                <a:latin typeface="Century Gothic" panose="020B0502020202020204" pitchFamily="34" charset="0"/>
              </a:rPr>
              <a:t>A </a:t>
            </a:r>
            <a:r>
              <a:rPr lang="pt-BR" sz="1400" b="1" dirty="0" err="1">
                <a:latin typeface="Century Gothic" panose="020B0502020202020204" pitchFamily="34" charset="0"/>
              </a:rPr>
              <a:t>Omnion</a:t>
            </a:r>
            <a:r>
              <a:rPr lang="pt-BR" sz="1400" b="1" dirty="0">
                <a:latin typeface="Century Gothic" panose="020B0502020202020204" pitchFamily="34" charset="0"/>
              </a:rPr>
              <a:t> é uma agência de marketing de relacionamento e tecnologia com mais de 28 anos de excelência. </a:t>
            </a:r>
            <a:r>
              <a:rPr lang="pt-BR" sz="1400" dirty="0">
                <a:latin typeface="Century Gothic" panose="020B0502020202020204" pitchFamily="34" charset="0"/>
              </a:rPr>
              <a:t>Especializada em programas de fidelidade, incentivos para canais de vendas e equipes comerciais, e soluções </a:t>
            </a:r>
            <a:br>
              <a:rPr lang="pt-BR" sz="1400" dirty="0">
                <a:latin typeface="Century Gothic" panose="020B0502020202020204" pitchFamily="34" charset="0"/>
              </a:rPr>
            </a:br>
            <a:r>
              <a:rPr lang="pt-BR" sz="1400" dirty="0">
                <a:latin typeface="Century Gothic" panose="020B0502020202020204" pitchFamily="34" charset="0"/>
              </a:rPr>
              <a:t>de trade marketing, a </a:t>
            </a:r>
            <a:r>
              <a:rPr lang="pt-BR" sz="1400" dirty="0" err="1">
                <a:latin typeface="Century Gothic" panose="020B0502020202020204" pitchFamily="34" charset="0"/>
              </a:rPr>
              <a:t>Omnion</a:t>
            </a:r>
            <a:r>
              <a:rPr lang="pt-BR" sz="1400" dirty="0">
                <a:latin typeface="Century Gothic" panose="020B0502020202020204" pitchFamily="34" charset="0"/>
              </a:rPr>
              <a:t> desenvolve estratégias personalizadas para recompensar clientes, cria plataformas inovadoras para motivar equipes, e constrói uma forte presença online. Além disso, oferece serviços especializados como captura de </a:t>
            </a:r>
            <a:r>
              <a:rPr lang="pt-BR" sz="1400" dirty="0" err="1">
                <a:latin typeface="Century Gothic" panose="020B0502020202020204" pitchFamily="34" charset="0"/>
              </a:rPr>
              <a:t>sell</a:t>
            </a:r>
            <a:r>
              <a:rPr lang="pt-BR" sz="1400" dirty="0">
                <a:latin typeface="Century Gothic" panose="020B0502020202020204" pitchFamily="34" charset="0"/>
              </a:rPr>
              <a:t>-out, criação de conteúdo, experiência do usuário (UX), testes de usabilidade, catálogo de prêmios (marketplace), e viagens de incentivo personalizadas.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B643798-C6F7-4721-C8F4-BE1216966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92" y="815895"/>
            <a:ext cx="1643743" cy="24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9F4FFD6-F5BA-1D3E-ADB6-3AA899FC197F}"/>
              </a:ext>
            </a:extLst>
          </p:cNvPr>
          <p:cNvSpPr/>
          <p:nvPr/>
        </p:nvSpPr>
        <p:spPr>
          <a:xfrm>
            <a:off x="0" y="3480277"/>
            <a:ext cx="12192000" cy="553338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7D76221-591F-DCBB-60DD-18F758DEFB89}"/>
              </a:ext>
            </a:extLst>
          </p:cNvPr>
          <p:cNvSpPr txBox="1"/>
          <p:nvPr/>
        </p:nvSpPr>
        <p:spPr>
          <a:xfrm>
            <a:off x="8065628" y="6488668"/>
            <a:ext cx="3257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https://www.omnion.com.br/</a:t>
            </a:r>
          </a:p>
        </p:txBody>
      </p:sp>
      <p:pic>
        <p:nvPicPr>
          <p:cNvPr id="3" name="Imagem 2" descr="Placa vermelha com letras brancas&#10;&#10;Descrição gerada automaticamente com confiança baixa">
            <a:extLst>
              <a:ext uri="{FF2B5EF4-FFF2-40B4-BE49-F238E27FC236}">
                <a16:creationId xmlns:a16="http://schemas.microsoft.com/office/drawing/2014/main" id="{1465B3A8-7CAE-9761-CCD4-D5B0646E3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569" y="6076950"/>
            <a:ext cx="935629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46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75FD19-43EF-AC62-B12D-769C000B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1561167"/>
            <a:ext cx="6400800" cy="35607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Cadastro plataforma!</a:t>
            </a: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633FBC11-7018-A329-6C28-1B51C52468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42" y="1736068"/>
            <a:ext cx="4265109" cy="356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59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7761182-AE6F-DE50-0CBA-AE5E167FCB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431" y="9414"/>
            <a:ext cx="3628403" cy="688668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ED5AD5C-7626-7C47-17C2-6372A55C48E5}"/>
              </a:ext>
            </a:extLst>
          </p:cNvPr>
          <p:cNvSpPr txBox="1"/>
          <p:nvPr/>
        </p:nvSpPr>
        <p:spPr>
          <a:xfrm>
            <a:off x="938554" y="2003974"/>
            <a:ext cx="37972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entury Gothic" panose="020B0502020202020204" pitchFamily="34" charset="0"/>
              </a:rPr>
              <a:t>Enviaremos um e-mail e WhatsApp </a:t>
            </a:r>
            <a:r>
              <a:rPr lang="pt-BR" sz="2000" b="1" u="sng" dirty="0">
                <a:solidFill>
                  <a:srgbClr val="002A85"/>
                </a:solidFill>
                <a:latin typeface="Century Gothic" panose="020B0502020202020204" pitchFamily="34" charset="0"/>
              </a:rPr>
              <a:t>convite</a:t>
            </a:r>
            <a:r>
              <a:rPr lang="pt-BR" sz="2000" b="1" dirty="0">
                <a:latin typeface="Century Gothic" panose="020B0502020202020204" pitchFamily="34" charset="0"/>
              </a:rPr>
              <a:t> para acesso e </a:t>
            </a:r>
            <a:r>
              <a:rPr lang="pt-BR" sz="2000" b="1" dirty="0">
                <a:solidFill>
                  <a:srgbClr val="002A85"/>
                </a:solidFill>
                <a:latin typeface="Century Gothic" panose="020B0502020202020204" pitchFamily="34" charset="0"/>
              </a:rPr>
              <a:t>ativação do cadastro na nova plataforma.</a:t>
            </a:r>
            <a:endParaRPr lang="pt-BR" sz="2000" dirty="0">
              <a:solidFill>
                <a:srgbClr val="002A85"/>
              </a:solidFill>
              <a:latin typeface="Century Gothic" panose="020B0502020202020204" pitchFamily="34" charset="0"/>
            </a:endParaRPr>
          </a:p>
          <a:p>
            <a:endParaRPr lang="pt-BR" sz="2000" dirty="0">
              <a:latin typeface="Century Gothic" panose="020B0502020202020204" pitchFamily="34" charset="0"/>
            </a:endParaRPr>
          </a:p>
          <a:p>
            <a:r>
              <a:rPr lang="pt-BR" sz="2000" dirty="0">
                <a:latin typeface="Century Gothic" panose="020B0502020202020204" pitchFamily="34" charset="0"/>
              </a:rPr>
              <a:t>Ao clicar em </a:t>
            </a:r>
            <a:r>
              <a:rPr lang="pt-BR" sz="2000" b="1" dirty="0">
                <a:latin typeface="Century Gothic" panose="020B0502020202020204" pitchFamily="34" charset="0"/>
              </a:rPr>
              <a:t>acesse já </a:t>
            </a:r>
            <a:r>
              <a:rPr lang="pt-BR" sz="2000" dirty="0">
                <a:latin typeface="Century Gothic" panose="020B0502020202020204" pitchFamily="34" charset="0"/>
              </a:rPr>
              <a:t>o participante será </a:t>
            </a:r>
          </a:p>
          <a:p>
            <a:r>
              <a:rPr lang="pt-BR" sz="2000" dirty="0">
                <a:latin typeface="Century Gothic" panose="020B0502020202020204" pitchFamily="34" charset="0"/>
              </a:rPr>
              <a:t>direcionado para a tela de cadastro para validar os seus dados, aceitar os termos e condições e poder utilizar nossa plataforma e o app.</a:t>
            </a:r>
          </a:p>
          <a:p>
            <a:endParaRPr lang="pt-BR" sz="2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D3F39751-179A-B32D-CA7B-3EAF2FB1A6CE}"/>
              </a:ext>
            </a:extLst>
          </p:cNvPr>
          <p:cNvSpPr/>
          <p:nvPr/>
        </p:nvSpPr>
        <p:spPr>
          <a:xfrm>
            <a:off x="929448" y="179971"/>
            <a:ext cx="202170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1º ACESSO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PASSO A PASSO</a:t>
            </a:r>
          </a:p>
        </p:txBody>
      </p:sp>
      <p:pic>
        <p:nvPicPr>
          <p:cNvPr id="17" name="Imagem 16" descr="Forma&#10;&#10;Descrição gerada automaticamente">
            <a:extLst>
              <a:ext uri="{FF2B5EF4-FFF2-40B4-BE49-F238E27FC236}">
                <a16:creationId xmlns:a16="http://schemas.microsoft.com/office/drawing/2014/main" id="{7E7DE6C2-7D42-0D67-8901-181DAB93D2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47" y="438290"/>
            <a:ext cx="342022" cy="437470"/>
          </a:xfrm>
          <a:prstGeom prst="rect">
            <a:avLst/>
          </a:prstGeom>
        </p:spPr>
      </p:pic>
      <p:pic>
        <p:nvPicPr>
          <p:cNvPr id="21" name="Imagem 20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6F6AE005-4C54-030C-FCE4-B4BE6F030F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930" y="0"/>
            <a:ext cx="3855904" cy="685800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E6D77DD4-59F1-39E5-E336-02814E7178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72852"/>
            <a:ext cx="12190992" cy="21943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04AC8480-96B4-76C4-E20D-5E83A13665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2C9F176-E58A-5B3D-093F-75087B4811EC}"/>
              </a:ext>
            </a:extLst>
          </p:cNvPr>
          <p:cNvSpPr txBox="1"/>
          <p:nvPr/>
        </p:nvSpPr>
        <p:spPr>
          <a:xfrm>
            <a:off x="929448" y="1186868"/>
            <a:ext cx="34520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2A85"/>
                </a:solidFill>
                <a:highlight>
                  <a:srgbClr val="00FFFF"/>
                </a:highlight>
                <a:latin typeface="Century Gothic" panose="020B0502020202020204" pitchFamily="34" charset="0"/>
              </a:rPr>
              <a:t>CONVITE!	</a:t>
            </a:r>
            <a:endParaRPr lang="pt-BR" sz="2000" dirty="0">
              <a:solidFill>
                <a:srgbClr val="002A85"/>
              </a:solidFill>
              <a:highlight>
                <a:srgbClr val="00FFFF"/>
              </a:highlight>
              <a:latin typeface="Century Gothic" panose="020B0502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770CD4D-1A73-C6AD-384B-CFB5843D372F}"/>
              </a:ext>
            </a:extLst>
          </p:cNvPr>
          <p:cNvSpPr/>
          <p:nvPr/>
        </p:nvSpPr>
        <p:spPr>
          <a:xfrm>
            <a:off x="10088895" y="784966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3492775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7" name="Imagem 16" descr="Forma&#10;&#10;Descrição gerada automaticamente">
            <a:extLst>
              <a:ext uri="{FF2B5EF4-FFF2-40B4-BE49-F238E27FC236}">
                <a16:creationId xmlns:a16="http://schemas.microsoft.com/office/drawing/2014/main" id="{7E7DE6C2-7D42-0D67-8901-181DAB93D2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47" y="438290"/>
            <a:ext cx="342022" cy="43747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04AC8480-96B4-76C4-E20D-5E83A13665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5"/>
          <a:srcRect l="17469" r="24451"/>
          <a:stretch/>
        </p:blipFill>
        <p:spPr>
          <a:xfrm>
            <a:off x="6799366" y="762944"/>
            <a:ext cx="5392634" cy="4741902"/>
          </a:xfrm>
          <a:prstGeom prst="rect">
            <a:avLst/>
          </a:prstGeom>
        </p:spPr>
      </p:pic>
      <p:pic>
        <p:nvPicPr>
          <p:cNvPr id="11" name="Imagem 10" descr="Tela de um computador&#10;&#10;Descrição gerada automaticamente">
            <a:extLst>
              <a:ext uri="{FF2B5EF4-FFF2-40B4-BE49-F238E27FC236}">
                <a16:creationId xmlns:a16="http://schemas.microsoft.com/office/drawing/2014/main" id="{78E09B37-096C-0DED-E750-08F7C6D58D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856" y="-51797"/>
            <a:ext cx="6449144" cy="6909797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E6D77DD4-59F1-39E5-E336-02814E717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E0744F8-ABCD-C34E-DD18-BB1C6EECCE2C}"/>
              </a:ext>
            </a:extLst>
          </p:cNvPr>
          <p:cNvSpPr/>
          <p:nvPr/>
        </p:nvSpPr>
        <p:spPr>
          <a:xfrm>
            <a:off x="982484" y="256915"/>
            <a:ext cx="528862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1º ACESSO – ONDE ACESSAR?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PASSO A PASSO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A25D5D3-A4E9-751B-A4E6-23476A0CB102}"/>
              </a:ext>
            </a:extLst>
          </p:cNvPr>
          <p:cNvSpPr txBox="1"/>
          <p:nvPr/>
        </p:nvSpPr>
        <p:spPr>
          <a:xfrm>
            <a:off x="891816" y="1816611"/>
            <a:ext cx="5019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pt-BR" dirty="0">
                <a:solidFill>
                  <a:srgbClr val="002A85"/>
                </a:solidFill>
              </a:rPr>
              <a:t>Você tem dois modos de acessar: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3788D84-F80C-FE59-0C1B-90092626DBE8}"/>
              </a:ext>
            </a:extLst>
          </p:cNvPr>
          <p:cNvSpPr txBox="1"/>
          <p:nvPr/>
        </p:nvSpPr>
        <p:spPr>
          <a:xfrm>
            <a:off x="6474830" y="5953125"/>
            <a:ext cx="627886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pt-BR" dirty="0"/>
              <a:t>2. Pela plataforma online: </a:t>
            </a:r>
            <a:r>
              <a:rPr lang="pt-BR" sz="2000" dirty="0">
                <a:highlight>
                  <a:srgbClr val="00FFFF"/>
                </a:highlight>
              </a:rPr>
              <a:t>clubedecraquesneoquimica.com.br </a:t>
            </a:r>
            <a:endParaRPr lang="pt-BR" dirty="0">
              <a:highlight>
                <a:srgbClr val="00FFFF"/>
              </a:highlight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8256731-9632-85A7-E8C8-C4689955AF86}"/>
              </a:ext>
            </a:extLst>
          </p:cNvPr>
          <p:cNvSpPr txBox="1"/>
          <p:nvPr/>
        </p:nvSpPr>
        <p:spPr>
          <a:xfrm>
            <a:off x="748576" y="2603804"/>
            <a:ext cx="50193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1. Baixar o app pela loja do seu celular:</a:t>
            </a:r>
          </a:p>
        </p:txBody>
      </p:sp>
      <p:pic>
        <p:nvPicPr>
          <p:cNvPr id="28" name="Picture 8" descr="App Forcetech">
            <a:extLst>
              <a:ext uri="{FF2B5EF4-FFF2-40B4-BE49-F238E27FC236}">
                <a16:creationId xmlns:a16="http://schemas.microsoft.com/office/drawing/2014/main" id="{9B4A8E33-5AC3-D3DA-95DA-CE07C9BEC1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41107" y="3797928"/>
            <a:ext cx="1774766" cy="54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App Forcetech">
            <a:extLst>
              <a:ext uri="{FF2B5EF4-FFF2-40B4-BE49-F238E27FC236}">
                <a16:creationId xmlns:a16="http://schemas.microsoft.com/office/drawing/2014/main" id="{62B2E791-6CA8-3F9D-A2A2-62D1B3EB67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41107" y="4541186"/>
            <a:ext cx="1774765" cy="54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Agrupar 30">
            <a:extLst>
              <a:ext uri="{FF2B5EF4-FFF2-40B4-BE49-F238E27FC236}">
                <a16:creationId xmlns:a16="http://schemas.microsoft.com/office/drawing/2014/main" id="{D184BE82-056F-6F17-BCE4-7389E1F64A0B}"/>
              </a:ext>
            </a:extLst>
          </p:cNvPr>
          <p:cNvGrpSpPr/>
          <p:nvPr/>
        </p:nvGrpSpPr>
        <p:grpSpPr>
          <a:xfrm>
            <a:off x="3797805" y="3163024"/>
            <a:ext cx="2180901" cy="3315002"/>
            <a:chOff x="5478587" y="350378"/>
            <a:chExt cx="4201282" cy="6356586"/>
          </a:xfrm>
        </p:grpSpPr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80DA0DBB-A123-BA7B-11B6-C75154ED8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52436" y="519952"/>
              <a:ext cx="2674723" cy="5414683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E3F231CC-7FED-FCF9-5D10-86A8B316C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8587" y="350378"/>
              <a:ext cx="4201282" cy="6356586"/>
            </a:xfrm>
            <a:prstGeom prst="rect">
              <a:avLst/>
            </a:prstGeom>
          </p:spPr>
        </p:pic>
      </p:grp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33FC1E5-6929-D315-9CB3-8B2F0DD1508A}"/>
              </a:ext>
            </a:extLst>
          </p:cNvPr>
          <p:cNvSpPr txBox="1"/>
          <p:nvPr/>
        </p:nvSpPr>
        <p:spPr>
          <a:xfrm>
            <a:off x="8060942" y="438290"/>
            <a:ext cx="3204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pt-BR" dirty="0">
                <a:solidFill>
                  <a:srgbClr val="002A85"/>
                </a:solidFill>
                <a:highlight>
                  <a:srgbClr val="00FFFF"/>
                </a:highlight>
              </a:rPr>
              <a:t>ATENÇÃO A NOVA URL!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11ED692-49BF-CADA-F41D-EF97637B84E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3"/>
          <a:stretch/>
        </p:blipFill>
        <p:spPr>
          <a:xfrm>
            <a:off x="2362820" y="3163024"/>
            <a:ext cx="1572565" cy="318695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21F82182-C521-E8B2-151B-951B1E12699B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3634882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B0B8E10-A238-595E-2C71-2A14BA03611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 descr="Interface gráfica do usuário&#10;&#10;Descrição gerada automaticamente">
            <a:extLst>
              <a:ext uri="{FF2B5EF4-FFF2-40B4-BE49-F238E27FC236}">
                <a16:creationId xmlns:a16="http://schemas.microsoft.com/office/drawing/2014/main" id="{9A62F1AF-FD2E-5657-F87B-B94A66438F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6" r="13776"/>
          <a:stretch/>
        </p:blipFill>
        <p:spPr>
          <a:xfrm>
            <a:off x="2351512" y="764275"/>
            <a:ext cx="7442833" cy="4844955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AEF129D0-4D8B-FF66-87DD-A8FCFA47B8D9}"/>
              </a:ext>
            </a:extLst>
          </p:cNvPr>
          <p:cNvGrpSpPr/>
          <p:nvPr/>
        </p:nvGrpSpPr>
        <p:grpSpPr>
          <a:xfrm>
            <a:off x="1244221" y="-419532"/>
            <a:ext cx="9703558" cy="7697063"/>
            <a:chOff x="0" y="-51797"/>
            <a:chExt cx="8711065" cy="6909797"/>
          </a:xfrm>
        </p:grpSpPr>
        <p:pic>
          <p:nvPicPr>
            <p:cNvPr id="5" name="Imagem 4" descr="Tela de um computador&#10;&#10;Descrição gerada automaticamente">
              <a:extLst>
                <a:ext uri="{FF2B5EF4-FFF2-40B4-BE49-F238E27FC236}">
                  <a16:creationId xmlns:a16="http://schemas.microsoft.com/office/drawing/2014/main" id="{1E9D370F-CAF2-40EA-923B-F9EF9DD6D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51797"/>
              <a:ext cx="6449144" cy="6909797"/>
            </a:xfrm>
            <a:prstGeom prst="rect">
              <a:avLst/>
            </a:prstGeom>
          </p:spPr>
        </p:pic>
        <p:pic>
          <p:nvPicPr>
            <p:cNvPr id="7" name="Imagem 6" descr="Tela de um computador&#10;&#10;Descrição gerada automaticamente">
              <a:extLst>
                <a:ext uri="{FF2B5EF4-FFF2-40B4-BE49-F238E27FC236}">
                  <a16:creationId xmlns:a16="http://schemas.microsoft.com/office/drawing/2014/main" id="{77F712B6-2E73-9E51-28EB-522B23436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61921" y="-51797"/>
              <a:ext cx="6449144" cy="6909797"/>
            </a:xfrm>
            <a:prstGeom prst="rect">
              <a:avLst/>
            </a:prstGeom>
          </p:spPr>
        </p:pic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772C2656-5344-B5F7-8CF2-5BDDF97B37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945047"/>
            <a:ext cx="935629" cy="78105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6CDB3CE-B3B6-18FF-DA99-30E51A911924}"/>
              </a:ext>
            </a:extLst>
          </p:cNvPr>
          <p:cNvSpPr txBox="1"/>
          <p:nvPr/>
        </p:nvSpPr>
        <p:spPr>
          <a:xfrm>
            <a:off x="90787" y="764274"/>
            <a:ext cx="19502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Todos os dados são obrigatórios!</a:t>
            </a:r>
          </a:p>
        </p:txBody>
      </p:sp>
    </p:spTree>
    <p:extLst>
      <p:ext uri="{BB962C8B-B14F-4D97-AF65-F5344CB8AC3E}">
        <p14:creationId xmlns:p14="http://schemas.microsoft.com/office/powerpoint/2010/main" val="4126123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095445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A8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CADASTRO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55EA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MEUS DADOS</a:t>
            </a:r>
          </a:p>
        </p:txBody>
      </p:sp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943" y="287817"/>
            <a:ext cx="2711821" cy="602626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513" y="314999"/>
            <a:ext cx="2711821" cy="602626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44" y="184004"/>
            <a:ext cx="4331235" cy="6553206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515" y="134680"/>
            <a:ext cx="4331235" cy="6553206"/>
          </a:xfrm>
          <a:prstGeom prst="rect">
            <a:avLst/>
          </a:prstGeom>
        </p:spPr>
      </p:pic>
      <p:pic>
        <p:nvPicPr>
          <p:cNvPr id="18" name="Imagem 17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116" y="3241872"/>
            <a:ext cx="342022" cy="43747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0ED5AD5C-7626-7C47-17C2-6372A55C48E5}"/>
              </a:ext>
            </a:extLst>
          </p:cNvPr>
          <p:cNvSpPr txBox="1"/>
          <p:nvPr/>
        </p:nvSpPr>
        <p:spPr>
          <a:xfrm>
            <a:off x="347865" y="1900881"/>
            <a:ext cx="3830347" cy="3264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participante deverá preencher seus dados (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Bancários e Residenciais)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concluir seu cadastro.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Após o preenchimento, deverá clicar em “salvar”.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7E6D5BB-C471-3027-27C5-18F5DFEF1D6D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989617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584647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A8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VALIDAÇÃO TOKEN SEGURANÇA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55EA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E-MAIL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55EA8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Quicksand Light"/>
            </a:endParaRPr>
          </a:p>
        </p:txBody>
      </p:sp>
      <p:pic>
        <p:nvPicPr>
          <p:cNvPr id="12" name="Imagem 11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sp>
        <p:nvSpPr>
          <p:cNvPr id="22" name="CaixaDeTexto 21"/>
          <p:cNvSpPr txBox="1"/>
          <p:nvPr/>
        </p:nvSpPr>
        <p:spPr>
          <a:xfrm>
            <a:off x="938553" y="1789853"/>
            <a:ext cx="45051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Após envio dos dados,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participante receberá um </a:t>
            </a:r>
            <a:r>
              <a:rPr kumimoji="0" 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token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por e-mail. O mesmo deverá preencher esse </a:t>
            </a:r>
            <a:r>
              <a:rPr kumimoji="0" 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token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campo determinado.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" t="32688" r="2210" b="34910"/>
          <a:stretch/>
        </p:blipFill>
        <p:spPr>
          <a:xfrm>
            <a:off x="2035277" y="4055799"/>
            <a:ext cx="2949678" cy="222209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6857" y="962134"/>
            <a:ext cx="4734833" cy="589586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A79E237B-54D0-8AA9-DF5F-E7E39BE67F34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1077812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331" y="0"/>
            <a:ext cx="3905355" cy="679531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938553" y="2003974"/>
            <a:ext cx="4505118" cy="2803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Após a validação </a:t>
            </a: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do token e a conclusão de preenchimento dos demais dados, o participante receberá um e-mail desejando boas-vindas ao programa e pode navegar na plataforma.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2252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sym typeface="Quicksand Light"/>
              </a:rPr>
              <a:t>BEM-VINDO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E-MAIL</a:t>
            </a:r>
            <a:endParaRPr lang="en-US" sz="2800" dirty="0">
              <a:solidFill>
                <a:srgbClr val="055EA8"/>
              </a:solidFill>
              <a:latin typeface="Century Gothic" panose="020B0502020202020204" pitchFamily="34" charset="0"/>
              <a:sym typeface="Quicksand Light"/>
            </a:endParaRPr>
          </a:p>
        </p:txBody>
      </p:sp>
      <p:pic>
        <p:nvPicPr>
          <p:cNvPr id="12" name="Imagem 11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F68F355-B72F-31B3-F0B2-D8CCF989F46B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4158499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-504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D3F39751-179A-B32D-CA7B-3EAF2FB1A6CE}"/>
              </a:ext>
            </a:extLst>
          </p:cNvPr>
          <p:cNvSpPr/>
          <p:nvPr/>
        </p:nvSpPr>
        <p:spPr>
          <a:xfrm>
            <a:off x="929447" y="352540"/>
            <a:ext cx="46378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ALTERAÇÕES CADASTRAIS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Quicksand Light"/>
            </a:endParaRPr>
          </a:p>
        </p:txBody>
      </p:sp>
      <p:pic>
        <p:nvPicPr>
          <p:cNvPr id="17" name="Imagem 16" descr="Forma&#10;&#10;Descrição gerada automaticamente">
            <a:extLst>
              <a:ext uri="{FF2B5EF4-FFF2-40B4-BE49-F238E27FC236}">
                <a16:creationId xmlns:a16="http://schemas.microsoft.com/office/drawing/2014/main" id="{7E7DE6C2-7D42-0D67-8901-181DAB93D2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47" y="438290"/>
            <a:ext cx="342022" cy="43747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E6D77DD4-59F1-39E5-E336-02814E717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04AC8480-96B4-76C4-E20D-5E83A13665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08611" y="1570722"/>
            <a:ext cx="61885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Importante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Alguns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dados só poderão ser alterados pós ativação do cadastro </a:t>
            </a: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mediante autorização da Neo Química: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Alteração de e-mail;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Alteração de distribuidor;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Alteração de cargo.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 seguintes dados podem ser alterados via site/app: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Endereço;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Telefone;</a:t>
            </a:r>
          </a:p>
        </p:txBody>
      </p:sp>
      <p:pic>
        <p:nvPicPr>
          <p:cNvPr id="3074" name="Picture 2" descr="Cadastro - ícones de multimídia grátis">
            <a:extLst>
              <a:ext uri="{FF2B5EF4-FFF2-40B4-BE49-F238E27FC236}">
                <a16:creationId xmlns:a16="http://schemas.microsoft.com/office/drawing/2014/main" id="{04651C07-0E07-98A2-27F9-6127523D1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206" y="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548AF66-7E29-82F3-8C90-3BCAA7BC50C1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626145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C71961D-BB1D-5360-5449-0283744B1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989D412C-6286-409B-BB07-1F3349F4730E}"/>
              </a:ext>
            </a:extLst>
          </p:cNvPr>
          <p:cNvSpPr/>
          <p:nvPr/>
        </p:nvSpPr>
        <p:spPr>
          <a:xfrm>
            <a:off x="4581025" y="463609"/>
            <a:ext cx="2818913" cy="5930781"/>
          </a:xfrm>
          <a:prstGeom prst="roundRect">
            <a:avLst>
              <a:gd name="adj" fmla="val 11210"/>
            </a:avLst>
          </a:prstGeom>
          <a:solidFill>
            <a:srgbClr val="002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88A7AAD-943B-10D2-FECF-B63A6E187E7C}"/>
              </a:ext>
            </a:extLst>
          </p:cNvPr>
          <p:cNvSpPr/>
          <p:nvPr/>
        </p:nvSpPr>
        <p:spPr>
          <a:xfrm>
            <a:off x="7963428" y="463608"/>
            <a:ext cx="2818913" cy="5930781"/>
          </a:xfrm>
          <a:prstGeom prst="roundRect">
            <a:avLst>
              <a:gd name="adj" fmla="val 11210"/>
            </a:avLst>
          </a:prstGeom>
          <a:solidFill>
            <a:srgbClr val="002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518" y="354905"/>
            <a:ext cx="4201282" cy="635658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907372" y="2027613"/>
            <a:ext cx="3401217" cy="2336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t-BR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Vamos navegar juntos?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485" y="354905"/>
            <a:ext cx="4201282" cy="6356586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0730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NOVO APP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entury Gothic" panose="020B0502020202020204" pitchFamily="34" charset="0"/>
                <a:sym typeface="Quicksand Light"/>
              </a:rPr>
              <a:t>BAIXAR</a:t>
            </a:r>
            <a:endParaRPr lang="en-US" sz="2800" dirty="0">
              <a:solidFill>
                <a:srgbClr val="00B0F0"/>
              </a:solidFill>
              <a:latin typeface="Century Gothic" panose="020B0502020202020204" pitchFamily="34" charset="0"/>
              <a:sym typeface="Quicksand Light"/>
            </a:endParaRPr>
          </a:p>
        </p:txBody>
      </p:sp>
      <p:pic>
        <p:nvPicPr>
          <p:cNvPr id="14" name="Imagem 13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1026" name="Picture 2" descr="Carregar Word QR Code Generator | Gerador de código QR de documento (.doc  /.docx)">
            <a:extLst>
              <a:ext uri="{FF2B5EF4-FFF2-40B4-BE49-F238E27FC236}">
                <a16:creationId xmlns:a16="http://schemas.microsoft.com/office/drawing/2014/main" id="{8C96ADA1-25FD-99DB-6874-3568D3F2B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237" y="2051466"/>
            <a:ext cx="2312171" cy="231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arregar Word QR Code Generator | Gerador de código QR de documento (.doc  /.docx)">
            <a:extLst>
              <a:ext uri="{FF2B5EF4-FFF2-40B4-BE49-F238E27FC236}">
                <a16:creationId xmlns:a16="http://schemas.microsoft.com/office/drawing/2014/main" id="{19D798D3-B1F7-1EFD-E515-FEA7BD18D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734" y="2051466"/>
            <a:ext cx="2312171" cy="231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pp Forcetech">
            <a:extLst>
              <a:ext uri="{FF2B5EF4-FFF2-40B4-BE49-F238E27FC236}">
                <a16:creationId xmlns:a16="http://schemas.microsoft.com/office/drawing/2014/main" id="{40F1DCBA-AEA7-BC99-BE94-14F8E543F0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073767" y="5280232"/>
            <a:ext cx="1774766" cy="54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pp Forcetech">
            <a:extLst>
              <a:ext uri="{FF2B5EF4-FFF2-40B4-BE49-F238E27FC236}">
                <a16:creationId xmlns:a16="http://schemas.microsoft.com/office/drawing/2014/main" id="{216671AF-6BF9-9189-A023-8ACCB250A0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8466436" y="5221506"/>
            <a:ext cx="1774765" cy="54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6382BFFE-08C6-DA88-B00A-23C8952E76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90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4" b="1830"/>
          <a:stretch/>
        </p:blipFill>
        <p:spPr>
          <a:xfrm>
            <a:off x="-9525" y="417095"/>
            <a:ext cx="5025968" cy="6440906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87E755F6-21A9-66DF-9650-513D9BE7030C}"/>
              </a:ext>
            </a:extLst>
          </p:cNvPr>
          <p:cNvGrpSpPr/>
          <p:nvPr/>
        </p:nvGrpSpPr>
        <p:grpSpPr>
          <a:xfrm rot="20319856">
            <a:off x="3576677" y="-170110"/>
            <a:ext cx="5731730" cy="8672171"/>
            <a:chOff x="5478587" y="350378"/>
            <a:chExt cx="4201282" cy="6356586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52436" y="519952"/>
              <a:ext cx="2674723" cy="5414683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8587" y="350378"/>
              <a:ext cx="4201282" cy="6356586"/>
            </a:xfrm>
            <a:prstGeom prst="rect">
              <a:avLst/>
            </a:prstGeom>
          </p:spPr>
        </p:pic>
      </p:grpSp>
      <p:sp>
        <p:nvSpPr>
          <p:cNvPr id="4" name="Retângulo 3">
            <a:extLst>
              <a:ext uri="{FF2B5EF4-FFF2-40B4-BE49-F238E27FC236}">
                <a16:creationId xmlns:a16="http://schemas.microsoft.com/office/drawing/2014/main" id="{E09D3B87-DE5E-34EC-C913-3D39D28F854A}"/>
              </a:ext>
            </a:extLst>
          </p:cNvPr>
          <p:cNvSpPr/>
          <p:nvPr/>
        </p:nvSpPr>
        <p:spPr>
          <a:xfrm>
            <a:off x="8347826" y="1311309"/>
            <a:ext cx="3343663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App instalado.</a:t>
            </a:r>
          </a:p>
          <a:p>
            <a:pPr>
              <a:lnSpc>
                <a:spcPct val="90000"/>
              </a:lnSpc>
            </a:pPr>
            <a:r>
              <a:rPr lang="pt-BR" sz="2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Hora de começar a experiência.</a:t>
            </a:r>
          </a:p>
        </p:txBody>
      </p:sp>
    </p:spTree>
    <p:extLst>
      <p:ext uri="{BB962C8B-B14F-4D97-AF65-F5344CB8AC3E}">
        <p14:creationId xmlns:p14="http://schemas.microsoft.com/office/powerpoint/2010/main" val="3199723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E00F9944-6649-D6CA-6C05-479FEA0946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16D6F3E4-455A-9FEC-F561-BAE6CEA14F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/>
          <a:stretch/>
        </p:blipFill>
        <p:spPr>
          <a:xfrm>
            <a:off x="2415654" y="900752"/>
            <a:ext cx="7362423" cy="4721221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49B452C5-95CC-10ED-9863-648268A0DD2E}"/>
              </a:ext>
            </a:extLst>
          </p:cNvPr>
          <p:cNvGrpSpPr/>
          <p:nvPr/>
        </p:nvGrpSpPr>
        <p:grpSpPr>
          <a:xfrm>
            <a:off x="1244221" y="-419532"/>
            <a:ext cx="9703558" cy="7697063"/>
            <a:chOff x="0" y="-51797"/>
            <a:chExt cx="8711065" cy="6909797"/>
          </a:xfrm>
        </p:grpSpPr>
        <p:pic>
          <p:nvPicPr>
            <p:cNvPr id="8" name="Imagem 7" descr="Tela de um computador&#10;&#10;Descrição gerada automaticamente">
              <a:extLst>
                <a:ext uri="{FF2B5EF4-FFF2-40B4-BE49-F238E27FC236}">
                  <a16:creationId xmlns:a16="http://schemas.microsoft.com/office/drawing/2014/main" id="{4C60E392-BE48-7FDA-8436-3FFF91442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51797"/>
              <a:ext cx="6449144" cy="6909797"/>
            </a:xfrm>
            <a:prstGeom prst="rect">
              <a:avLst/>
            </a:prstGeom>
          </p:spPr>
        </p:pic>
        <p:pic>
          <p:nvPicPr>
            <p:cNvPr id="9" name="Imagem 8" descr="Tela de um computador&#10;&#10;Descrição gerada automaticamente">
              <a:extLst>
                <a:ext uri="{FF2B5EF4-FFF2-40B4-BE49-F238E27FC236}">
                  <a16:creationId xmlns:a16="http://schemas.microsoft.com/office/drawing/2014/main" id="{125CBEFF-CDFB-5383-CDC1-6E3E9FC8C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61921" y="-51797"/>
              <a:ext cx="6449144" cy="6909797"/>
            </a:xfrm>
            <a:prstGeom prst="rect">
              <a:avLst/>
            </a:prstGeom>
          </p:spPr>
        </p:pic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EE3203E9-6EF9-2410-5B55-145A5AC6E9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945047"/>
            <a:ext cx="935629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75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664" y="805963"/>
            <a:ext cx="2238010" cy="483903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251" y="475975"/>
            <a:ext cx="2802495" cy="601019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863474" y="1385585"/>
            <a:ext cx="39200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Você poderá acompanhar seu desempenho nas campanhas nesta tela. </a:t>
            </a:r>
          </a:p>
          <a:p>
            <a:endParaRPr lang="pt-BR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Assim, será mais fácil ver como você está atingindo seus objetivos.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9209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sym typeface="Quicksand Light"/>
              </a:rPr>
              <a:t>HOME LOGADO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MECANICAS</a:t>
            </a:r>
            <a:endParaRPr lang="en-US" sz="2800" dirty="0">
              <a:solidFill>
                <a:srgbClr val="055EA8"/>
              </a:solidFill>
              <a:latin typeface="Century Gothic" panose="020B0502020202020204" pitchFamily="34" charset="0"/>
              <a:sym typeface="Quicksand Light"/>
            </a:endParaRPr>
          </a:p>
        </p:txBody>
      </p:sp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AAC2E0C-2026-EFF6-EF89-D7F2EBAB52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882" y="304794"/>
            <a:ext cx="4331235" cy="6553206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798495" y="4280833"/>
            <a:ext cx="40500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Para acessar o </a:t>
            </a:r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menu</a:t>
            </a: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basta clicar no ícone superior a direita </a:t>
            </a:r>
          </a:p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Abrirá a caixa para que selecione o menu desejado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1294">
            <a:off x="7938504" y="1017952"/>
            <a:ext cx="490788" cy="735265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910" y="673390"/>
            <a:ext cx="3497518" cy="5291783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07D48020-C33A-5686-6FBB-F96BEFE1E154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612607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28" y="487680"/>
            <a:ext cx="2758761" cy="597408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82" y="304794"/>
            <a:ext cx="4331235" cy="655320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52184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sym typeface="Quicksand Light"/>
              </a:rPr>
              <a:t>MECÂNICAS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MINHAS MECÂNICAS</a:t>
            </a:r>
          </a:p>
        </p:txBody>
      </p:sp>
      <p:pic>
        <p:nvPicPr>
          <p:cNvPr id="14" name="Imagem 13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17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75FD19-43EF-AC62-B12D-769C000B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299" y="1983279"/>
            <a:ext cx="5174620" cy="313865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 que traremos de novo?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BA2359-44A1-A991-DCD7-32643725E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1519" y="1417943"/>
            <a:ext cx="5612131" cy="519544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Navegabilidade mais intuitiva;</a:t>
            </a:r>
          </a:p>
          <a:p>
            <a:pPr>
              <a:lnSpc>
                <a:spcPct val="160000"/>
              </a:lnSpc>
            </a:pP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Personalização de mecânicas;</a:t>
            </a:r>
          </a:p>
          <a:p>
            <a:pPr>
              <a:lnSpc>
                <a:spcPct val="160000"/>
              </a:lnSpc>
            </a:pP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Relatórios CLIENTES: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disponibilidade de visões para o Ponto Focal, Supervisores e Gerentes (Hierarquia de cargos)</a:t>
            </a: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resultados do time;</a:t>
            </a:r>
          </a:p>
          <a:p>
            <a:pPr>
              <a:lnSpc>
                <a:spcPct val="160000"/>
              </a:lnSpc>
            </a:pP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Relatórios INTERNOS: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novas visões para a gestão Neo Química; </a:t>
            </a:r>
          </a:p>
          <a:p>
            <a:pPr>
              <a:lnSpc>
                <a:spcPct val="160000"/>
              </a:lnSpc>
            </a:pP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Resgate em conta simplificado;</a:t>
            </a:r>
          </a:p>
          <a:p>
            <a:pPr>
              <a:lnSpc>
                <a:spcPct val="160000"/>
              </a:lnSpc>
            </a:pP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Cadastro: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aprovação automática, com base no painel </a:t>
            </a:r>
            <a:r>
              <a:rPr lang="pt-BR" sz="2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tradefy</a:t>
            </a:r>
            <a:endParaRPr 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60000"/>
              </a:lnSpc>
            </a:pP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Comunicação personalizada;</a:t>
            </a:r>
          </a:p>
          <a:p>
            <a:pPr>
              <a:lnSpc>
                <a:spcPct val="160000"/>
              </a:lnSpc>
            </a:pP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SAC: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mais velocidade no primeiro atendimento</a:t>
            </a:r>
          </a:p>
          <a:p>
            <a:pPr>
              <a:lnSpc>
                <a:spcPct val="160000"/>
              </a:lnSpc>
            </a:pPr>
            <a:endParaRPr 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60000"/>
              </a:lnSpc>
            </a:pPr>
            <a:endParaRPr 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60000"/>
              </a:lnSpc>
            </a:pPr>
            <a:endParaRPr 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7CBCFD76-24C1-4989-BE93-CCD21CF70DD3}"/>
              </a:ext>
            </a:extLst>
          </p:cNvPr>
          <p:cNvCxnSpPr>
            <a:cxnSpLocks/>
          </p:cNvCxnSpPr>
          <p:nvPr/>
        </p:nvCxnSpPr>
        <p:spPr>
          <a:xfrm>
            <a:off x="6096000" y="1666257"/>
            <a:ext cx="0" cy="3741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Imagem 43">
            <a:extLst>
              <a:ext uri="{FF2B5EF4-FFF2-40B4-BE49-F238E27FC236}">
                <a16:creationId xmlns:a16="http://schemas.microsoft.com/office/drawing/2014/main" id="{D264E4B8-CCC1-447C-9A95-EB5FC56049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31" t="39431" r="18514" b="44737"/>
          <a:stretch/>
        </p:blipFill>
        <p:spPr>
          <a:xfrm>
            <a:off x="6891673" y="32446"/>
            <a:ext cx="7604055" cy="1699115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1130452D-FEF5-7D49-B4CF-57D92F4100A2}"/>
              </a:ext>
            </a:extLst>
          </p:cNvPr>
          <p:cNvSpPr txBox="1">
            <a:spLocks/>
          </p:cNvSpPr>
          <p:nvPr/>
        </p:nvSpPr>
        <p:spPr>
          <a:xfrm>
            <a:off x="7230446" y="538989"/>
            <a:ext cx="4961554" cy="87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Principais conquistas</a:t>
            </a:r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E8ECDA28-5D51-DB44-30D0-D1E31F7DC8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40" y="363669"/>
            <a:ext cx="1472815" cy="122959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26A890E-E70C-A725-716F-C0F2A72BFB73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261493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0192" y="-3404598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4" b="89964" l="9984" r="92526">
                        <a14:foregroundMark x1="21495" y1="33745" x2="40153" y2="38545"/>
                        <a14:foregroundMark x1="21877" y1="62618" x2="83306" y2="30691"/>
                        <a14:foregroundMark x1="92526" y1="31345" x2="92526" y2="313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3270" y="-2470991"/>
            <a:ext cx="16818540" cy="12613904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C8AC9F2B-F5CD-511A-96FB-5E1E638366D5}"/>
              </a:ext>
            </a:extLst>
          </p:cNvPr>
          <p:cNvGrpSpPr/>
          <p:nvPr/>
        </p:nvGrpSpPr>
        <p:grpSpPr>
          <a:xfrm>
            <a:off x="716046" y="2000250"/>
            <a:ext cx="3170154" cy="3174214"/>
            <a:chOff x="3840246" y="1383280"/>
            <a:chExt cx="4496034" cy="4496034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6" name="Elipse 5"/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9E60F88-F3A3-19CC-CFC7-27B3546A04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036A2626-8463-F635-4A8A-711006048864}"/>
              </a:ext>
            </a:extLst>
          </p:cNvPr>
          <p:cNvGrpSpPr/>
          <p:nvPr/>
        </p:nvGrpSpPr>
        <p:grpSpPr>
          <a:xfrm>
            <a:off x="716046" y="1400278"/>
            <a:ext cx="3268506" cy="485775"/>
            <a:chOff x="1952625" y="3009900"/>
            <a:chExt cx="2686050" cy="485775"/>
          </a:xfrm>
          <a:solidFill>
            <a:srgbClr val="B86900"/>
          </a:solidFill>
        </p:grpSpPr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00EF3924-2944-E260-52E5-1F883FC029B9}"/>
                </a:ext>
              </a:extLst>
            </p:cNvPr>
            <p:cNvSpPr/>
            <p:nvPr/>
          </p:nvSpPr>
          <p:spPr>
            <a:xfrm>
              <a:off x="1952625" y="3009900"/>
              <a:ext cx="2686050" cy="4857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34C16371-5F76-6D3D-DBDC-92BB164861AF}"/>
                </a:ext>
              </a:extLst>
            </p:cNvPr>
            <p:cNvSpPr txBox="1"/>
            <p:nvPr/>
          </p:nvSpPr>
          <p:spPr>
            <a:xfrm>
              <a:off x="2089402" y="3040871"/>
              <a:ext cx="24684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PARTICIPANTES</a:t>
              </a:r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20437A7C-DD93-B7AB-6A86-3DECE55EDDB0}"/>
              </a:ext>
            </a:extLst>
          </p:cNvPr>
          <p:cNvGrpSpPr/>
          <p:nvPr/>
        </p:nvGrpSpPr>
        <p:grpSpPr>
          <a:xfrm>
            <a:off x="8188846" y="1406574"/>
            <a:ext cx="3268506" cy="485775"/>
            <a:chOff x="1952625" y="3009900"/>
            <a:chExt cx="2686050" cy="485775"/>
          </a:xfrm>
          <a:solidFill>
            <a:srgbClr val="B86900"/>
          </a:solidFill>
        </p:grpSpPr>
        <p:sp>
          <p:nvSpPr>
            <p:cNvPr id="31" name="Retângulo: Cantos Arredondados 30">
              <a:extLst>
                <a:ext uri="{FF2B5EF4-FFF2-40B4-BE49-F238E27FC236}">
                  <a16:creationId xmlns:a16="http://schemas.microsoft.com/office/drawing/2014/main" id="{79F0EDCA-A63E-807D-CADE-06D36088A8F5}"/>
                </a:ext>
              </a:extLst>
            </p:cNvPr>
            <p:cNvSpPr/>
            <p:nvPr/>
          </p:nvSpPr>
          <p:spPr>
            <a:xfrm>
              <a:off x="1952625" y="3009900"/>
              <a:ext cx="2686050" cy="485775"/>
            </a:xfrm>
            <a:prstGeom prst="roundRect">
              <a:avLst>
                <a:gd name="adj" fmla="val 50000"/>
              </a:avLst>
            </a:prstGeom>
            <a:solidFill>
              <a:srgbClr val="5576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19215548-05FC-01E7-131D-64D6457F4A69}"/>
                </a:ext>
              </a:extLst>
            </p:cNvPr>
            <p:cNvSpPr txBox="1"/>
            <p:nvPr/>
          </p:nvSpPr>
          <p:spPr>
            <a:xfrm>
              <a:off x="2089402" y="3040871"/>
              <a:ext cx="24684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TIME </a:t>
              </a:r>
              <a:r>
                <a:rPr lang="pt-BR" sz="2000" spc="60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NQ</a:t>
              </a:r>
              <a:endPara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endParaRPr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4D6EFC71-1C5C-7774-1B44-0CFC23265549}"/>
              </a:ext>
            </a:extLst>
          </p:cNvPr>
          <p:cNvGrpSpPr/>
          <p:nvPr/>
        </p:nvGrpSpPr>
        <p:grpSpPr>
          <a:xfrm>
            <a:off x="4533410" y="1400458"/>
            <a:ext cx="3268506" cy="485775"/>
            <a:chOff x="1952625" y="3009900"/>
            <a:chExt cx="2686050" cy="485775"/>
          </a:xfrm>
          <a:solidFill>
            <a:srgbClr val="B86900"/>
          </a:solidFill>
        </p:grpSpPr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66D80229-40CB-AAB4-A4AC-98933BFF0D3D}"/>
                </a:ext>
              </a:extLst>
            </p:cNvPr>
            <p:cNvSpPr/>
            <p:nvPr/>
          </p:nvSpPr>
          <p:spPr>
            <a:xfrm>
              <a:off x="1952625" y="3009900"/>
              <a:ext cx="2686050" cy="485775"/>
            </a:xfrm>
            <a:prstGeom prst="roundRect">
              <a:avLst>
                <a:gd name="adj" fmla="val 50000"/>
              </a:avLst>
            </a:prstGeom>
            <a:solidFill>
              <a:srgbClr val="8DBB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F9BDCF48-4356-3616-0E9B-A1FBC3951967}"/>
                </a:ext>
              </a:extLst>
            </p:cNvPr>
            <p:cNvSpPr txBox="1"/>
            <p:nvPr/>
          </p:nvSpPr>
          <p:spPr>
            <a:xfrm>
              <a:off x="2089402" y="3040871"/>
              <a:ext cx="24684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PONTOS FOCAIS</a:t>
              </a: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E9BEC473-C0E0-6015-8951-B2CAC683E274}"/>
              </a:ext>
            </a:extLst>
          </p:cNvPr>
          <p:cNvGrpSpPr/>
          <p:nvPr/>
        </p:nvGrpSpPr>
        <p:grpSpPr>
          <a:xfrm>
            <a:off x="8039303" y="2000250"/>
            <a:ext cx="3170154" cy="3174214"/>
            <a:chOff x="8039303" y="2000250"/>
            <a:chExt cx="3170154" cy="3174214"/>
          </a:xfrm>
        </p:grpSpPr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BC7B13F5-5EFB-C057-83F0-6F3EEEAF260C}"/>
                </a:ext>
              </a:extLst>
            </p:cNvPr>
            <p:cNvGrpSpPr/>
            <p:nvPr/>
          </p:nvGrpSpPr>
          <p:grpSpPr>
            <a:xfrm>
              <a:off x="8039303" y="2000250"/>
              <a:ext cx="3170154" cy="3174214"/>
              <a:chOff x="3840246" y="1383280"/>
              <a:chExt cx="4496034" cy="4496034"/>
            </a:xfrm>
          </p:grpSpPr>
          <p:pic>
            <p:nvPicPr>
              <p:cNvPr id="14" name="Imagem 13">
                <a:extLst>
                  <a:ext uri="{FF2B5EF4-FFF2-40B4-BE49-F238E27FC236}">
                    <a16:creationId xmlns:a16="http://schemas.microsoft.com/office/drawing/2014/main" id="{0C430B32-4E38-BB87-DC3A-F3BCFAC2D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15" name="Elipse 14">
                <a:extLst>
                  <a:ext uri="{FF2B5EF4-FFF2-40B4-BE49-F238E27FC236}">
                    <a16:creationId xmlns:a16="http://schemas.microsoft.com/office/drawing/2014/main" id="{C7DB973C-07D5-AEF1-4C7D-DD2A3CA6CF6F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6" name="Imagem 35" descr="Desenho de uma pessoa&#10;&#10;Descrição gerada automaticamente com confiança média">
              <a:extLst>
                <a:ext uri="{FF2B5EF4-FFF2-40B4-BE49-F238E27FC236}">
                  <a16:creationId xmlns:a16="http://schemas.microsoft.com/office/drawing/2014/main" id="{36EE475C-E78C-2B9F-B8BF-4FC2849BBB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92" t="21685" r="5632" b="22930"/>
            <a:stretch/>
          </p:blipFill>
          <p:spPr>
            <a:xfrm>
              <a:off x="8284451" y="2100442"/>
              <a:ext cx="2719868" cy="2904265"/>
            </a:xfrm>
            <a:prstGeom prst="rect">
              <a:avLst/>
            </a:prstGeom>
          </p:spPr>
        </p:pic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BAFDE52F-D74A-9FB8-9FDE-D828A0B92B33}"/>
              </a:ext>
            </a:extLst>
          </p:cNvPr>
          <p:cNvGrpSpPr/>
          <p:nvPr/>
        </p:nvGrpSpPr>
        <p:grpSpPr>
          <a:xfrm>
            <a:off x="4563679" y="2020781"/>
            <a:ext cx="3170154" cy="3174214"/>
            <a:chOff x="4354129" y="2020781"/>
            <a:chExt cx="3170154" cy="3174214"/>
          </a:xfrm>
        </p:grpSpPr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DAD37DA7-6C8F-C38E-8CE3-7CF85FB0CE32}"/>
                </a:ext>
              </a:extLst>
            </p:cNvPr>
            <p:cNvGrpSpPr/>
            <p:nvPr/>
          </p:nvGrpSpPr>
          <p:grpSpPr>
            <a:xfrm>
              <a:off x="4354129" y="2020781"/>
              <a:ext cx="3170154" cy="3174214"/>
              <a:chOff x="3840246" y="1383280"/>
              <a:chExt cx="4496034" cy="4496034"/>
            </a:xfrm>
          </p:grpSpPr>
          <p:pic>
            <p:nvPicPr>
              <p:cNvPr id="18" name="Imagem 17">
                <a:extLst>
                  <a:ext uri="{FF2B5EF4-FFF2-40B4-BE49-F238E27FC236}">
                    <a16:creationId xmlns:a16="http://schemas.microsoft.com/office/drawing/2014/main" id="{AF79F9F0-AC8C-E32F-22D9-5BE5BE557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19" name="Elipse 18">
                <a:extLst>
                  <a:ext uri="{FF2B5EF4-FFF2-40B4-BE49-F238E27FC236}">
                    <a16:creationId xmlns:a16="http://schemas.microsoft.com/office/drawing/2014/main" id="{BA213BFF-E223-AB28-1AAC-93EB86AC488D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7" name="Espaço Reservado para Imagem 6">
              <a:extLst>
                <a:ext uri="{FF2B5EF4-FFF2-40B4-BE49-F238E27FC236}">
                  <a16:creationId xmlns:a16="http://schemas.microsoft.com/office/drawing/2014/main" id="{27027A40-F096-33A0-BB35-29C68E061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6" r="3246"/>
            <a:stretch>
              <a:fillRect/>
            </a:stretch>
          </p:blipFill>
          <p:spPr>
            <a:xfrm>
              <a:off x="4677238" y="2336693"/>
              <a:ext cx="2525845" cy="2585502"/>
            </a:xfrm>
            <a:prstGeom prst="ellipse">
              <a:avLst/>
            </a:prstGeom>
          </p:spPr>
        </p:pic>
      </p:grpSp>
      <p:pic>
        <p:nvPicPr>
          <p:cNvPr id="39" name="Imagem 38">
            <a:extLst>
              <a:ext uri="{FF2B5EF4-FFF2-40B4-BE49-F238E27FC236}">
                <a16:creationId xmlns:a16="http://schemas.microsoft.com/office/drawing/2014/main" id="{5DC8DE05-4956-A1DE-8276-44D5354E80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184" y="147390"/>
            <a:ext cx="935629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5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Texto 5">
            <a:extLst>
              <a:ext uri="{FF2B5EF4-FFF2-40B4-BE49-F238E27FC236}">
                <a16:creationId xmlns:a16="http://schemas.microsoft.com/office/drawing/2014/main" id="{F3A13FC7-63BE-8EA1-8126-47EB1F2EDB39}"/>
              </a:ext>
            </a:extLst>
          </p:cNvPr>
          <p:cNvSpPr txBox="1">
            <a:spLocks/>
          </p:cNvSpPr>
          <p:nvPr/>
        </p:nvSpPr>
        <p:spPr>
          <a:xfrm>
            <a:off x="930337" y="269454"/>
            <a:ext cx="9232900" cy="6146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D214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MECÂNICAS PERSONALIZÁVEIS E SEGMENTADAS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89CB1B38-9807-3C75-3A02-8673C881CB0C}"/>
              </a:ext>
            </a:extLst>
          </p:cNvPr>
          <p:cNvGrpSpPr/>
          <p:nvPr/>
        </p:nvGrpSpPr>
        <p:grpSpPr>
          <a:xfrm>
            <a:off x="9789233" y="161878"/>
            <a:ext cx="788904" cy="716764"/>
            <a:chOff x="3840246" y="1383280"/>
            <a:chExt cx="4496034" cy="449603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1F5D5887-2931-F34F-71DD-B04120B03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8556EC12-F0D9-C80D-6DE7-481906058D28}"/>
                </a:ext>
              </a:extLst>
            </p:cNvPr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7A5F3E54-C6B7-0D32-3786-B27BA19AEB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p:graphicFrame>
        <p:nvGraphicFramePr>
          <p:cNvPr id="22" name="Diagrama 21">
            <a:extLst>
              <a:ext uri="{FF2B5EF4-FFF2-40B4-BE49-F238E27FC236}">
                <a16:creationId xmlns:a16="http://schemas.microsoft.com/office/drawing/2014/main" id="{38181108-D5F1-8548-4953-AA8B4A9A1C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8616127"/>
              </p:ext>
            </p:extLst>
          </p:nvPr>
        </p:nvGraphicFramePr>
        <p:xfrm>
          <a:off x="161240" y="2247829"/>
          <a:ext cx="4844116" cy="4340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3" name="Imagem 22">
            <a:extLst>
              <a:ext uri="{FF2B5EF4-FFF2-40B4-BE49-F238E27FC236}">
                <a16:creationId xmlns:a16="http://schemas.microsoft.com/office/drawing/2014/main" id="{B2C317E7-D562-DA4D-DBBE-1900F399D64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84" y="97592"/>
            <a:ext cx="935629" cy="781050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E4055D65-1B5A-AEFE-BF48-92EB60E78EC6}"/>
              </a:ext>
            </a:extLst>
          </p:cNvPr>
          <p:cNvGrpSpPr/>
          <p:nvPr/>
        </p:nvGrpSpPr>
        <p:grpSpPr>
          <a:xfrm>
            <a:off x="5143895" y="1010865"/>
            <a:ext cx="3258982" cy="4236236"/>
            <a:chOff x="5143895" y="1010865"/>
            <a:chExt cx="3258982" cy="4236236"/>
          </a:xfrm>
        </p:grpSpPr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53A38114-D7C9-0F50-1D3D-07D75ED0F6E6}"/>
                </a:ext>
              </a:extLst>
            </p:cNvPr>
            <p:cNvSpPr/>
            <p:nvPr/>
          </p:nvSpPr>
          <p:spPr>
            <a:xfrm>
              <a:off x="5143895" y="1383394"/>
              <a:ext cx="3258982" cy="3863707"/>
            </a:xfrm>
            <a:prstGeom prst="roundRect">
              <a:avLst>
                <a:gd name="adj" fmla="val 1479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Cadastro lento;</a:t>
              </a:r>
            </a:p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pt-BR" sz="1600" dirty="0">
                  <a:solidFill>
                    <a:srgbClr val="0D214D"/>
                  </a:solidFill>
                  <a:latin typeface="Century Gothic" panose="020B0502020202020204" pitchFamily="34" charset="0"/>
                </a:rPr>
                <a:t>S</a:t>
              </a:r>
              <a:r>
                <a:rPr kumimoji="0" lang="pt-B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eleção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SKU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a 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SKU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, distribuidor a distribuidor;</a:t>
              </a:r>
            </a:p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Ajustes apenas via chamado do distribuidor, com demora no retorno</a:t>
              </a:r>
            </a:p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Sem possibilidade de cadastrar mecânicas segmentadas por upload</a:t>
              </a: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475F5C05-1C06-F6CB-3C45-EBFBD99470A7}"/>
                </a:ext>
              </a:extLst>
            </p:cNvPr>
            <p:cNvSpPr txBox="1"/>
            <p:nvPr/>
          </p:nvSpPr>
          <p:spPr>
            <a:xfrm>
              <a:off x="5417288" y="1010865"/>
              <a:ext cx="2467649" cy="3725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ATUAL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D214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5" name="Título 1">
            <a:extLst>
              <a:ext uri="{FF2B5EF4-FFF2-40B4-BE49-F238E27FC236}">
                <a16:creationId xmlns:a16="http://schemas.microsoft.com/office/drawing/2014/main" id="{235E4A0C-FC20-7BB6-197D-9294620245BE}"/>
              </a:ext>
            </a:extLst>
          </p:cNvPr>
          <p:cNvSpPr txBox="1">
            <a:spLocks/>
          </p:cNvSpPr>
          <p:nvPr/>
        </p:nvSpPr>
        <p:spPr>
          <a:xfrm>
            <a:off x="529665" y="1390831"/>
            <a:ext cx="3987440" cy="169659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pt-BR" sz="3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Quais são as dores com relação as mecânicas?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91FB5D89-D458-19C7-A44F-C4929D936F8A}"/>
              </a:ext>
            </a:extLst>
          </p:cNvPr>
          <p:cNvGrpSpPr/>
          <p:nvPr/>
        </p:nvGrpSpPr>
        <p:grpSpPr>
          <a:xfrm>
            <a:off x="8537161" y="960254"/>
            <a:ext cx="3252153" cy="4291689"/>
            <a:chOff x="8537161" y="960254"/>
            <a:chExt cx="3252153" cy="4291689"/>
          </a:xfrm>
        </p:grpSpPr>
        <p:sp>
          <p:nvSpPr>
            <p:cNvPr id="39" name="Retângulo: Cantos Arredondados 38">
              <a:extLst>
                <a:ext uri="{FF2B5EF4-FFF2-40B4-BE49-F238E27FC236}">
                  <a16:creationId xmlns:a16="http://schemas.microsoft.com/office/drawing/2014/main" id="{E6A83004-607E-D14C-C614-99DC3DCF49C7}"/>
                </a:ext>
              </a:extLst>
            </p:cNvPr>
            <p:cNvSpPr/>
            <p:nvPr/>
          </p:nvSpPr>
          <p:spPr>
            <a:xfrm>
              <a:off x="8537161" y="1332783"/>
              <a:ext cx="3252153" cy="3919160"/>
            </a:xfrm>
            <a:prstGeom prst="roundRect">
              <a:avLst>
                <a:gd name="adj" fmla="val 14798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D214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Novas possibilidades de mecânicas: 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Positivação, Execução, Ranking</a:t>
              </a:r>
            </a:p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pt-BR" sz="1600" b="1" dirty="0">
                  <a:solidFill>
                    <a:srgbClr val="0D214D"/>
                  </a:solidFill>
                  <a:latin typeface="Century Gothic" panose="020B0502020202020204" pitchFamily="34" charset="0"/>
                </a:rPr>
                <a:t>Regional/UF</a:t>
              </a:r>
            </a:p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pt-BR" sz="1600" b="1" dirty="0">
                  <a:solidFill>
                    <a:srgbClr val="0D214D"/>
                  </a:solidFill>
                  <a:latin typeface="Century Gothic" panose="020B0502020202020204" pitchFamily="34" charset="0"/>
                </a:rPr>
                <a:t>D</a:t>
              </a:r>
              <a:r>
                <a:rPr kumimoji="0" lang="pt-B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istribuidor</a:t>
              </a:r>
              <a:endParaRPr lang="pt-BR" sz="1600" b="1" dirty="0">
                <a:solidFill>
                  <a:srgbClr val="0D214D"/>
                </a:solidFill>
                <a:latin typeface="Century Gothic" panose="020B0502020202020204" pitchFamily="34" charset="0"/>
              </a:endParaRPr>
            </a:p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Cadastro via upload Excel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D214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DFF64AC4-C702-6ABA-2CDF-8A536D11C4AB}"/>
                </a:ext>
              </a:extLst>
            </p:cNvPr>
            <p:cNvSpPr txBox="1"/>
            <p:nvPr/>
          </p:nvSpPr>
          <p:spPr>
            <a:xfrm>
              <a:off x="8929412" y="960254"/>
              <a:ext cx="2467649" cy="3725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b="1" dirty="0">
                  <a:solidFill>
                    <a:srgbClr val="0D214D"/>
                  </a:solidFill>
                  <a:latin typeface="Century Gothic" panose="020B0502020202020204" pitchFamily="34" charset="0"/>
                </a:rPr>
                <a:t>NOVA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D214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9BDA08FF-EEFD-0F70-94DB-A532B4E5D8E8}"/>
              </a:ext>
            </a:extLst>
          </p:cNvPr>
          <p:cNvGrpSpPr/>
          <p:nvPr/>
        </p:nvGrpSpPr>
        <p:grpSpPr>
          <a:xfrm>
            <a:off x="9117426" y="5426122"/>
            <a:ext cx="1955800" cy="943247"/>
            <a:chOff x="11771229" y="2878131"/>
            <a:chExt cx="1955800" cy="943247"/>
          </a:xfrm>
        </p:grpSpPr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B7F4A8C0-9E34-E833-4984-3720E3B622A4}"/>
                </a:ext>
              </a:extLst>
            </p:cNvPr>
            <p:cNvSpPr/>
            <p:nvPr/>
          </p:nvSpPr>
          <p:spPr>
            <a:xfrm>
              <a:off x="11771229" y="2878131"/>
              <a:ext cx="1955800" cy="943247"/>
            </a:xfrm>
            <a:prstGeom prst="roundRect">
              <a:avLst>
                <a:gd name="adj" fmla="val 13002"/>
              </a:avLst>
            </a:prstGeom>
            <a:gradFill flip="none" rotWithShape="1">
              <a:gsLst>
                <a:gs pos="0">
                  <a:schemeClr val="bg2">
                    <a:lumMod val="75000"/>
                    <a:shade val="30000"/>
                    <a:satMod val="115000"/>
                  </a:schemeClr>
                </a:gs>
                <a:gs pos="50000">
                  <a:schemeClr val="bg2">
                    <a:lumMod val="75000"/>
                    <a:shade val="67500"/>
                    <a:satMod val="115000"/>
                  </a:schemeClr>
                </a:gs>
                <a:gs pos="100000">
                  <a:schemeClr val="bg2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Meta </a:t>
              </a:r>
              <a:r>
                <a:rPr kumimoji="0" lang="pt-BR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vs</a:t>
              </a:r>
              <a:r>
                <a:rPr kumimoji="0" lang="pt-BR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Realizado</a:t>
              </a:r>
            </a:p>
          </p:txBody>
        </p:sp>
        <p:sp>
          <p:nvSpPr>
            <p:cNvPr id="50" name="Retângulo: Cantos Arredondados 49">
              <a:extLst>
                <a:ext uri="{FF2B5EF4-FFF2-40B4-BE49-F238E27FC236}">
                  <a16:creationId xmlns:a16="http://schemas.microsoft.com/office/drawing/2014/main" id="{A3EB1C63-1566-DBCD-BF41-222D855A3F53}"/>
                </a:ext>
              </a:extLst>
            </p:cNvPr>
            <p:cNvSpPr/>
            <p:nvPr/>
          </p:nvSpPr>
          <p:spPr>
            <a:xfrm>
              <a:off x="12902670" y="3302269"/>
              <a:ext cx="684402" cy="181966"/>
            </a:xfrm>
            <a:prstGeom prst="roundRect">
              <a:avLst>
                <a:gd name="adj" fmla="val 36971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tângulo: Cantos Superiores Arredondados 45">
              <a:extLst>
                <a:ext uri="{FF2B5EF4-FFF2-40B4-BE49-F238E27FC236}">
                  <a16:creationId xmlns:a16="http://schemas.microsoft.com/office/drawing/2014/main" id="{74F6CC02-3E80-E99B-B555-528CB2748F71}"/>
                </a:ext>
              </a:extLst>
            </p:cNvPr>
            <p:cNvSpPr/>
            <p:nvPr/>
          </p:nvSpPr>
          <p:spPr>
            <a:xfrm rot="16200000">
              <a:off x="12420435" y="2678406"/>
              <a:ext cx="205200" cy="1406456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506F32EA-CDE6-EBBC-75B4-60B1CA98FF6C}"/>
                </a:ext>
              </a:extLst>
            </p:cNvPr>
            <p:cNvSpPr/>
            <p:nvPr/>
          </p:nvSpPr>
          <p:spPr>
            <a:xfrm>
              <a:off x="11819807" y="3270971"/>
              <a:ext cx="1806763" cy="242820"/>
            </a:xfrm>
            <a:custGeom>
              <a:avLst/>
              <a:gdLst>
                <a:gd name="connsiteX0" fmla="*/ 331400 w 7564620"/>
                <a:gd name="connsiteY0" fmla="*/ 98774 h 584774"/>
                <a:gd name="connsiteX1" fmla="*/ 148648 w 7564620"/>
                <a:gd name="connsiteY1" fmla="*/ 219910 h 584774"/>
                <a:gd name="connsiteX2" fmla="*/ 133061 w 7564620"/>
                <a:gd name="connsiteY2" fmla="*/ 297113 h 584774"/>
                <a:gd name="connsiteX3" fmla="*/ 133061 w 7564620"/>
                <a:gd name="connsiteY3" fmla="*/ 297112 h 584774"/>
                <a:gd name="connsiteX4" fmla="*/ 133061 w 7564620"/>
                <a:gd name="connsiteY4" fmla="*/ 297113 h 584774"/>
                <a:gd name="connsiteX5" fmla="*/ 133061 w 7564620"/>
                <a:gd name="connsiteY5" fmla="*/ 297113 h 584774"/>
                <a:gd name="connsiteX6" fmla="*/ 148648 w 7564620"/>
                <a:gd name="connsiteY6" fmla="*/ 374315 h 584774"/>
                <a:gd name="connsiteX7" fmla="*/ 331400 w 7564620"/>
                <a:gd name="connsiteY7" fmla="*/ 495451 h 584774"/>
                <a:gd name="connsiteX8" fmla="*/ 7233221 w 7564620"/>
                <a:gd name="connsiteY8" fmla="*/ 495452 h 584774"/>
                <a:gd name="connsiteX9" fmla="*/ 7431560 w 7564620"/>
                <a:gd name="connsiteY9" fmla="*/ 297113 h 584774"/>
                <a:gd name="connsiteX10" fmla="*/ 7431561 w 7564620"/>
                <a:gd name="connsiteY10" fmla="*/ 297113 h 584774"/>
                <a:gd name="connsiteX11" fmla="*/ 7233222 w 7564620"/>
                <a:gd name="connsiteY11" fmla="*/ 98774 h 584774"/>
                <a:gd name="connsiteX12" fmla="*/ 292387 w 7564620"/>
                <a:gd name="connsiteY12" fmla="*/ 0 h 584774"/>
                <a:gd name="connsiteX13" fmla="*/ 7272233 w 7564620"/>
                <a:gd name="connsiteY13" fmla="*/ 0 h 584774"/>
                <a:gd name="connsiteX14" fmla="*/ 7564620 w 7564620"/>
                <a:gd name="connsiteY14" fmla="*/ 292387 h 584774"/>
                <a:gd name="connsiteX15" fmla="*/ 7272233 w 7564620"/>
                <a:gd name="connsiteY15" fmla="*/ 584774 h 584774"/>
                <a:gd name="connsiteX16" fmla="*/ 292387 w 7564620"/>
                <a:gd name="connsiteY16" fmla="*/ 584774 h 584774"/>
                <a:gd name="connsiteX17" fmla="*/ 0 w 7564620"/>
                <a:gd name="connsiteY17" fmla="*/ 292387 h 584774"/>
                <a:gd name="connsiteX18" fmla="*/ 292387 w 7564620"/>
                <a:gd name="connsiteY18" fmla="*/ 0 h 58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64620" h="584774">
                  <a:moveTo>
                    <a:pt x="331400" y="98774"/>
                  </a:moveTo>
                  <a:cubicBezTo>
                    <a:pt x="249245" y="98774"/>
                    <a:pt x="178757" y="148724"/>
                    <a:pt x="148648" y="219910"/>
                  </a:cubicBezTo>
                  <a:lnTo>
                    <a:pt x="133061" y="297113"/>
                  </a:lnTo>
                  <a:lnTo>
                    <a:pt x="133061" y="297112"/>
                  </a:lnTo>
                  <a:lnTo>
                    <a:pt x="133061" y="297113"/>
                  </a:lnTo>
                  <a:lnTo>
                    <a:pt x="133061" y="297113"/>
                  </a:lnTo>
                  <a:lnTo>
                    <a:pt x="148648" y="374315"/>
                  </a:lnTo>
                  <a:cubicBezTo>
                    <a:pt x="178757" y="445502"/>
                    <a:pt x="249245" y="495451"/>
                    <a:pt x="331400" y="495451"/>
                  </a:cubicBezTo>
                  <a:lnTo>
                    <a:pt x="7233221" y="495452"/>
                  </a:lnTo>
                  <a:cubicBezTo>
                    <a:pt x="7342761" y="495452"/>
                    <a:pt x="7431560" y="406653"/>
                    <a:pt x="7431560" y="297113"/>
                  </a:cubicBezTo>
                  <a:lnTo>
                    <a:pt x="7431561" y="297113"/>
                  </a:lnTo>
                  <a:cubicBezTo>
                    <a:pt x="7431561" y="187573"/>
                    <a:pt x="7342762" y="98774"/>
                    <a:pt x="7233222" y="98774"/>
                  </a:cubicBezTo>
                  <a:close/>
                  <a:moveTo>
                    <a:pt x="292387" y="0"/>
                  </a:moveTo>
                  <a:lnTo>
                    <a:pt x="7272233" y="0"/>
                  </a:lnTo>
                  <a:cubicBezTo>
                    <a:pt x="7433714" y="0"/>
                    <a:pt x="7564620" y="130906"/>
                    <a:pt x="7564620" y="292387"/>
                  </a:cubicBezTo>
                  <a:cubicBezTo>
                    <a:pt x="7564620" y="453868"/>
                    <a:pt x="7433714" y="584774"/>
                    <a:pt x="7272233" y="584774"/>
                  </a:cubicBezTo>
                  <a:lnTo>
                    <a:pt x="292387" y="584774"/>
                  </a:lnTo>
                  <a:cubicBezTo>
                    <a:pt x="130906" y="584774"/>
                    <a:pt x="0" y="453868"/>
                    <a:pt x="0" y="292387"/>
                  </a:cubicBezTo>
                  <a:cubicBezTo>
                    <a:pt x="0" y="130906"/>
                    <a:pt x="130906" y="0"/>
                    <a:pt x="292387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</p:grpSp>
      <p:sp>
        <p:nvSpPr>
          <p:cNvPr id="52" name="Título 1">
            <a:extLst>
              <a:ext uri="{FF2B5EF4-FFF2-40B4-BE49-F238E27FC236}">
                <a16:creationId xmlns:a16="http://schemas.microsoft.com/office/drawing/2014/main" id="{0F95E4E6-4655-3F4F-74EB-426CBF048C6E}"/>
              </a:ext>
            </a:extLst>
          </p:cNvPr>
          <p:cNvSpPr txBox="1">
            <a:spLocks/>
          </p:cNvSpPr>
          <p:nvPr/>
        </p:nvSpPr>
        <p:spPr>
          <a:xfrm>
            <a:off x="3569681" y="5568686"/>
            <a:ext cx="5511175" cy="7433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MECÂNICA POR PARTICIPANTE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F69B61B-FA6C-E7AC-7BEE-28E731CD2C29}"/>
              </a:ext>
            </a:extLst>
          </p:cNvPr>
          <p:cNvGrpSpPr/>
          <p:nvPr/>
        </p:nvGrpSpPr>
        <p:grpSpPr>
          <a:xfrm>
            <a:off x="11385715" y="92378"/>
            <a:ext cx="804215" cy="716764"/>
            <a:chOff x="8039303" y="2000250"/>
            <a:chExt cx="3170154" cy="3174214"/>
          </a:xfrm>
        </p:grpSpPr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A8E9E809-2764-D168-5C0D-A45DC46E8C44}"/>
                </a:ext>
              </a:extLst>
            </p:cNvPr>
            <p:cNvGrpSpPr/>
            <p:nvPr/>
          </p:nvGrpSpPr>
          <p:grpSpPr>
            <a:xfrm>
              <a:off x="8039303" y="2000250"/>
              <a:ext cx="3170154" cy="3174214"/>
              <a:chOff x="3840246" y="1383280"/>
              <a:chExt cx="4496034" cy="4496034"/>
            </a:xfrm>
          </p:grpSpPr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A7BF462C-9A50-F52B-D5A2-59B073930E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11" name="Elipse 10">
                <a:extLst>
                  <a:ext uri="{FF2B5EF4-FFF2-40B4-BE49-F238E27FC236}">
                    <a16:creationId xmlns:a16="http://schemas.microsoft.com/office/drawing/2014/main" id="{C5A879C2-06A0-AEE1-CEF5-AD1F90730429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8" name="Imagem 7" descr="Desenho de uma pessoa&#10;&#10;Descrição gerada automaticamente com confiança média">
              <a:extLst>
                <a:ext uri="{FF2B5EF4-FFF2-40B4-BE49-F238E27FC236}">
                  <a16:creationId xmlns:a16="http://schemas.microsoft.com/office/drawing/2014/main" id="{EDB7208D-2A1F-0B1E-748B-DAF9F59705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92" t="21685" r="5632" b="22930"/>
            <a:stretch/>
          </p:blipFill>
          <p:spPr>
            <a:xfrm>
              <a:off x="8284451" y="2100442"/>
              <a:ext cx="2719868" cy="2904265"/>
            </a:xfrm>
            <a:prstGeom prst="rect">
              <a:avLst/>
            </a:prstGeom>
          </p:spPr>
        </p:pic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5D4E9416-1D57-2F12-6530-B928C502B512}"/>
              </a:ext>
            </a:extLst>
          </p:cNvPr>
          <p:cNvGrpSpPr/>
          <p:nvPr/>
        </p:nvGrpSpPr>
        <p:grpSpPr>
          <a:xfrm>
            <a:off x="10548887" y="118354"/>
            <a:ext cx="815374" cy="716764"/>
            <a:chOff x="4354129" y="2020781"/>
            <a:chExt cx="3170154" cy="3174214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95830B55-4048-5EE3-740C-1B58AB1B8ABD}"/>
                </a:ext>
              </a:extLst>
            </p:cNvPr>
            <p:cNvGrpSpPr/>
            <p:nvPr/>
          </p:nvGrpSpPr>
          <p:grpSpPr>
            <a:xfrm>
              <a:off x="4354129" y="2020781"/>
              <a:ext cx="3170154" cy="3174214"/>
              <a:chOff x="3840246" y="1383280"/>
              <a:chExt cx="4496034" cy="4496034"/>
            </a:xfrm>
          </p:grpSpPr>
          <p:pic>
            <p:nvPicPr>
              <p:cNvPr id="16" name="Imagem 15">
                <a:extLst>
                  <a:ext uri="{FF2B5EF4-FFF2-40B4-BE49-F238E27FC236}">
                    <a16:creationId xmlns:a16="http://schemas.microsoft.com/office/drawing/2014/main" id="{DF81A886-7DEE-AFA2-6DD7-5D93431467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17" name="Elipse 16">
                <a:extLst>
                  <a:ext uri="{FF2B5EF4-FFF2-40B4-BE49-F238E27FC236}">
                    <a16:creationId xmlns:a16="http://schemas.microsoft.com/office/drawing/2014/main" id="{0B25FFA8-9DA6-CBB1-B1E9-86F047BAA414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5" name="Espaço Reservado para Imagem 6">
              <a:extLst>
                <a:ext uri="{FF2B5EF4-FFF2-40B4-BE49-F238E27FC236}">
                  <a16:creationId xmlns:a16="http://schemas.microsoft.com/office/drawing/2014/main" id="{5048B00B-96AC-A3EA-D591-E5E550CDD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6" r="3246"/>
            <a:stretch>
              <a:fillRect/>
            </a:stretch>
          </p:blipFill>
          <p:spPr>
            <a:xfrm>
              <a:off x="4677238" y="2336693"/>
              <a:ext cx="2525845" cy="2585502"/>
            </a:xfrm>
            <a:prstGeom prst="ellipse">
              <a:avLst/>
            </a:prstGeom>
          </p:spPr>
        </p:pic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A7BECB85-7E2D-2AE5-F80B-196A09703C32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11087225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  <p:bldP spid="45" grpId="0"/>
      <p:bldP spid="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8A472661-7937-8E16-6223-3F8873D3EAEC}"/>
              </a:ext>
            </a:extLst>
          </p:cNvPr>
          <p:cNvSpPr/>
          <p:nvPr/>
        </p:nvSpPr>
        <p:spPr>
          <a:xfrm>
            <a:off x="794946" y="2212495"/>
            <a:ext cx="4201308" cy="2790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dirty="0">
                <a:solidFill>
                  <a:srgbClr val="002A85"/>
                </a:solidFill>
                <a:latin typeface="Century Gothic" panose="020B0502020202020204" pitchFamily="34" charset="0"/>
              </a:rPr>
              <a:t>Nesta tela será possível acompanhar seus resultados e suas vendas e, dessa forma, será mais fácil de atingir suas metas.</a:t>
            </a:r>
          </a:p>
        </p:txBody>
      </p:sp>
      <p:pic>
        <p:nvPicPr>
          <p:cNvPr id="13" name="Imagem 12" descr="Tela de um computador&#10;&#10;Descrição gerada automaticamente">
            <a:extLst>
              <a:ext uri="{FF2B5EF4-FFF2-40B4-BE49-F238E27FC236}">
                <a16:creationId xmlns:a16="http://schemas.microsoft.com/office/drawing/2014/main" id="{78E09B37-096C-0DED-E750-08F7C6D58D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-34280"/>
            <a:ext cx="64008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6"/>
          <a:srcRect b="27394"/>
          <a:stretch/>
        </p:blipFill>
        <p:spPr>
          <a:xfrm>
            <a:off x="6803067" y="1114502"/>
            <a:ext cx="5388933" cy="441538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4653838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A85"/>
                </a:solidFill>
                <a:latin typeface="Century Gothic" panose="020B0502020202020204" pitchFamily="34" charset="0"/>
                <a:sym typeface="Quicksand Light"/>
              </a:rPr>
              <a:t>NOVIDADES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RELATÓRIO DE VENDAS – PARTICIPANTES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386" y="5981700"/>
            <a:ext cx="935629" cy="781050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DAF1F0AB-47B3-8590-4B83-0F1F82DC21C3}"/>
              </a:ext>
            </a:extLst>
          </p:cNvPr>
          <p:cNvGrpSpPr/>
          <p:nvPr/>
        </p:nvGrpSpPr>
        <p:grpSpPr>
          <a:xfrm>
            <a:off x="11046348" y="63940"/>
            <a:ext cx="788904" cy="716764"/>
            <a:chOff x="3840246" y="1383280"/>
            <a:chExt cx="4496034" cy="4496034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FCB036C0-0A07-7D23-EBDF-56FC9DF4B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A1D100DF-586A-E017-3B9B-4852E334C8DE}"/>
                </a:ext>
              </a:extLst>
            </p:cNvPr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905E053A-67FF-2340-4585-8AE9170209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p:pic>
        <p:nvPicPr>
          <p:cNvPr id="29" name="Imagem 28">
            <a:extLst>
              <a:ext uri="{FF2B5EF4-FFF2-40B4-BE49-F238E27FC236}">
                <a16:creationId xmlns:a16="http://schemas.microsoft.com/office/drawing/2014/main" id="{B9B26A11-5433-51C3-6030-62FDDD6C74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1547" y="2921511"/>
            <a:ext cx="1365320" cy="3581584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25DFC48-2A02-375D-3C16-6507AE636CEE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688224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5" y="601544"/>
            <a:ext cx="342022" cy="437470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8A472661-7937-8E16-6223-3F8873D3EAEC}"/>
              </a:ext>
            </a:extLst>
          </p:cNvPr>
          <p:cNvSpPr/>
          <p:nvPr/>
        </p:nvSpPr>
        <p:spPr>
          <a:xfrm>
            <a:off x="502486" y="3984167"/>
            <a:ext cx="4618200" cy="1569660"/>
          </a:xfrm>
          <a:prstGeom prst="rect">
            <a:avLst/>
          </a:prstGeom>
          <a:ln>
            <a:solidFill>
              <a:srgbClr val="002A85"/>
            </a:solidFill>
          </a:ln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2A85"/>
                </a:solidFill>
                <a:latin typeface="Century Gothic" panose="020B0502020202020204" pitchFamily="34" charset="0"/>
              </a:rPr>
              <a:t>Você </a:t>
            </a:r>
            <a:r>
              <a:rPr lang="pt-BR" sz="2400" b="1" u="sng" dirty="0">
                <a:solidFill>
                  <a:srgbClr val="002A85"/>
                </a:solidFill>
                <a:latin typeface="Century Gothic" panose="020B0502020202020204" pitchFamily="34" charset="0"/>
              </a:rPr>
              <a:t>Gerente</a:t>
            </a:r>
            <a:r>
              <a:rPr lang="pt-BR" sz="2400" b="1" dirty="0">
                <a:solidFill>
                  <a:srgbClr val="002A85"/>
                </a:solidFill>
                <a:latin typeface="Century Gothic" panose="020B0502020202020204" pitchFamily="34" charset="0"/>
              </a:rPr>
              <a:t> e </a:t>
            </a:r>
            <a:r>
              <a:rPr lang="pt-BR" sz="2400" b="1" u="sng" dirty="0">
                <a:solidFill>
                  <a:srgbClr val="002A85"/>
                </a:solidFill>
                <a:latin typeface="Century Gothic" panose="020B0502020202020204" pitchFamily="34" charset="0"/>
              </a:rPr>
              <a:t>Supervisor</a:t>
            </a:r>
            <a:r>
              <a:rPr lang="pt-BR" sz="2400" b="1" dirty="0">
                <a:solidFill>
                  <a:srgbClr val="002A85"/>
                </a:solidFill>
                <a:latin typeface="Century Gothic" panose="020B0502020202020204" pitchFamily="34" charset="0"/>
              </a:rPr>
              <a:t> poderá acompanhar o desempenho do seu time nas campanhas.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386" y="5981700"/>
            <a:ext cx="935629" cy="781050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CB9E2ABE-EE21-2B82-AA95-DB4F76F7D59F}"/>
              </a:ext>
            </a:extLst>
          </p:cNvPr>
          <p:cNvGrpSpPr/>
          <p:nvPr/>
        </p:nvGrpSpPr>
        <p:grpSpPr>
          <a:xfrm>
            <a:off x="6848526" y="1146229"/>
            <a:ext cx="5342970" cy="4346104"/>
            <a:chOff x="6848526" y="1146229"/>
            <a:chExt cx="5342970" cy="4346104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BF2CB28D-F5EC-BDB3-E928-0F26EE5B53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92266"/>
            <a:stretch/>
          </p:blipFill>
          <p:spPr>
            <a:xfrm>
              <a:off x="6848526" y="1146229"/>
              <a:ext cx="5342970" cy="4346104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76755" y="1146229"/>
              <a:ext cx="4287016" cy="4346104"/>
            </a:xfrm>
            <a:prstGeom prst="rect">
              <a:avLst/>
            </a:prstGeom>
          </p:spPr>
        </p:pic>
      </p:grpSp>
      <p:pic>
        <p:nvPicPr>
          <p:cNvPr id="3" name="Imagem 2" descr="Tela de um computador&#10;&#10;Descrição gerada automaticamente">
            <a:extLst>
              <a:ext uri="{FF2B5EF4-FFF2-40B4-BE49-F238E27FC236}">
                <a16:creationId xmlns:a16="http://schemas.microsoft.com/office/drawing/2014/main" id="{B88401F5-A9AC-ECDA-CBFF-878B630477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-34280"/>
            <a:ext cx="64008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748576" y="343225"/>
            <a:ext cx="591540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ts val="6000"/>
            </a:pPr>
            <a:r>
              <a:rPr lang="en-US" sz="2800" b="1" dirty="0">
                <a:solidFill>
                  <a:srgbClr val="002A85"/>
                </a:solidFill>
                <a:latin typeface="Century Gothic" panose="020B0502020202020204" pitchFamily="34" charset="0"/>
                <a:sym typeface="Quicksand Light"/>
              </a:rPr>
              <a:t>NOVIDADES</a:t>
            </a:r>
          </a:p>
          <a:p>
            <a:pPr>
              <a:buSzPts val="6000"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TELA DESEMPENHO POR CARGO – VISÃO GESTORES</a:t>
            </a:r>
          </a:p>
        </p:txBody>
      </p:sp>
      <p:pic>
        <p:nvPicPr>
          <p:cNvPr id="1026" name="Picture 2" descr="Símbolo Organograma png | PNGWing">
            <a:extLst>
              <a:ext uri="{FF2B5EF4-FFF2-40B4-BE49-F238E27FC236}">
                <a16:creationId xmlns:a16="http://schemas.microsoft.com/office/drawing/2014/main" id="{6E323DE4-5DE0-303B-79B4-0314FD244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515" b="98182" l="1667" r="98889">
                        <a14:foregroundMark x1="9722" y1="55758" x2="9722" y2="55758"/>
                        <a14:foregroundMark x1="15833" y1="77576" x2="15833" y2="77576"/>
                        <a14:foregroundMark x1="44722" y1="81515" x2="44722" y2="81515"/>
                        <a14:foregroundMark x1="83333" y1="83636" x2="83333" y2="83636"/>
                        <a14:foregroundMark x1="84722" y1="83636" x2="84722" y2="83636"/>
                        <a14:foregroundMark x1="81111" y1="89697" x2="81111" y2="89697"/>
                        <a14:foregroundMark x1="98889" y1="90000" x2="98889" y2="90000"/>
                        <a14:foregroundMark x1="58056" y1="98182" x2="58056" y2="98182"/>
                        <a14:foregroundMark x1="5833" y1="82424" x2="5833" y2="82424"/>
                        <a14:foregroundMark x1="1944" y1="90000" x2="1944" y2="90000"/>
                        <a14:foregroundMark x1="53611" y1="30606" x2="53611" y2="30606"/>
                        <a14:foregroundMark x1="50278" y1="1515" x2="50278" y2="1515"/>
                        <a14:backgroundMark x1="92500" y1="90303" x2="92500" y2="903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7" y="1408621"/>
            <a:ext cx="1326216" cy="121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5F33215-AB88-C93C-6615-8297E96150A2}"/>
              </a:ext>
            </a:extLst>
          </p:cNvPr>
          <p:cNvGrpSpPr/>
          <p:nvPr/>
        </p:nvGrpSpPr>
        <p:grpSpPr>
          <a:xfrm>
            <a:off x="11046348" y="63940"/>
            <a:ext cx="788904" cy="716764"/>
            <a:chOff x="3840246" y="1383280"/>
            <a:chExt cx="4496034" cy="4496034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61A76EF2-A25D-C5A6-8E0E-FD51B513F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3EBE3B4F-2944-0354-42DE-978EEEFD1153}"/>
                </a:ext>
              </a:extLst>
            </p:cNvPr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BB27ABE6-3A24-6EA1-8D87-27AC16EF2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C39D40E-3A1A-C1F0-B197-21F44C147F93}"/>
              </a:ext>
            </a:extLst>
          </p:cNvPr>
          <p:cNvSpPr txBox="1"/>
          <p:nvPr/>
        </p:nvSpPr>
        <p:spPr>
          <a:xfrm>
            <a:off x="2044151" y="1429451"/>
            <a:ext cx="4382050" cy="1286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ts val="6000"/>
              <a:defRPr/>
            </a:pPr>
            <a:r>
              <a:rPr lang="en-US" b="1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GERENTE: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Vê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a propria performance de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vendas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,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vê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a performance de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seus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supervisores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e RCAs.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BB12B7B-5C21-217F-0E8A-716BAE1D47D8}"/>
              </a:ext>
            </a:extLst>
          </p:cNvPr>
          <p:cNvSpPr txBox="1"/>
          <p:nvPr/>
        </p:nvSpPr>
        <p:spPr>
          <a:xfrm>
            <a:off x="391210" y="2953593"/>
            <a:ext cx="5399990" cy="870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ts val="6000"/>
              <a:defRPr/>
            </a:pPr>
            <a:r>
              <a:rPr lang="en-US" b="1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SUPERVISOR: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Vê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a propria performance de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vendas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e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vê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a performance de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seus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RCAs</a:t>
            </a: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F46590F3-419B-3CFB-B5DB-C785B81CA5E9}"/>
              </a:ext>
            </a:extLst>
          </p:cNvPr>
          <p:cNvGrpSpPr/>
          <p:nvPr/>
        </p:nvGrpSpPr>
        <p:grpSpPr>
          <a:xfrm>
            <a:off x="2618799" y="5882000"/>
            <a:ext cx="8403320" cy="742740"/>
            <a:chOff x="2618799" y="5882000"/>
            <a:chExt cx="8403320" cy="742740"/>
          </a:xfrm>
        </p:grpSpPr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E4251067-BE56-684F-92D2-44983F5A3023}"/>
                </a:ext>
              </a:extLst>
            </p:cNvPr>
            <p:cNvSpPr txBox="1"/>
            <p:nvPr/>
          </p:nvSpPr>
          <p:spPr>
            <a:xfrm>
              <a:off x="4421332" y="6044900"/>
              <a:ext cx="66007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0070C0"/>
                  </a:solidFill>
                </a:rPr>
                <a:t>EM BREVE: PONTO FOCAL E GC TAMBÉM PODERÃO ACOMPANHAR.</a:t>
              </a:r>
              <a:endParaRPr lang="pt-BR" dirty="0">
                <a:solidFill>
                  <a:srgbClr val="0070C0"/>
                </a:solidFill>
              </a:endParaRPr>
            </a:p>
          </p:txBody>
        </p:sp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0D401D5E-3A1A-7689-1FD1-38D801B5B4D7}"/>
                </a:ext>
              </a:extLst>
            </p:cNvPr>
            <p:cNvGrpSpPr/>
            <p:nvPr/>
          </p:nvGrpSpPr>
          <p:grpSpPr>
            <a:xfrm>
              <a:off x="3455627" y="5882000"/>
              <a:ext cx="804215" cy="716764"/>
              <a:chOff x="8039303" y="2000250"/>
              <a:chExt cx="3170154" cy="3174214"/>
            </a:xfrm>
          </p:grpSpPr>
          <p:grpSp>
            <p:nvGrpSpPr>
              <p:cNvPr id="30" name="Agrupar 29">
                <a:extLst>
                  <a:ext uri="{FF2B5EF4-FFF2-40B4-BE49-F238E27FC236}">
                    <a16:creationId xmlns:a16="http://schemas.microsoft.com/office/drawing/2014/main" id="{166358F7-19DC-5235-BDF2-A1BD6D6C5FAF}"/>
                  </a:ext>
                </a:extLst>
              </p:cNvPr>
              <p:cNvGrpSpPr/>
              <p:nvPr/>
            </p:nvGrpSpPr>
            <p:grpSpPr>
              <a:xfrm>
                <a:off x="8039303" y="2000250"/>
                <a:ext cx="3170154" cy="3174214"/>
                <a:chOff x="3840246" y="1383280"/>
                <a:chExt cx="4496034" cy="4496034"/>
              </a:xfrm>
            </p:grpSpPr>
            <p:pic>
              <p:nvPicPr>
                <p:cNvPr id="32" name="Imagem 31">
                  <a:extLst>
                    <a:ext uri="{FF2B5EF4-FFF2-40B4-BE49-F238E27FC236}">
                      <a16:creationId xmlns:a16="http://schemas.microsoft.com/office/drawing/2014/main" id="{BC671499-4F8D-5A61-8E4B-87ECA76DCC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40246" y="1383280"/>
                  <a:ext cx="4496034" cy="4496034"/>
                </a:xfrm>
                <a:prstGeom prst="ellipse">
                  <a:avLst/>
                </a:prstGeom>
                <a:ln w="63500" cap="rnd">
                  <a:noFill/>
                </a:ln>
                <a:effectLst>
                  <a:outerShdw blurRad="381000" dist="292100" dir="5400000" sx="-80000" sy="-18000" rotWithShape="0">
                    <a:srgbClr val="000000">
                      <a:alpha val="22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3000000"/>
                  </a:lightRig>
                </a:scene3d>
                <a:sp3d contourW="7620">
                  <a:bevelT w="95250" h="31750"/>
                  <a:contourClr>
                    <a:srgbClr val="333333"/>
                  </a:contourClr>
                </a:sp3d>
              </p:spPr>
            </p:pic>
            <p:sp>
              <p:nvSpPr>
                <p:cNvPr id="33" name="Elipse 32">
                  <a:extLst>
                    <a:ext uri="{FF2B5EF4-FFF2-40B4-BE49-F238E27FC236}">
                      <a16:creationId xmlns:a16="http://schemas.microsoft.com/office/drawing/2014/main" id="{E07BF121-FC96-1AA4-B59C-C8B62FC32CD0}"/>
                    </a:ext>
                  </a:extLst>
                </p:cNvPr>
                <p:cNvSpPr/>
                <p:nvPr/>
              </p:nvSpPr>
              <p:spPr>
                <a:xfrm>
                  <a:off x="4325511" y="1861114"/>
                  <a:ext cx="3582250" cy="3582250"/>
                </a:xfrm>
                <a:prstGeom prst="ellipse">
                  <a:avLst/>
                </a:prstGeom>
                <a:solidFill>
                  <a:srgbClr val="FFFFFF">
                    <a:alpha val="78039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31" name="Imagem 30" descr="Desenho de uma pessoa&#10;&#10;Descrição gerada automaticamente com confiança média">
                <a:extLst>
                  <a:ext uri="{FF2B5EF4-FFF2-40B4-BE49-F238E27FC236}">
                    <a16:creationId xmlns:a16="http://schemas.microsoft.com/office/drawing/2014/main" id="{4F99C653-140C-EF7E-24C7-C807F2B32A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92" t="21685" r="5632" b="22930"/>
              <a:stretch/>
            </p:blipFill>
            <p:spPr>
              <a:xfrm>
                <a:off x="8284451" y="2100442"/>
                <a:ext cx="2719868" cy="2904265"/>
              </a:xfrm>
              <a:prstGeom prst="rect">
                <a:avLst/>
              </a:prstGeom>
            </p:spPr>
          </p:pic>
        </p:grpSp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E71BF4E1-485F-4E48-5C05-9F4858522933}"/>
                </a:ext>
              </a:extLst>
            </p:cNvPr>
            <p:cNvGrpSpPr/>
            <p:nvPr/>
          </p:nvGrpSpPr>
          <p:grpSpPr>
            <a:xfrm>
              <a:off x="2618799" y="5907976"/>
              <a:ext cx="815374" cy="716764"/>
              <a:chOff x="4354129" y="2020781"/>
              <a:chExt cx="3170154" cy="3174214"/>
            </a:xfrm>
          </p:grpSpPr>
          <p:grpSp>
            <p:nvGrpSpPr>
              <p:cNvPr id="35" name="Agrupar 34">
                <a:extLst>
                  <a:ext uri="{FF2B5EF4-FFF2-40B4-BE49-F238E27FC236}">
                    <a16:creationId xmlns:a16="http://schemas.microsoft.com/office/drawing/2014/main" id="{ACECE38D-4386-8220-635B-7D46651E79A3}"/>
                  </a:ext>
                </a:extLst>
              </p:cNvPr>
              <p:cNvGrpSpPr/>
              <p:nvPr/>
            </p:nvGrpSpPr>
            <p:grpSpPr>
              <a:xfrm>
                <a:off x="4354129" y="2020781"/>
                <a:ext cx="3170154" cy="3174214"/>
                <a:chOff x="3840246" y="1383280"/>
                <a:chExt cx="4496034" cy="4496034"/>
              </a:xfrm>
            </p:grpSpPr>
            <p:pic>
              <p:nvPicPr>
                <p:cNvPr id="37" name="Imagem 36">
                  <a:extLst>
                    <a:ext uri="{FF2B5EF4-FFF2-40B4-BE49-F238E27FC236}">
                      <a16:creationId xmlns:a16="http://schemas.microsoft.com/office/drawing/2014/main" id="{B59E86AD-323F-D19F-E4AE-C8472F8F87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40246" y="1383280"/>
                  <a:ext cx="4496034" cy="4496034"/>
                </a:xfrm>
                <a:prstGeom prst="ellipse">
                  <a:avLst/>
                </a:prstGeom>
                <a:ln w="63500" cap="rnd">
                  <a:noFill/>
                </a:ln>
                <a:effectLst>
                  <a:outerShdw blurRad="381000" dist="292100" dir="5400000" sx="-80000" sy="-18000" rotWithShape="0">
                    <a:srgbClr val="000000">
                      <a:alpha val="22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3000000"/>
                  </a:lightRig>
                </a:scene3d>
                <a:sp3d contourW="7620">
                  <a:bevelT w="95250" h="31750"/>
                  <a:contourClr>
                    <a:srgbClr val="333333"/>
                  </a:contourClr>
                </a:sp3d>
              </p:spPr>
            </p:pic>
            <p:sp>
              <p:nvSpPr>
                <p:cNvPr id="38" name="Elipse 37">
                  <a:extLst>
                    <a:ext uri="{FF2B5EF4-FFF2-40B4-BE49-F238E27FC236}">
                      <a16:creationId xmlns:a16="http://schemas.microsoft.com/office/drawing/2014/main" id="{C744A225-1792-959F-C29A-08290FFBDABD}"/>
                    </a:ext>
                  </a:extLst>
                </p:cNvPr>
                <p:cNvSpPr/>
                <p:nvPr/>
              </p:nvSpPr>
              <p:spPr>
                <a:xfrm>
                  <a:off x="4325511" y="1861114"/>
                  <a:ext cx="3582250" cy="3582250"/>
                </a:xfrm>
                <a:prstGeom prst="ellipse">
                  <a:avLst/>
                </a:prstGeom>
                <a:solidFill>
                  <a:srgbClr val="FFFFFF">
                    <a:alpha val="78039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36" name="Espaço Reservado para Imagem 6">
                <a:extLst>
                  <a:ext uri="{FF2B5EF4-FFF2-40B4-BE49-F238E27FC236}">
                    <a16:creationId xmlns:a16="http://schemas.microsoft.com/office/drawing/2014/main" id="{3AE750A3-DBE4-D77D-BC44-201870208C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46" r="3246"/>
              <a:stretch>
                <a:fillRect/>
              </a:stretch>
            </p:blipFill>
            <p:spPr>
              <a:xfrm>
                <a:off x="4677238" y="2336693"/>
                <a:ext cx="2525845" cy="2585502"/>
              </a:xfrm>
              <a:prstGeom prst="ellipse">
                <a:avLst/>
              </a:prstGeom>
            </p:spPr>
          </p:pic>
        </p:grpSp>
      </p:grpSp>
      <p:sp>
        <p:nvSpPr>
          <p:cNvPr id="9" name="Retângulo 8">
            <a:extLst>
              <a:ext uri="{FF2B5EF4-FFF2-40B4-BE49-F238E27FC236}">
                <a16:creationId xmlns:a16="http://schemas.microsoft.com/office/drawing/2014/main" id="{F85FFB09-0A94-82FD-5728-EA4F93DA4B23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278722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-20706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6191118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A85"/>
                </a:solidFill>
                <a:latin typeface="Century Gothic" panose="020B0502020202020204" pitchFamily="34" charset="0"/>
                <a:sym typeface="Quicksand Light"/>
              </a:rPr>
              <a:t>RESGATE EM CONTA SIMPLIFICADO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A8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SEUS NEOCOINS COM MAIS FACILIDADE</a:t>
            </a:r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151" y="1291760"/>
            <a:ext cx="2038586" cy="4530192"/>
          </a:xfr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0ED5AD5C-7626-7C47-17C2-6372A55C48E5}"/>
              </a:ext>
            </a:extLst>
          </p:cNvPr>
          <p:cNvSpPr txBox="1"/>
          <p:nvPr/>
        </p:nvSpPr>
        <p:spPr>
          <a:xfrm>
            <a:off x="314514" y="2265627"/>
            <a:ext cx="26666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Serviço disponibilizado no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Catálogo de Prêmios.</a:t>
            </a:r>
            <a:b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acessar, preencher valores e confirmar dados bancários.</a:t>
            </a:r>
          </a:p>
        </p:txBody>
      </p:sp>
      <p:pic>
        <p:nvPicPr>
          <p:cNvPr id="18" name="Imagem 17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979" y="3393788"/>
            <a:ext cx="254814" cy="32592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4F2BA561-40E7-2501-15D8-7803809D2347}"/>
              </a:ext>
            </a:extLst>
          </p:cNvPr>
          <p:cNvSpPr/>
          <p:nvPr/>
        </p:nvSpPr>
        <p:spPr>
          <a:xfrm>
            <a:off x="3798883" y="5182160"/>
            <a:ext cx="467107" cy="34234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2E04EDDF-459B-D680-E9BF-06F399F2CE83}"/>
              </a:ext>
            </a:extLst>
          </p:cNvPr>
          <p:cNvGrpSpPr/>
          <p:nvPr/>
        </p:nvGrpSpPr>
        <p:grpSpPr>
          <a:xfrm>
            <a:off x="11046348" y="63940"/>
            <a:ext cx="788904" cy="716764"/>
            <a:chOff x="3840246" y="1383280"/>
            <a:chExt cx="4496034" cy="4496034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80CED069-B337-A6CE-E6B9-78DE32EBC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FBF279A4-4667-A95D-F23C-12F3B2E6DB93}"/>
                </a:ext>
              </a:extLst>
            </p:cNvPr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3CF16D04-3810-0D9C-D58F-7DD57C3986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4" name="Modelo 3D 23" descr="Moeda caindo">
                <a:extLst>
                  <a:ext uri="{FF2B5EF4-FFF2-40B4-BE49-F238E27FC236}">
                    <a16:creationId xmlns:a16="http://schemas.microsoft.com/office/drawing/2014/main" id="{DD1A4F8C-95C4-E61A-C922-E07F039FD3F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60322868"/>
                  </p:ext>
                </p:extLst>
              </p:nvPr>
            </p:nvGraphicFramePr>
            <p:xfrm>
              <a:off x="1259221" y="964665"/>
              <a:ext cx="9012329" cy="4052395"/>
            </p:xfrm>
            <a:graphic>
              <a:graphicData uri="http://schemas.microsoft.com/office/drawing/2017/model3d">
                <am3d:model3d r:embed="rId11">
                  <am3d:spPr>
                    <a:xfrm>
                      <a:off x="0" y="0"/>
                      <a:ext cx="9012329" cy="4052395"/>
                    </a:xfrm>
                    <a:prstGeom prst="rect">
                      <a:avLst/>
                    </a:prstGeom>
                  </am3d:spPr>
                  <am3d:camera>
                    <am3d:pos x="0" y="0" z="6504686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3773" d="1000000"/>
                    <am3d:preTrans dx="-88812" dy="-7709518" dz="155315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2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38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1034115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4" name="Modelo 3D 23" descr="Moeda caindo">
                <a:extLst>
                  <a:ext uri="{FF2B5EF4-FFF2-40B4-BE49-F238E27FC236}">
                    <a16:creationId xmlns:a16="http://schemas.microsoft.com/office/drawing/2014/main" id="{DD1A4F8C-95C4-E61A-C922-E07F039FD3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59221" y="964665"/>
                <a:ext cx="9012329" cy="4052395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Imagem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10" y="1167938"/>
            <a:ext cx="3235282" cy="4895017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6" name="Modelo 3D 35" descr="Moeda caindo">
                <a:extLst>
                  <a:ext uri="{FF2B5EF4-FFF2-40B4-BE49-F238E27FC236}">
                    <a16:creationId xmlns:a16="http://schemas.microsoft.com/office/drawing/2014/main" id="{AA90A404-ADEA-CDDE-3608-F53D1D843D3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658652949"/>
                  </p:ext>
                </p:extLst>
              </p:nvPr>
            </p:nvGraphicFramePr>
            <p:xfrm>
              <a:off x="4956402" y="-1051876"/>
              <a:ext cx="9012329" cy="4052395"/>
            </p:xfrm>
            <a:graphic>
              <a:graphicData uri="http://schemas.microsoft.com/office/drawing/2017/model3d">
                <am3d:model3d r:embed="rId11">
                  <am3d:spPr>
                    <a:xfrm>
                      <a:off x="0" y="0"/>
                      <a:ext cx="9012329" cy="4052395"/>
                    </a:xfrm>
                    <a:prstGeom prst="rect">
                      <a:avLst/>
                    </a:prstGeom>
                  </am3d:spPr>
                  <am3d:camera>
                    <am3d:pos x="0" y="0" z="6504686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3773" d="1000000"/>
                    <am3d:preTrans dx="-88812" dy="-7709518" dz="155315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2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38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1034115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6" name="Modelo 3D 35" descr="Moeda caindo">
                <a:extLst>
                  <a:ext uri="{FF2B5EF4-FFF2-40B4-BE49-F238E27FC236}">
                    <a16:creationId xmlns:a16="http://schemas.microsoft.com/office/drawing/2014/main" id="{AA90A404-ADEA-CDDE-3608-F53D1D843D3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956402" y="-1051876"/>
                <a:ext cx="9012329" cy="4052395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Agrupar 24">
            <a:extLst>
              <a:ext uri="{FF2B5EF4-FFF2-40B4-BE49-F238E27FC236}">
                <a16:creationId xmlns:a16="http://schemas.microsoft.com/office/drawing/2014/main" id="{2DA32A0B-082F-1D84-5B67-794788E60F29}"/>
              </a:ext>
            </a:extLst>
          </p:cNvPr>
          <p:cNvGrpSpPr/>
          <p:nvPr/>
        </p:nvGrpSpPr>
        <p:grpSpPr>
          <a:xfrm>
            <a:off x="5512969" y="1167938"/>
            <a:ext cx="3263350" cy="4895017"/>
            <a:chOff x="5512969" y="1167938"/>
            <a:chExt cx="3263350" cy="4895017"/>
          </a:xfrm>
        </p:grpSpPr>
        <p:pic>
          <p:nvPicPr>
            <p:cNvPr id="21" name="Imagem 20" descr="Forma&#10;&#10;Descrição gerada automaticamente">
              <a:extLst>
                <a:ext uri="{FF2B5EF4-FFF2-40B4-BE49-F238E27FC236}">
                  <a16:creationId xmlns:a16="http://schemas.microsoft.com/office/drawing/2014/main" id="{617090E6-151F-5B23-3377-BCF132532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1505" y="3399155"/>
              <a:ext cx="254814" cy="325925"/>
            </a:xfrm>
            <a:prstGeom prst="rect">
              <a:avLst/>
            </a:prstGeom>
          </p:spPr>
        </p:pic>
        <p:grpSp>
          <p:nvGrpSpPr>
            <p:cNvPr id="3" name="Grupo 2"/>
            <p:cNvGrpSpPr/>
            <p:nvPr/>
          </p:nvGrpSpPr>
          <p:grpSpPr>
            <a:xfrm>
              <a:off x="6134681" y="1287551"/>
              <a:ext cx="2042280" cy="4538400"/>
              <a:chOff x="6304475" y="989811"/>
              <a:chExt cx="2042280" cy="4538400"/>
            </a:xfrm>
          </p:grpSpPr>
          <p:pic>
            <p:nvPicPr>
              <p:cNvPr id="6" name="Imagem 5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4475" y="989811"/>
                <a:ext cx="2042280" cy="4538400"/>
              </a:xfrm>
              <a:prstGeom prst="rect">
                <a:avLst/>
              </a:prstGeom>
            </p:spPr>
          </p:pic>
          <p:sp>
            <p:nvSpPr>
              <p:cNvPr id="2" name="Retângulo 1"/>
              <p:cNvSpPr/>
              <p:nvPr/>
            </p:nvSpPr>
            <p:spPr>
              <a:xfrm>
                <a:off x="6436360" y="4554220"/>
                <a:ext cx="1755140" cy="330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2969" y="1167938"/>
              <a:ext cx="3235282" cy="4895017"/>
            </a:xfrm>
            <a:prstGeom prst="rect">
              <a:avLst/>
            </a:prstGeom>
          </p:spPr>
        </p:pic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561F5E8-C599-4A50-A83C-D96CAAEDD84A}"/>
              </a:ext>
            </a:extLst>
          </p:cNvPr>
          <p:cNvGrpSpPr/>
          <p:nvPr/>
        </p:nvGrpSpPr>
        <p:grpSpPr>
          <a:xfrm>
            <a:off x="8414462" y="1167938"/>
            <a:ext cx="3235282" cy="4895017"/>
            <a:chOff x="8414462" y="1167938"/>
            <a:chExt cx="3235282" cy="4895017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0149" y="1291761"/>
              <a:ext cx="2075762" cy="4530189"/>
            </a:xfrm>
            <a:prstGeom prst="rect">
              <a:avLst/>
            </a:prstGeom>
          </p:spPr>
        </p:pic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4462" y="1167938"/>
              <a:ext cx="3235282" cy="4895017"/>
            </a:xfrm>
            <a:prstGeom prst="rect">
              <a:avLst/>
            </a:prstGeom>
          </p:spPr>
        </p:pic>
      </p:grpSp>
      <p:sp>
        <p:nvSpPr>
          <p:cNvPr id="26" name="Retângulo 25">
            <a:extLst>
              <a:ext uri="{FF2B5EF4-FFF2-40B4-BE49-F238E27FC236}">
                <a16:creationId xmlns:a16="http://schemas.microsoft.com/office/drawing/2014/main" id="{1A030037-18E0-3A61-CFF6-C01E66FCF981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123683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0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833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0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383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75FD19-43EF-AC62-B12D-769C000B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1561167"/>
            <a:ext cx="6400800" cy="35607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Comunicações para não perder nenhuma atualização. </a:t>
            </a: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633FBC11-7018-A329-6C28-1B51C52468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42" y="1736068"/>
            <a:ext cx="4265109" cy="356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93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-109719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208" y="422874"/>
            <a:ext cx="2814912" cy="6046436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4438" y="5813988"/>
            <a:ext cx="935629" cy="781050"/>
          </a:xfrm>
          <a:prstGeom prst="rect">
            <a:avLst/>
          </a:prstGeom>
        </p:spPr>
      </p:pic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4559261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A85"/>
                </a:solidFill>
                <a:latin typeface="Century Gothic" panose="020B0502020202020204" pitchFamily="34" charset="0"/>
                <a:sym typeface="Quicksand Light"/>
              </a:rPr>
              <a:t>NOVAS COMUNICAÇÕES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E-MAIL E WHATSAPP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A472661-7937-8E16-6223-3F8873D3EAEC}"/>
              </a:ext>
            </a:extLst>
          </p:cNvPr>
          <p:cNvSpPr/>
          <p:nvPr/>
        </p:nvSpPr>
        <p:spPr>
          <a:xfrm>
            <a:off x="1086439" y="4773509"/>
            <a:ext cx="5165206" cy="1344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Sempre que houver algo novo atualizaremos vocês. Dessa forma, estaremos próximos e atualizados sobre as </a:t>
            </a:r>
            <a:r>
              <a:rPr lang="pt-BR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novidades do programa</a:t>
            </a:r>
            <a:r>
              <a:rPr lang="pt-BR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, como: campanhas ativas, Neocoins conquistados, e muito mais!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C087996-EBFF-35FA-3D14-A3770D782A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140" y="277596"/>
            <a:ext cx="4331235" cy="655320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2D921BA-195F-7A7A-F95D-A3F457CC494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68141" y="3558852"/>
            <a:ext cx="909499" cy="1043592"/>
          </a:xfrm>
          <a:prstGeom prst="rect">
            <a:avLst/>
          </a:prstGeom>
        </p:spPr>
      </p:pic>
      <p:grpSp>
        <p:nvGrpSpPr>
          <p:cNvPr id="19" name="Agrupar 18">
            <a:extLst>
              <a:ext uri="{FF2B5EF4-FFF2-40B4-BE49-F238E27FC236}">
                <a16:creationId xmlns:a16="http://schemas.microsoft.com/office/drawing/2014/main" id="{36D56018-1003-A8EE-1622-480E6605C001}"/>
              </a:ext>
            </a:extLst>
          </p:cNvPr>
          <p:cNvGrpSpPr/>
          <p:nvPr/>
        </p:nvGrpSpPr>
        <p:grpSpPr>
          <a:xfrm>
            <a:off x="9754943" y="116158"/>
            <a:ext cx="788904" cy="716764"/>
            <a:chOff x="3840246" y="1383280"/>
            <a:chExt cx="4496034" cy="4496034"/>
          </a:xfrm>
        </p:grpSpPr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85008272-90DC-039B-145B-D3FE5F813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F2711727-35E0-898B-87A7-8FAA856DED36}"/>
                </a:ext>
              </a:extLst>
            </p:cNvPr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2B88465C-D3CF-3008-93A6-3BC70AF84D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B14EDB68-7B23-07F0-0719-05CD36FD2F45}"/>
              </a:ext>
            </a:extLst>
          </p:cNvPr>
          <p:cNvGrpSpPr/>
          <p:nvPr/>
        </p:nvGrpSpPr>
        <p:grpSpPr>
          <a:xfrm>
            <a:off x="11351425" y="46658"/>
            <a:ext cx="804215" cy="716764"/>
            <a:chOff x="8039303" y="2000250"/>
            <a:chExt cx="3170154" cy="3174214"/>
          </a:xfrm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FA4AE1A4-6773-B2FE-0223-22D4CBE874DB}"/>
                </a:ext>
              </a:extLst>
            </p:cNvPr>
            <p:cNvGrpSpPr/>
            <p:nvPr/>
          </p:nvGrpSpPr>
          <p:grpSpPr>
            <a:xfrm>
              <a:off x="8039303" y="2000250"/>
              <a:ext cx="3170154" cy="3174214"/>
              <a:chOff x="3840246" y="1383280"/>
              <a:chExt cx="4496034" cy="4496034"/>
            </a:xfrm>
          </p:grpSpPr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id="{B929C245-DC77-CC28-7B84-48555E81B0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27" name="Elipse 26">
                <a:extLst>
                  <a:ext uri="{FF2B5EF4-FFF2-40B4-BE49-F238E27FC236}">
                    <a16:creationId xmlns:a16="http://schemas.microsoft.com/office/drawing/2014/main" id="{8737A222-92EA-2774-DEEA-F2BA76521926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25" name="Imagem 24" descr="Desenho de uma pessoa&#10;&#10;Descrição gerada automaticamente com confiança média">
              <a:extLst>
                <a:ext uri="{FF2B5EF4-FFF2-40B4-BE49-F238E27FC236}">
                  <a16:creationId xmlns:a16="http://schemas.microsoft.com/office/drawing/2014/main" id="{37B3BF75-D331-B716-237C-662EFE9B74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92" t="21685" r="5632" b="22930"/>
            <a:stretch/>
          </p:blipFill>
          <p:spPr>
            <a:xfrm>
              <a:off x="8284451" y="2100442"/>
              <a:ext cx="2719868" cy="2904265"/>
            </a:xfrm>
            <a:prstGeom prst="rect">
              <a:avLst/>
            </a:prstGeom>
          </p:spPr>
        </p:pic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ECC943EC-7153-9543-0B22-F2CF233EE37E}"/>
              </a:ext>
            </a:extLst>
          </p:cNvPr>
          <p:cNvGrpSpPr/>
          <p:nvPr/>
        </p:nvGrpSpPr>
        <p:grpSpPr>
          <a:xfrm>
            <a:off x="10514597" y="72634"/>
            <a:ext cx="815374" cy="716764"/>
            <a:chOff x="4354129" y="2020781"/>
            <a:chExt cx="3170154" cy="3174214"/>
          </a:xfrm>
        </p:grpSpPr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FB62C7A6-F13C-95E5-9A0F-A9DE0CC63680}"/>
                </a:ext>
              </a:extLst>
            </p:cNvPr>
            <p:cNvGrpSpPr/>
            <p:nvPr/>
          </p:nvGrpSpPr>
          <p:grpSpPr>
            <a:xfrm>
              <a:off x="4354129" y="2020781"/>
              <a:ext cx="3170154" cy="3174214"/>
              <a:chOff x="3840246" y="1383280"/>
              <a:chExt cx="4496034" cy="4496034"/>
            </a:xfrm>
          </p:grpSpPr>
          <p:pic>
            <p:nvPicPr>
              <p:cNvPr id="31" name="Imagem 30">
                <a:extLst>
                  <a:ext uri="{FF2B5EF4-FFF2-40B4-BE49-F238E27FC236}">
                    <a16:creationId xmlns:a16="http://schemas.microsoft.com/office/drawing/2014/main" id="{8792E27D-4DFE-D452-7706-4769329941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32" name="Elipse 31">
                <a:extLst>
                  <a:ext uri="{FF2B5EF4-FFF2-40B4-BE49-F238E27FC236}">
                    <a16:creationId xmlns:a16="http://schemas.microsoft.com/office/drawing/2014/main" id="{0CC42755-916D-5237-74B2-2CB7E4E3A3D8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0" name="Espaço Reservado para Imagem 6">
              <a:extLst>
                <a:ext uri="{FF2B5EF4-FFF2-40B4-BE49-F238E27FC236}">
                  <a16:creationId xmlns:a16="http://schemas.microsoft.com/office/drawing/2014/main" id="{F8878C62-76DD-E2D0-59D9-CCE24B9B5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6" r="3246"/>
            <a:stretch>
              <a:fillRect/>
            </a:stretch>
          </p:blipFill>
          <p:spPr>
            <a:xfrm>
              <a:off x="4677238" y="2336693"/>
              <a:ext cx="2525845" cy="2585502"/>
            </a:xfrm>
            <a:prstGeom prst="ellipse">
              <a:avLst/>
            </a:prstGeom>
          </p:spPr>
        </p:pic>
      </p:grpSp>
      <p:pic>
        <p:nvPicPr>
          <p:cNvPr id="1026" name="Picture 2" descr="Novo - ícones de comércio grátis">
            <a:extLst>
              <a:ext uri="{FF2B5EF4-FFF2-40B4-BE49-F238E27FC236}">
                <a16:creationId xmlns:a16="http://schemas.microsoft.com/office/drawing/2014/main" id="{41E968EE-224C-60C3-F4A2-78C1A530B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25" y="1687913"/>
            <a:ext cx="878414" cy="87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3" name="Diagrama 32">
            <a:extLst>
              <a:ext uri="{FF2B5EF4-FFF2-40B4-BE49-F238E27FC236}">
                <a16:creationId xmlns:a16="http://schemas.microsoft.com/office/drawing/2014/main" id="{1B4EEEE0-EDDD-ABDB-0108-59ADECCEDF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3589054"/>
              </p:ext>
            </p:extLst>
          </p:nvPr>
        </p:nvGraphicFramePr>
        <p:xfrm>
          <a:off x="1188720" y="1561980"/>
          <a:ext cx="5013871" cy="1831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7" name="Retângulo 6">
            <a:extLst>
              <a:ext uri="{FF2B5EF4-FFF2-40B4-BE49-F238E27FC236}">
                <a16:creationId xmlns:a16="http://schemas.microsoft.com/office/drawing/2014/main" id="{02632C72-996D-46F7-0F38-2A693E578376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65225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3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-109719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3741730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A85"/>
                </a:solidFill>
                <a:latin typeface="Century Gothic" panose="020B0502020202020204" pitchFamily="34" charset="0"/>
                <a:sym typeface="Quicksand Light"/>
              </a:rPr>
              <a:t>NOVOS RELATÓRIOS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TIME DE VENDAS NEO QUÍMICA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B98CB39-EE3D-0CCB-15E2-15CEF2FEE330}"/>
              </a:ext>
            </a:extLst>
          </p:cNvPr>
          <p:cNvSpPr txBox="1"/>
          <p:nvPr/>
        </p:nvSpPr>
        <p:spPr>
          <a:xfrm>
            <a:off x="1179853" y="5115540"/>
            <a:ext cx="6096000" cy="1020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SzPts val="6000"/>
              <a:buFont typeface="Wingdings" panose="05000000000000000000" pitchFamily="2" charset="2"/>
              <a:buChar char="ü"/>
              <a:defRPr/>
            </a:pPr>
            <a:r>
              <a:rPr lang="pt-BR" sz="1400" dirty="0">
                <a:solidFill>
                  <a:srgbClr val="055EA8"/>
                </a:solidFill>
                <a:latin typeface="Century Gothic" panose="020B0502020202020204" pitchFamily="34" charset="0"/>
              </a:rPr>
              <a:t>Novo Dash construído</a:t>
            </a:r>
          </a:p>
          <a:p>
            <a:pPr marL="285750" indent="-285750">
              <a:lnSpc>
                <a:spcPct val="150000"/>
              </a:lnSpc>
              <a:buSzPts val="6000"/>
              <a:buFont typeface="Wingdings" panose="05000000000000000000" pitchFamily="2" charset="2"/>
              <a:buChar char="ü"/>
              <a:defRPr/>
            </a:pPr>
            <a:r>
              <a:rPr lang="pt-BR" sz="1400" dirty="0">
                <a:solidFill>
                  <a:srgbClr val="055EA8"/>
                </a:solidFill>
                <a:latin typeface="Century Gothic" panose="020B0502020202020204" pitchFamily="34" charset="0"/>
              </a:rPr>
              <a:t>Possibilidade de exportar dados</a:t>
            </a:r>
          </a:p>
          <a:p>
            <a:pPr marL="285750" indent="-285750">
              <a:lnSpc>
                <a:spcPct val="150000"/>
              </a:lnSpc>
              <a:buSzPts val="6000"/>
              <a:buFont typeface="Wingdings" panose="05000000000000000000" pitchFamily="2" charset="2"/>
              <a:buChar char="ü"/>
              <a:defRPr/>
            </a:pPr>
            <a:r>
              <a:rPr lang="pt-BR" sz="1400" dirty="0">
                <a:solidFill>
                  <a:srgbClr val="055EA8"/>
                </a:solidFill>
                <a:latin typeface="Century Gothic" panose="020B0502020202020204" pitchFamily="34" charset="0"/>
              </a:rPr>
              <a:t>9 telas desenvolvidas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67C317F-B3B0-0D14-690B-31936CD717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452" y="1921707"/>
            <a:ext cx="5940549" cy="2717216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BB087B2-F74A-2702-9155-AB32BADD3A1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350" r="4394"/>
          <a:stretch/>
        </p:blipFill>
        <p:spPr>
          <a:xfrm>
            <a:off x="6717203" y="1921707"/>
            <a:ext cx="4953345" cy="2753913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F84B0B65-20FB-6651-48C4-79E4CF9335C0}"/>
              </a:ext>
            </a:extLst>
          </p:cNvPr>
          <p:cNvGrpSpPr/>
          <p:nvPr/>
        </p:nvGrpSpPr>
        <p:grpSpPr>
          <a:xfrm>
            <a:off x="11385715" y="92378"/>
            <a:ext cx="804215" cy="716764"/>
            <a:chOff x="8039303" y="2000250"/>
            <a:chExt cx="3170154" cy="3174214"/>
          </a:xfrm>
        </p:grpSpPr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92005D5A-12AE-945B-E166-5AD8184718CB}"/>
                </a:ext>
              </a:extLst>
            </p:cNvPr>
            <p:cNvGrpSpPr/>
            <p:nvPr/>
          </p:nvGrpSpPr>
          <p:grpSpPr>
            <a:xfrm>
              <a:off x="8039303" y="2000250"/>
              <a:ext cx="3170154" cy="3174214"/>
              <a:chOff x="3840246" y="1383280"/>
              <a:chExt cx="4496034" cy="4496034"/>
            </a:xfrm>
          </p:grpSpPr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EDA33116-FEEF-B779-ACB2-E9BD6E3954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9" name="Elipse 8">
                <a:extLst>
                  <a:ext uri="{FF2B5EF4-FFF2-40B4-BE49-F238E27FC236}">
                    <a16:creationId xmlns:a16="http://schemas.microsoft.com/office/drawing/2014/main" id="{BB532E00-AC07-44B0-0462-B2C716F3B64F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7" name="Imagem 6" descr="Desenho de uma pessoa&#10;&#10;Descrição gerada automaticamente com confiança média">
              <a:extLst>
                <a:ext uri="{FF2B5EF4-FFF2-40B4-BE49-F238E27FC236}">
                  <a16:creationId xmlns:a16="http://schemas.microsoft.com/office/drawing/2014/main" id="{7CF29E32-0069-0CD1-925A-45D024D56B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92" t="21685" r="5632" b="22930"/>
            <a:stretch/>
          </p:blipFill>
          <p:spPr>
            <a:xfrm>
              <a:off x="8284451" y="2100442"/>
              <a:ext cx="2719868" cy="2904265"/>
            </a:xfrm>
            <a:prstGeom prst="rect">
              <a:avLst/>
            </a:prstGeom>
          </p:spPr>
        </p:pic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DEF49064-0695-F328-9BE2-B6516AABF3B9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3958919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3199915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SAC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55EA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CENTRAL DE ATENDIMENTO</a:t>
            </a:r>
          </a:p>
        </p:txBody>
      </p:sp>
      <p:pic>
        <p:nvPicPr>
          <p:cNvPr id="10" name="Imagem 9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AF58E0E-E78A-514F-A673-8913711F5E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152" y="418787"/>
            <a:ext cx="2855444" cy="600127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7699692-5F00-4D8E-221D-9F8CC58EF9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080" y="277596"/>
            <a:ext cx="4331235" cy="6553206"/>
          </a:xfrm>
          <a:prstGeom prst="rect">
            <a:avLst/>
          </a:prstGeom>
        </p:spPr>
      </p:pic>
      <p:pic>
        <p:nvPicPr>
          <p:cNvPr id="3" name="Gráfico 2" descr="Call center com preenchimento sólido">
            <a:extLst>
              <a:ext uri="{FF2B5EF4-FFF2-40B4-BE49-F238E27FC236}">
                <a16:creationId xmlns:a16="http://schemas.microsoft.com/office/drawing/2014/main" id="{4026D362-59DC-B743-65E7-5E07334C9B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9778" y="1783157"/>
            <a:ext cx="1378450" cy="137845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007488A6-F90F-693B-6F15-953DF37F29DC}"/>
              </a:ext>
            </a:extLst>
          </p:cNvPr>
          <p:cNvSpPr txBox="1"/>
          <p:nvPr/>
        </p:nvSpPr>
        <p:spPr>
          <a:xfrm>
            <a:off x="1748228" y="1822981"/>
            <a:ext cx="5132665" cy="1293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  <a:latin typeface="Century Gothic" panose="020B0502020202020204" pitchFamily="34" charset="0"/>
              </a:rPr>
              <a:t>A Central de Atendimento Omnion está disponível de segunda à sexta, das 08:00 às 18:00 através dos seguintes contatos:</a:t>
            </a:r>
            <a:endParaRPr lang="pt-BR" b="1" dirty="0">
              <a:solidFill>
                <a:srgbClr val="002060"/>
              </a:solidFill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240C3342-D1E9-A598-9299-71092ACC278A}"/>
              </a:ext>
            </a:extLst>
          </p:cNvPr>
          <p:cNvGrpSpPr/>
          <p:nvPr/>
        </p:nvGrpSpPr>
        <p:grpSpPr>
          <a:xfrm>
            <a:off x="11253447" y="88339"/>
            <a:ext cx="788904" cy="716764"/>
            <a:chOff x="3840246" y="1383280"/>
            <a:chExt cx="4496034" cy="4496034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196BF081-0B0B-A750-8178-4EE150C6E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F5B8674C-74CE-0D9E-6A7A-D19DA3FF55A0}"/>
                </a:ext>
              </a:extLst>
            </p:cNvPr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4C7C2F4D-54D7-8611-4C6D-2E927796AF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79C83119-B83C-4ADB-852B-71522F5B6495}"/>
              </a:ext>
            </a:extLst>
          </p:cNvPr>
          <p:cNvGrpSpPr/>
          <p:nvPr/>
        </p:nvGrpSpPr>
        <p:grpSpPr>
          <a:xfrm>
            <a:off x="540232" y="3294940"/>
            <a:ext cx="5531360" cy="914400"/>
            <a:chOff x="540232" y="3294940"/>
            <a:chExt cx="5531360" cy="914400"/>
          </a:xfrm>
        </p:grpSpPr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02C86A29-CE0F-346A-3ABA-0705388603AA}"/>
                </a:ext>
              </a:extLst>
            </p:cNvPr>
            <p:cNvSpPr txBox="1"/>
            <p:nvPr/>
          </p:nvSpPr>
          <p:spPr>
            <a:xfrm>
              <a:off x="1740357" y="3557059"/>
              <a:ext cx="4331235" cy="455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SzPts val="6000"/>
                <a:defRPr/>
              </a:pPr>
              <a:r>
                <a:rPr lang="pt-BR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Telefone: (11) 3304-2464</a:t>
              </a:r>
            </a:p>
          </p:txBody>
        </p:sp>
        <p:pic>
          <p:nvPicPr>
            <p:cNvPr id="26" name="Gráfico 25" descr="Destinatário com preenchimento sólido">
              <a:extLst>
                <a:ext uri="{FF2B5EF4-FFF2-40B4-BE49-F238E27FC236}">
                  <a16:creationId xmlns:a16="http://schemas.microsoft.com/office/drawing/2014/main" id="{523D520E-C6E3-559E-7506-A3797FD39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40232" y="3294940"/>
              <a:ext cx="914400" cy="914400"/>
            </a:xfrm>
            <a:prstGeom prst="rect">
              <a:avLst/>
            </a:prstGeom>
          </p:spPr>
        </p:pic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F1FAE836-8947-C9B5-9721-9B26B3FBC57B}"/>
              </a:ext>
            </a:extLst>
          </p:cNvPr>
          <p:cNvGrpSpPr/>
          <p:nvPr/>
        </p:nvGrpSpPr>
        <p:grpSpPr>
          <a:xfrm>
            <a:off x="664181" y="5245066"/>
            <a:ext cx="6557839" cy="914400"/>
            <a:chOff x="664181" y="5245066"/>
            <a:chExt cx="6557839" cy="914400"/>
          </a:xfrm>
        </p:grpSpPr>
        <p:sp>
          <p:nvSpPr>
            <p:cNvPr id="8" name="Retângulo 7"/>
            <p:cNvSpPr/>
            <p:nvPr/>
          </p:nvSpPr>
          <p:spPr>
            <a:xfrm>
              <a:off x="1729756" y="5408095"/>
              <a:ext cx="5492264" cy="454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SzPts val="6000"/>
                <a:defRPr/>
              </a:pPr>
              <a:r>
                <a:rPr lang="pt-BR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E-mail: faleconosco@clubedecraques.com.br </a:t>
              </a:r>
            </a:p>
          </p:txBody>
        </p:sp>
        <p:pic>
          <p:nvPicPr>
            <p:cNvPr id="28" name="Gráfico 27" descr="E-mail estrutura de tópicos">
              <a:extLst>
                <a:ext uri="{FF2B5EF4-FFF2-40B4-BE49-F238E27FC236}">
                  <a16:creationId xmlns:a16="http://schemas.microsoft.com/office/drawing/2014/main" id="{4CA88D16-4EDF-216A-D431-E0F53229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64181" y="5245066"/>
              <a:ext cx="914400" cy="914400"/>
            </a:xfrm>
            <a:prstGeom prst="rect">
              <a:avLst/>
            </a:prstGeom>
          </p:spPr>
        </p:pic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989F35AD-63D5-0BED-7195-41CE36615723}"/>
              </a:ext>
            </a:extLst>
          </p:cNvPr>
          <p:cNvGrpSpPr/>
          <p:nvPr/>
        </p:nvGrpSpPr>
        <p:grpSpPr>
          <a:xfrm>
            <a:off x="236265" y="4044572"/>
            <a:ext cx="9593535" cy="1378450"/>
            <a:chOff x="236265" y="4044572"/>
            <a:chExt cx="9593535" cy="1378450"/>
          </a:xfrm>
        </p:grpSpPr>
        <p:pic>
          <p:nvPicPr>
            <p:cNvPr id="2050" name="Picture 2" descr="Ícone Whatsapp Ios PNG transparente - StickPNG">
              <a:extLst>
                <a:ext uri="{FF2B5EF4-FFF2-40B4-BE49-F238E27FC236}">
                  <a16:creationId xmlns:a16="http://schemas.microsoft.com/office/drawing/2014/main" id="{BA8486FE-67E9-6D06-03A1-9C1D98DE93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0000" b="90000" l="10000" r="90000">
                          <a14:foregroundMark x1="61789" y1="43902" x2="61789" y2="4390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65" y="4044572"/>
              <a:ext cx="1654139" cy="1378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78177EB4-7673-AC3B-1304-49E8A6E44D44}"/>
                </a:ext>
              </a:extLst>
            </p:cNvPr>
            <p:cNvSpPr txBox="1"/>
            <p:nvPr/>
          </p:nvSpPr>
          <p:spPr>
            <a:xfrm>
              <a:off x="1729756" y="4452510"/>
              <a:ext cx="6189344" cy="455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SzPts val="6000"/>
                <a:defRPr/>
              </a:pPr>
              <a:r>
                <a:rPr lang="pt-BR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WhatsApp: +55 11 93701-0773</a:t>
              </a:r>
            </a:p>
          </p:txBody>
        </p:sp>
        <p:cxnSp>
          <p:nvCxnSpPr>
            <p:cNvPr id="30" name="Conector: Angulado 29">
              <a:extLst>
                <a:ext uri="{FF2B5EF4-FFF2-40B4-BE49-F238E27FC236}">
                  <a16:creationId xmlns:a16="http://schemas.microsoft.com/office/drawing/2014/main" id="{5A47C01A-CA83-FC07-BAA0-A5800D9350D6}"/>
                </a:ext>
              </a:extLst>
            </p:cNvPr>
            <p:cNvCxnSpPr>
              <a:cxnSpLocks/>
            </p:cNvCxnSpPr>
            <p:nvPr/>
          </p:nvCxnSpPr>
          <p:spPr>
            <a:xfrm>
              <a:off x="1454632" y="4907699"/>
              <a:ext cx="8375168" cy="337367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tângulo 12">
            <a:extLst>
              <a:ext uri="{FF2B5EF4-FFF2-40B4-BE49-F238E27FC236}">
                <a16:creationId xmlns:a16="http://schemas.microsoft.com/office/drawing/2014/main" id="{5B45B842-F231-BA8A-E470-3E603F076032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287803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75FD19-43EF-AC62-B12D-769C000B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1561167"/>
            <a:ext cx="6400800" cy="35607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Como será o fluxo de migração de dados?</a:t>
            </a: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633FBC11-7018-A329-6C28-1B51C52468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42" y="1736068"/>
            <a:ext cx="4265109" cy="356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47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1443A39-A619-B402-2D40-058B5A587E37}"/>
              </a:ext>
            </a:extLst>
          </p:cNvPr>
          <p:cNvSpPr/>
          <p:nvPr/>
        </p:nvSpPr>
        <p:spPr>
          <a:xfrm>
            <a:off x="560070" y="994410"/>
            <a:ext cx="3954780" cy="24345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Engrenagens girando </a:t>
            </a:r>
          </a:p>
        </p:txBody>
      </p:sp>
    </p:spTree>
    <p:extLst>
      <p:ext uri="{BB962C8B-B14F-4D97-AF65-F5344CB8AC3E}">
        <p14:creationId xmlns:p14="http://schemas.microsoft.com/office/powerpoint/2010/main" val="1974199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404" y="486137"/>
            <a:ext cx="2878157" cy="5960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662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O PROGRAMA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COMO FUNCIONA</a:t>
            </a:r>
          </a:p>
        </p:txBody>
      </p:sp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E756B27A-B03B-C171-F4F5-18055BB61E1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B458103-FC4D-3479-2651-E6559A2113DA}"/>
              </a:ext>
            </a:extLst>
          </p:cNvPr>
          <p:cNvSpPr/>
          <p:nvPr/>
        </p:nvSpPr>
        <p:spPr>
          <a:xfrm>
            <a:off x="8663940" y="754380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13996061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140" y="486137"/>
            <a:ext cx="2737508" cy="600002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662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O PROGRAMA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REGULAMENTO</a:t>
            </a: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  <a:sym typeface="Quicksand Light"/>
            </a:endParaRPr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9978E1B2-DAA7-EB89-9CC3-9982683F427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724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405" y="462987"/>
            <a:ext cx="2852884" cy="600748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662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O PROGRAMA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FAQ</a:t>
            </a: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  <a:sym typeface="Quicksand Light"/>
            </a:endParaRPr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819808FE-AB15-A3DC-3FD6-4EAB460378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94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36" y="426719"/>
            <a:ext cx="2761049" cy="602633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662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O PROGRAMA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POLÍTICA LGPD</a:t>
            </a:r>
          </a:p>
        </p:txBody>
      </p:sp>
      <p:pic>
        <p:nvPicPr>
          <p:cNvPr id="14" name="Imagem 13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5CEE03C0-B26A-2628-8908-56BD62626F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7074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21" y="451983"/>
            <a:ext cx="2809647" cy="601848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662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O PROGRAMA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FALE CONOSCO</a:t>
            </a:r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2F595824-986D-FE9E-7B48-D6CB673D70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9225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960" y="464187"/>
            <a:ext cx="2769326" cy="602197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4465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PONTUAÇÃO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MEU EXTRATO</a:t>
            </a:r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08AED295-51F1-F6E2-8206-360A4B052A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571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734" y="443275"/>
            <a:ext cx="2826260" cy="605331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4465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PONTUAÇÃO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MEUS RESGATES</a:t>
            </a:r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77E3D6A7-7993-E21B-D8B5-4D3C20B24A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235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75FD19-43EF-AC62-B12D-769C000B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299" y="1983279"/>
            <a:ext cx="10515600" cy="31386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20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Para finalizar.</a:t>
            </a:r>
            <a:br>
              <a:rPr lang="pt-BR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Muita variedade de prêmios e vantagens.</a:t>
            </a: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0C635DDA-2D24-996C-08CF-65FCC3A5E3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39" y="601794"/>
            <a:ext cx="1652511" cy="137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987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278" y="388772"/>
            <a:ext cx="2788230" cy="604627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038" y="277596"/>
            <a:ext cx="4331235" cy="6553206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FBC1F129-9741-B839-7D5E-4B0C5A3C29DA}"/>
              </a:ext>
            </a:extLst>
          </p:cNvPr>
          <p:cNvSpPr/>
          <p:nvPr/>
        </p:nvSpPr>
        <p:spPr>
          <a:xfrm>
            <a:off x="940670" y="1839504"/>
            <a:ext cx="62441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Troque seus </a:t>
            </a:r>
            <a:r>
              <a:rPr lang="pt-BR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Neocoins</a:t>
            </a: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por prêmios especiais.</a:t>
            </a:r>
          </a:p>
          <a:p>
            <a:endParaRPr lang="pt-BR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Grande variedade de lojas para você escolher</a:t>
            </a:r>
          </a:p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São mais de </a:t>
            </a:r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3,5 milhões </a:t>
            </a: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de itens para escolher!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925801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sym typeface="Quicksand Light"/>
              </a:rPr>
              <a:t>PRÊMIOS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CATÁLOGO DE PRÊMIOS</a:t>
            </a:r>
          </a:p>
        </p:txBody>
      </p:sp>
      <p:pic>
        <p:nvPicPr>
          <p:cNvPr id="19" name="Imagem 18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E20FDE0A-7A5C-CC28-B349-C38E8D05C4E0}"/>
              </a:ext>
            </a:extLst>
          </p:cNvPr>
          <p:cNvSpPr/>
          <p:nvPr/>
        </p:nvSpPr>
        <p:spPr>
          <a:xfrm>
            <a:off x="938553" y="3616747"/>
            <a:ext cx="6051907" cy="1939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Agrupar 12">
            <a:extLst>
              <a:ext uri="{FF2B5EF4-FFF2-40B4-BE49-F238E27FC236}">
                <a16:creationId xmlns:a16="http://schemas.microsoft.com/office/drawing/2014/main" id="{4BFAC2A3-E963-47ED-BB81-ABB8BC4F6683}"/>
              </a:ext>
            </a:extLst>
          </p:cNvPr>
          <p:cNvGrpSpPr/>
          <p:nvPr/>
        </p:nvGrpSpPr>
        <p:grpSpPr>
          <a:xfrm>
            <a:off x="2866442" y="5402455"/>
            <a:ext cx="1700645" cy="349918"/>
            <a:chOff x="9372600" y="3884859"/>
            <a:chExt cx="2247900" cy="638841"/>
          </a:xfrm>
          <a:solidFill>
            <a:schemeClr val="tx1"/>
          </a:solidFill>
        </p:grpSpPr>
        <p:sp>
          <p:nvSpPr>
            <p:cNvPr id="8" name="Paralelogramo 7">
              <a:extLst>
                <a:ext uri="{FF2B5EF4-FFF2-40B4-BE49-F238E27FC236}">
                  <a16:creationId xmlns:a16="http://schemas.microsoft.com/office/drawing/2014/main" id="{9464B04D-5A03-B111-F805-67BD7DEA84B3}"/>
                </a:ext>
              </a:extLst>
            </p:cNvPr>
            <p:cNvSpPr/>
            <p:nvPr/>
          </p:nvSpPr>
          <p:spPr>
            <a:xfrm>
              <a:off x="9372600" y="3884859"/>
              <a:ext cx="2247900" cy="638841"/>
            </a:xfrm>
            <a:prstGeom prst="parallelogram">
              <a:avLst/>
            </a:prstGeom>
            <a:solidFill>
              <a:srgbClr val="055EA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64E4D3AF-5521-67A0-2542-9BB8AB66A965}"/>
                </a:ext>
              </a:extLst>
            </p:cNvPr>
            <p:cNvSpPr txBox="1"/>
            <p:nvPr/>
          </p:nvSpPr>
          <p:spPr>
            <a:xfrm>
              <a:off x="9707074" y="3893434"/>
              <a:ext cx="1578958" cy="561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Entre outras</a:t>
              </a: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78FB85F-C664-074C-465A-0EC2547E5AF7}"/>
              </a:ext>
            </a:extLst>
          </p:cNvPr>
          <p:cNvGrpSpPr/>
          <p:nvPr/>
        </p:nvGrpSpPr>
        <p:grpSpPr>
          <a:xfrm>
            <a:off x="1221127" y="3796519"/>
            <a:ext cx="5683242" cy="1369146"/>
            <a:chOff x="170627" y="4057596"/>
            <a:chExt cx="7503661" cy="1807702"/>
          </a:xfrm>
        </p:grpSpPr>
        <p:pic>
          <p:nvPicPr>
            <p:cNvPr id="12" name="Picture 2" descr="Magazine Luiza Logo – Magalu Logo - PNG e Vetor - Download de Logo">
              <a:extLst>
                <a:ext uri="{FF2B5EF4-FFF2-40B4-BE49-F238E27FC236}">
                  <a16:creationId xmlns:a16="http://schemas.microsoft.com/office/drawing/2014/main" id="{5B8D067E-223F-AD3F-2581-FE992D520C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953" y="4163988"/>
              <a:ext cx="1064326" cy="3034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4" descr="Decolar.com Logo - PNG e Vetor - Download de Logo">
              <a:extLst>
                <a:ext uri="{FF2B5EF4-FFF2-40B4-BE49-F238E27FC236}">
                  <a16:creationId xmlns:a16="http://schemas.microsoft.com/office/drawing/2014/main" id="{3BF64187-F947-1A31-F403-B3BB0D8F8B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7306" y="4080147"/>
              <a:ext cx="1146145" cy="360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1B321239-EF94-CC85-856D-891B61620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18" y="4641760"/>
              <a:ext cx="553639" cy="553639"/>
            </a:xfrm>
            <a:prstGeom prst="rect">
              <a:avLst/>
            </a:prstGeom>
          </p:spPr>
        </p:pic>
        <p:pic>
          <p:nvPicPr>
            <p:cNvPr id="17" name="Picture 2" descr="Image result for logo ifood vetor">
              <a:extLst>
                <a:ext uri="{FF2B5EF4-FFF2-40B4-BE49-F238E27FC236}">
                  <a16:creationId xmlns:a16="http://schemas.microsoft.com/office/drawing/2014/main" id="{B3869FED-7AA8-42B6-4001-0E7AFC44DC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8897" y="4702708"/>
              <a:ext cx="661119" cy="355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image42.png">
              <a:extLst>
                <a:ext uri="{FF2B5EF4-FFF2-40B4-BE49-F238E27FC236}">
                  <a16:creationId xmlns:a16="http://schemas.microsoft.com/office/drawing/2014/main" id="{F596AFFF-690D-2182-C8A4-93199ABE5FE2}"/>
                </a:ext>
              </a:extLst>
            </p:cNvPr>
            <p:cNvPicPr preferRelativeResize="0"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68951" y="4160914"/>
              <a:ext cx="1019752" cy="197540"/>
            </a:xfrm>
            <a:prstGeom prst="rect">
              <a:avLst/>
            </a:prstGeom>
            <a:noFill/>
          </p:spPr>
        </p:pic>
        <p:pic>
          <p:nvPicPr>
            <p:cNvPr id="33" name="Picture 4" descr="Pontofrio Logo - PNG e Vetor - Download de Logo">
              <a:extLst>
                <a:ext uri="{FF2B5EF4-FFF2-40B4-BE49-F238E27FC236}">
                  <a16:creationId xmlns:a16="http://schemas.microsoft.com/office/drawing/2014/main" id="{45504454-12CE-FA4B-B3A9-5BA7D04C3D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1279" y="4148303"/>
              <a:ext cx="835898" cy="2169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Fast Shop Logo – PNG e Vetor – Download de Logo">
              <a:extLst>
                <a:ext uri="{FF2B5EF4-FFF2-40B4-BE49-F238E27FC236}">
                  <a16:creationId xmlns:a16="http://schemas.microsoft.com/office/drawing/2014/main" id="{574BB6A8-F46A-BD41-D526-662EDEFE4F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6174" y="4057596"/>
              <a:ext cx="986574" cy="460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Resultado de imagem para casas bahia png">
              <a:extLst>
                <a:ext uri="{FF2B5EF4-FFF2-40B4-BE49-F238E27FC236}">
                  <a16:creationId xmlns:a16="http://schemas.microsoft.com/office/drawing/2014/main" id="{E2C3A846-638F-304E-A6A4-A84B6352F1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253" b="23228"/>
            <a:stretch/>
          </p:blipFill>
          <p:spPr bwMode="auto">
            <a:xfrm>
              <a:off x="3887447" y="4688603"/>
              <a:ext cx="1014168" cy="33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8" descr="TopCard Benefícios – Os benefícios que você precisa do jeito que você  merece.">
              <a:extLst>
                <a:ext uri="{FF2B5EF4-FFF2-40B4-BE49-F238E27FC236}">
                  <a16:creationId xmlns:a16="http://schemas.microsoft.com/office/drawing/2014/main" id="{FAC5C7A8-60F3-EA5E-9ABE-982A5401F9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648" y="4505792"/>
              <a:ext cx="930478" cy="697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Imagem 38">
              <a:extLst>
                <a:ext uri="{FF2B5EF4-FFF2-40B4-BE49-F238E27FC236}">
                  <a16:creationId xmlns:a16="http://schemas.microsoft.com/office/drawing/2014/main" id="{4637C7B0-2FE1-866E-2D83-E72A22D32F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045" b="22084"/>
            <a:stretch/>
          </p:blipFill>
          <p:spPr>
            <a:xfrm>
              <a:off x="6217306" y="4685237"/>
              <a:ext cx="1456982" cy="411493"/>
            </a:xfrm>
            <a:prstGeom prst="rect">
              <a:avLst/>
            </a:prstGeom>
          </p:spPr>
        </p:pic>
        <p:pic>
          <p:nvPicPr>
            <p:cNvPr id="41" name="Imagem 40">
              <a:extLst>
                <a:ext uri="{FF2B5EF4-FFF2-40B4-BE49-F238E27FC236}">
                  <a16:creationId xmlns:a16="http://schemas.microsoft.com/office/drawing/2014/main" id="{260BD68B-68A8-5C55-0225-E2949FCB7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448745" y="5400153"/>
              <a:ext cx="514479" cy="465145"/>
            </a:xfrm>
            <a:prstGeom prst="rect">
              <a:avLst/>
            </a:prstGeom>
          </p:spPr>
        </p:pic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4F275159-574D-8A7F-9B11-9974FA897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70627" y="5503160"/>
              <a:ext cx="1080877" cy="184241"/>
            </a:xfrm>
            <a:prstGeom prst="rect">
              <a:avLst/>
            </a:prstGeom>
          </p:spPr>
        </p:pic>
        <p:pic>
          <p:nvPicPr>
            <p:cNvPr id="49" name="image32.png">
              <a:extLst>
                <a:ext uri="{FF2B5EF4-FFF2-40B4-BE49-F238E27FC236}">
                  <a16:creationId xmlns:a16="http://schemas.microsoft.com/office/drawing/2014/main" id="{8C7E9919-E770-FA1C-5B69-4083AAAA4FD0}"/>
                </a:ext>
              </a:extLst>
            </p:cNvPr>
            <p:cNvPicPr preferRelativeResize="0"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43543" y="5344551"/>
              <a:ext cx="638175" cy="438150"/>
            </a:xfrm>
            <a:prstGeom prst="rect">
              <a:avLst/>
            </a:prstGeom>
            <a:noFill/>
          </p:spPr>
        </p:pic>
        <p:pic>
          <p:nvPicPr>
            <p:cNvPr id="50" name="image38.png">
              <a:extLst>
                <a:ext uri="{FF2B5EF4-FFF2-40B4-BE49-F238E27FC236}">
                  <a16:creationId xmlns:a16="http://schemas.microsoft.com/office/drawing/2014/main" id="{3A4BBFAF-5387-F340-EECD-00B98C07FDBB}"/>
                </a:ext>
              </a:extLst>
            </p:cNvPr>
            <p:cNvPicPr preferRelativeResize="0"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548787" y="5367962"/>
              <a:ext cx="562929" cy="480318"/>
            </a:xfrm>
            <a:prstGeom prst="rect">
              <a:avLst/>
            </a:prstGeom>
            <a:noFill/>
          </p:spPr>
        </p:pic>
        <p:pic>
          <p:nvPicPr>
            <p:cNvPr id="51" name="image27.png">
              <a:extLst>
                <a:ext uri="{FF2B5EF4-FFF2-40B4-BE49-F238E27FC236}">
                  <a16:creationId xmlns:a16="http://schemas.microsoft.com/office/drawing/2014/main" id="{0D19CD87-2C0A-895E-7CB4-1B9DA7F8A061}"/>
                </a:ext>
              </a:extLst>
            </p:cNvPr>
            <p:cNvPicPr preferRelativeResize="0"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03850" y="5327261"/>
              <a:ext cx="777240" cy="495300"/>
            </a:xfrm>
            <a:prstGeom prst="rect">
              <a:avLst/>
            </a:prstGeom>
            <a:noFill/>
          </p:spPr>
        </p:pic>
        <p:pic>
          <p:nvPicPr>
            <p:cNvPr id="52" name="Imagem 51">
              <a:extLst>
                <a:ext uri="{FF2B5EF4-FFF2-40B4-BE49-F238E27FC236}">
                  <a16:creationId xmlns:a16="http://schemas.microsoft.com/office/drawing/2014/main" id="{0ECF02F3-9A6E-CBE3-F893-BF411661F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219778" y="5476012"/>
              <a:ext cx="806097" cy="325952"/>
            </a:xfrm>
            <a:prstGeom prst="rect">
              <a:avLst/>
            </a:prstGeom>
          </p:spPr>
        </p:pic>
        <p:pic>
          <p:nvPicPr>
            <p:cNvPr id="53" name="Imagem 52">
              <a:extLst>
                <a:ext uri="{FF2B5EF4-FFF2-40B4-BE49-F238E27FC236}">
                  <a16:creationId xmlns:a16="http://schemas.microsoft.com/office/drawing/2014/main" id="{15747F04-B6AA-22E3-ED67-01E1CC9B8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347959" y="5468207"/>
              <a:ext cx="927593" cy="306689"/>
            </a:xfrm>
            <a:prstGeom prst="rect">
              <a:avLst/>
            </a:prstGeom>
          </p:spPr>
        </p:pic>
        <p:pic>
          <p:nvPicPr>
            <p:cNvPr id="54" name="Imagem 53">
              <a:extLst>
                <a:ext uri="{FF2B5EF4-FFF2-40B4-BE49-F238E27FC236}">
                  <a16:creationId xmlns:a16="http://schemas.microsoft.com/office/drawing/2014/main" id="{89C09E5C-0F41-5614-2D3E-253CD338C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694" y="4789566"/>
              <a:ext cx="603482" cy="251911"/>
            </a:xfrm>
            <a:prstGeom prst="rect">
              <a:avLst/>
            </a:prstGeom>
          </p:spPr>
        </p:pic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203DBCB4-A25C-5066-4398-DB2632F116BC}"/>
              </a:ext>
            </a:extLst>
          </p:cNvPr>
          <p:cNvSpPr/>
          <p:nvPr/>
        </p:nvSpPr>
        <p:spPr>
          <a:xfrm>
            <a:off x="4998443" y="443841"/>
            <a:ext cx="170307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SIM</a:t>
            </a:r>
          </a:p>
        </p:txBody>
      </p:sp>
    </p:spTree>
    <p:extLst>
      <p:ext uri="{BB962C8B-B14F-4D97-AF65-F5344CB8AC3E}">
        <p14:creationId xmlns:p14="http://schemas.microsoft.com/office/powerpoint/2010/main" val="21367958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938553" y="2003974"/>
            <a:ext cx="4582030" cy="1418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Descontos exclusivos e relevantes em </a:t>
            </a:r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MAIS DE 70 REDES DE LOJAS </a:t>
            </a: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para todos os participantes.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69657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sym typeface="Quicksand Light"/>
              </a:rPr>
              <a:t>PRÊMIOS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CLUBE DE VANTAGENS</a:t>
            </a:r>
          </a:p>
        </p:txBody>
      </p:sp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AAF58E0E-E78A-514F-A673-8913711F5E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152" y="418787"/>
            <a:ext cx="2855444" cy="6001276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E7699692-5F00-4D8E-221D-9F8CC58EF9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080" y="277596"/>
            <a:ext cx="4331235" cy="655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544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526" y="24458"/>
            <a:ext cx="935629" cy="781050"/>
          </a:xfrm>
          <a:prstGeom prst="rect">
            <a:avLst/>
          </a:prstGeom>
        </p:spPr>
      </p:pic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5" y="368038"/>
            <a:ext cx="342022" cy="4374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748576" y="109719"/>
            <a:ext cx="3288080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A8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RECADOS GERAIS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55EA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IN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TERNO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55EA8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Quicksand Light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410CBC4-84B4-FA96-9424-EDA80EFEBD4A}"/>
              </a:ext>
            </a:extLst>
          </p:cNvPr>
          <p:cNvSpPr txBox="1"/>
          <p:nvPr/>
        </p:nvSpPr>
        <p:spPr>
          <a:xfrm>
            <a:off x="673497" y="1227951"/>
            <a:ext cx="11316573" cy="18804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>
              <a:lnSpc>
                <a:spcPct val="150000"/>
              </a:lnSpc>
              <a:defRPr sz="2000">
                <a:solidFill>
                  <a:srgbClr val="00206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pt-BR" b="1" dirty="0"/>
              <a:t>Dúvidas gerais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/>
              <a:t>Entrei e não visualizo meus Neocoins, o que fazer?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/>
              <a:t>Meus Neocoins estão incorretos, como proceder?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/>
              <a:t>Resgatei antes do bloqueio e não chegou, não recebi, o que fazer?</a:t>
            </a:r>
          </a:p>
        </p:txBody>
      </p:sp>
    </p:spTree>
    <p:extLst>
      <p:ext uri="{BB962C8B-B14F-4D97-AF65-F5344CB8AC3E}">
        <p14:creationId xmlns:p14="http://schemas.microsoft.com/office/powerpoint/2010/main" val="18663131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0192" y="-3404598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4" b="89964" l="9984" r="92526">
                        <a14:foregroundMark x1="21495" y1="33745" x2="40153" y2="38545"/>
                        <a14:foregroundMark x1="21877" y1="62618" x2="83306" y2="30691"/>
                        <a14:foregroundMark x1="92526" y1="31345" x2="92526" y2="313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3270" y="-2470991"/>
            <a:ext cx="16818540" cy="1261390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171" y="6076950"/>
            <a:ext cx="935629" cy="78105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246" y="1383280"/>
            <a:ext cx="4496034" cy="449603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lipse 5"/>
          <p:cNvSpPr/>
          <p:nvPr/>
        </p:nvSpPr>
        <p:spPr>
          <a:xfrm>
            <a:off x="4325511" y="1861114"/>
            <a:ext cx="3582250" cy="3582250"/>
          </a:xfrm>
          <a:prstGeom prst="ellipse">
            <a:avLst/>
          </a:prstGeom>
          <a:solidFill>
            <a:srgbClr val="FFFFFF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4423772" y="2727136"/>
            <a:ext cx="3385728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002A85"/>
                </a:solidFill>
                <a:latin typeface="Century Gothic" panose="020B0502020202020204" pitchFamily="34" charset="0"/>
              </a:rPr>
              <a:t>Estamos felizes com </a:t>
            </a:r>
          </a:p>
          <a:p>
            <a:pPr algn="ctr"/>
            <a:r>
              <a:rPr lang="pt-BR" sz="2000" dirty="0">
                <a:solidFill>
                  <a:srgbClr val="002A85"/>
                </a:solidFill>
                <a:latin typeface="Century Gothic" panose="020B0502020202020204" pitchFamily="34" charset="0"/>
              </a:rPr>
              <a:t>a sua participação.</a:t>
            </a:r>
          </a:p>
          <a:p>
            <a:pPr algn="ctr"/>
            <a:endParaRPr lang="pt-BR" sz="2000" dirty="0">
              <a:latin typeface="Century Gothic" panose="020B0502020202020204" pitchFamily="34" charset="0"/>
            </a:endParaRPr>
          </a:p>
          <a:p>
            <a:pPr algn="ctr"/>
            <a:r>
              <a:rPr lang="pt-BR" sz="2000" b="1" dirty="0">
                <a:solidFill>
                  <a:srgbClr val="002A85"/>
                </a:solidFill>
                <a:latin typeface="Century Gothic" panose="020B0502020202020204" pitchFamily="34" charset="0"/>
              </a:rPr>
              <a:t>SUA PRESENÇA É ESSENCIAL PARA UM GRANDE SUCESSO!</a:t>
            </a:r>
          </a:p>
        </p:txBody>
      </p:sp>
    </p:spTree>
    <p:extLst>
      <p:ext uri="{BB962C8B-B14F-4D97-AF65-F5344CB8AC3E}">
        <p14:creationId xmlns:p14="http://schemas.microsoft.com/office/powerpoint/2010/main" val="11987254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" y="0"/>
            <a:ext cx="12170364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09ADF33-694E-416C-33DC-60E043E2EF26}"/>
              </a:ext>
            </a:extLst>
          </p:cNvPr>
          <p:cNvSpPr txBox="1"/>
          <p:nvPr/>
        </p:nvSpPr>
        <p:spPr>
          <a:xfrm>
            <a:off x="4974400" y="2590800"/>
            <a:ext cx="6383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OBRIGADA!</a:t>
            </a:r>
          </a:p>
        </p:txBody>
      </p:sp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8F5D4262-519D-052E-06A4-3B8497A29E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7" y="1637605"/>
            <a:ext cx="3683692" cy="307536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90AADF8-8893-625D-4654-B1B56CC414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3" b="7743"/>
          <a:stretch/>
        </p:blipFill>
        <p:spPr>
          <a:xfrm>
            <a:off x="-8627" y="2590800"/>
            <a:ext cx="2804599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923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22206</TotalTime>
  <Words>1347</Words>
  <Application>Microsoft Office PowerPoint</Application>
  <PresentationFormat>Widescreen</PresentationFormat>
  <Paragraphs>238</Paragraphs>
  <Slides>47</Slides>
  <Notes>6</Notes>
  <HiddenSlides>0</HiddenSlides>
  <MMClips>0</MMClips>
  <ScaleCrop>false</ScaleCrop>
  <HeadingPairs>
    <vt:vector size="8" baseType="variant">
      <vt:variant>
        <vt:lpstr>Fontes usadas</vt:lpstr>
      </vt:variant>
      <vt:variant>
        <vt:i4>10</vt:i4>
      </vt:variant>
      <vt:variant>
        <vt:lpstr>Tema</vt:lpstr>
      </vt:variant>
      <vt:variant>
        <vt:i4>3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47</vt:i4>
      </vt:variant>
    </vt:vector>
  </HeadingPairs>
  <TitlesOfParts>
    <vt:vector size="61" baseType="lpstr">
      <vt:lpstr>Aptos</vt:lpstr>
      <vt:lpstr>Arial</vt:lpstr>
      <vt:lpstr>Calibri</vt:lpstr>
      <vt:lpstr>Calibri Light</vt:lpstr>
      <vt:lpstr>Century Gothic</vt:lpstr>
      <vt:lpstr>Gesta</vt:lpstr>
      <vt:lpstr>Poppins</vt:lpstr>
      <vt:lpstr>Segoe UI</vt:lpstr>
      <vt:lpstr>Segoe UI Light</vt:lpstr>
      <vt:lpstr>Wingdings</vt:lpstr>
      <vt:lpstr>Tema do Office</vt:lpstr>
      <vt:lpstr>2_Tema do Office</vt:lpstr>
      <vt:lpstr>4_Tema do Office</vt:lpstr>
      <vt:lpstr>Slide do think-cell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Um app para deixar todas informações na palma da mão.</vt:lpstr>
      <vt:lpstr>Apresentação do PowerPoint</vt:lpstr>
      <vt:lpstr>A Omnion é uma agência de marketing de relacionamento e tecnologia com mais de 28 anos de excelência. Especializada em programas de fidelidade, incentivos para canais de vendas e equipes comerciais, e soluções  de trade marketing, a Omnion desenvolve estratégias personalizadas para recompensar clientes, cria plataformas inovadoras para motivar equipes, e constrói uma forte presença online. Além disso, oferece serviços especializados como captura de sell-out, criação de conteúdo, experiência do usuário (UX), testes de usabilidade, catálogo de prêmios (marketplace), e viagens de incentivo personalizadas.</vt:lpstr>
      <vt:lpstr>Cadastro plataforma!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que traremos de novo?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Comunicações para não perder nenhuma atualização. </vt:lpstr>
      <vt:lpstr>Apresentação do PowerPoint</vt:lpstr>
      <vt:lpstr>Apresentação do PowerPoint</vt:lpstr>
      <vt:lpstr>Apresentação do PowerPoint</vt:lpstr>
      <vt:lpstr>Como será o fluxo de migração de dados?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Para finalizar. Muita variedade de prêmios e vantagens.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danilo.brito</dc:creator>
  <cp:lastModifiedBy>Aline De Oliveira Inacio</cp:lastModifiedBy>
  <cp:revision>116</cp:revision>
  <dcterms:created xsi:type="dcterms:W3CDTF">2024-07-01T19:53:25Z</dcterms:created>
  <dcterms:modified xsi:type="dcterms:W3CDTF">2024-07-25T19:55:18Z</dcterms:modified>
</cp:coreProperties>
</file>