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1065" r:id="rId5"/>
    <p:sldId id="1300" r:id="rId6"/>
    <p:sldId id="1260" r:id="rId7"/>
    <p:sldId id="1258" r:id="rId8"/>
    <p:sldId id="1259" r:id="rId9"/>
    <p:sldId id="1290" r:id="rId10"/>
    <p:sldId id="1248" r:id="rId11"/>
    <p:sldId id="1264" r:id="rId12"/>
    <p:sldId id="1267" r:id="rId13"/>
    <p:sldId id="1281" r:id="rId14"/>
    <p:sldId id="1303" r:id="rId15"/>
    <p:sldId id="1305" r:id="rId16"/>
    <p:sldId id="1280" r:id="rId17"/>
    <p:sldId id="1286" r:id="rId18"/>
    <p:sldId id="1291" r:id="rId19"/>
    <p:sldId id="1292" r:id="rId20"/>
    <p:sldId id="1293" r:id="rId21"/>
    <p:sldId id="1294" r:id="rId22"/>
    <p:sldId id="1295" r:id="rId23"/>
    <p:sldId id="1296" r:id="rId24"/>
    <p:sldId id="1297" r:id="rId25"/>
    <p:sldId id="1298" r:id="rId26"/>
    <p:sldId id="1299" r:id="rId27"/>
    <p:sldId id="1307" r:id="rId28"/>
    <p:sldId id="1230" r:id="rId29"/>
  </p:sldIdLst>
  <p:sldSz cx="9144000" cy="5143500" type="screen16x9"/>
  <p:notesSz cx="6797675" cy="9926638"/>
  <p:custDataLst>
    <p:tags r:id="rId32"/>
  </p:custData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rceiro Hypera" id="{064B1352-61EC-4D84-9B45-7C2B9932E7B8}">
          <p14:sldIdLst>
            <p14:sldId id="1065"/>
            <p14:sldId id="1300"/>
            <p14:sldId id="1260"/>
            <p14:sldId id="1258"/>
            <p14:sldId id="1259"/>
            <p14:sldId id="1290"/>
            <p14:sldId id="1248"/>
            <p14:sldId id="1264"/>
            <p14:sldId id="1267"/>
            <p14:sldId id="1281"/>
            <p14:sldId id="1303"/>
            <p14:sldId id="1305"/>
            <p14:sldId id="1280"/>
            <p14:sldId id="1286"/>
            <p14:sldId id="1291"/>
            <p14:sldId id="1292"/>
            <p14:sldId id="1293"/>
            <p14:sldId id="1294"/>
            <p14:sldId id="1295"/>
            <p14:sldId id="1296"/>
            <p14:sldId id="1297"/>
            <p14:sldId id="1298"/>
            <p14:sldId id="1299"/>
            <p14:sldId id="1307"/>
            <p14:sldId id="12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EDF"/>
    <a:srgbClr val="0061AA"/>
    <a:srgbClr val="00396C"/>
    <a:srgbClr val="C6F7FF"/>
    <a:srgbClr val="83CDF6"/>
    <a:srgbClr val="B9B9F8"/>
    <a:srgbClr val="BDEFE6"/>
    <a:srgbClr val="3583BC"/>
    <a:srgbClr val="7F7F7F"/>
    <a:srgbClr val="031A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05" autoAdjust="0"/>
    <p:restoredTop sz="94249" autoAdjust="0"/>
  </p:normalViewPr>
  <p:slideViewPr>
    <p:cSldViewPr snapToGrid="0" snapToObjects="1">
      <p:cViewPr varScale="1">
        <p:scale>
          <a:sx n="88" d="100"/>
          <a:sy n="88" d="100"/>
        </p:scale>
        <p:origin x="764" y="44"/>
      </p:cViewPr>
      <p:guideLst>
        <p:guide orient="horz" pos="1620"/>
        <p:guide pos="13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1" d="100"/>
          <a:sy n="51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65B18A-2C6D-354E-8A6C-63E32FBB5C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EADC5B-36E7-6449-9675-A562FE5B28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0DF78C7-2F42-DC4A-9303-0DF11F7CC2E9}" type="datetimeFigureOut">
              <a:rPr lang="en-US" altLang="en-US"/>
              <a:pPr>
                <a:defRPr/>
              </a:pPr>
              <a:t>1/18/2024</a:t>
            </a:fld>
            <a:endParaRPr lang="pt-B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D87E7D-4EE5-E149-B984-00616B5520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A87058-7C79-2842-8F35-F608DFC6D0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82C00E2-8736-6B4F-A828-62A532C20204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FE2BF1-8504-7643-8407-E4CECE0E6FC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5755E9-D22D-E543-AAD9-8B86B4571B9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9F77D21-12EB-F545-8E08-49DFC131AAED}" type="datetimeFigureOut">
              <a:rPr lang="en-US" altLang="en-US"/>
              <a:pPr>
                <a:defRPr/>
              </a:pPr>
              <a:t>1/18/2024</a:t>
            </a:fld>
            <a:endParaRPr lang="pt-BR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56B7FF3-09D5-4A4B-AA34-F29E8B8AC2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B0EA3F7-8613-5D40-9D8D-6A0C85B77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noProof="0"/>
              <a:t>Click to edit Master text styles</a:t>
            </a:r>
          </a:p>
          <a:p>
            <a:pPr lvl="1"/>
            <a:r>
              <a:rPr lang="x-none" noProof="0"/>
              <a:t>Second level</a:t>
            </a:r>
          </a:p>
          <a:p>
            <a:pPr lvl="2"/>
            <a:r>
              <a:rPr lang="x-none" noProof="0"/>
              <a:t>Third level</a:t>
            </a:r>
          </a:p>
          <a:p>
            <a:pPr lvl="3"/>
            <a:r>
              <a:rPr lang="x-none" noProof="0"/>
              <a:t>Fourth level</a:t>
            </a:r>
          </a:p>
          <a:p>
            <a:pPr lvl="4"/>
            <a:r>
              <a:rPr lang="x-none" noProof="0"/>
              <a:t>Fifth level</a:t>
            </a:r>
            <a:endParaRPr lang="pt-BR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4C988-4719-5647-A042-4FF86B2BB26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2C5816-C1DD-E048-97DA-1F9C3342E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2D0E9D5-86F6-8A49-B06E-2CBD155D9FEB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Matheus envia diariamente o que deu erro no formulário enviado, e portanto, que não pode ser vinculado.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D0E9D5-86F6-8A49-B06E-2CBD155D9FEB}" type="slidenum">
              <a:rPr lang="pt-BR" altLang="en-US" smtClean="0"/>
              <a:pPr>
                <a:defRPr/>
              </a:pPr>
              <a:t>21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40421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gradFill flip="none" rotWithShape="1">
          <a:gsLst>
            <a:gs pos="2000">
              <a:schemeClr val="bg1"/>
            </a:gs>
            <a:gs pos="48000">
              <a:srgbClr val="E0F9F6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a Livre 27"/>
          <p:cNvSpPr/>
          <p:nvPr userDrawn="1"/>
        </p:nvSpPr>
        <p:spPr>
          <a:xfrm>
            <a:off x="1" y="3381268"/>
            <a:ext cx="2505493" cy="1762233"/>
          </a:xfrm>
          <a:custGeom>
            <a:avLst/>
            <a:gdLst>
              <a:gd name="connsiteX0" fmla="*/ 725750 w 2505493"/>
              <a:gd name="connsiteY0" fmla="*/ 0 h 1762233"/>
              <a:gd name="connsiteX1" fmla="*/ 2497231 w 2505493"/>
              <a:gd name="connsiteY1" fmla="*/ 1598611 h 1762233"/>
              <a:gd name="connsiteX2" fmla="*/ 2505493 w 2505493"/>
              <a:gd name="connsiteY2" fmla="*/ 1762233 h 1762233"/>
              <a:gd name="connsiteX3" fmla="*/ 0 w 2505493"/>
              <a:gd name="connsiteY3" fmla="*/ 1762233 h 1762233"/>
              <a:gd name="connsiteX4" fmla="*/ 0 w 2505493"/>
              <a:gd name="connsiteY4" fmla="*/ 155654 h 1762233"/>
              <a:gd name="connsiteX5" fmla="*/ 32631 w 2505493"/>
              <a:gd name="connsiteY5" fmla="*/ 139934 h 1762233"/>
              <a:gd name="connsiteX6" fmla="*/ 725750 w 2505493"/>
              <a:gd name="connsiteY6" fmla="*/ 0 h 1762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5493" h="1762233">
                <a:moveTo>
                  <a:pt x="725750" y="0"/>
                </a:moveTo>
                <a:cubicBezTo>
                  <a:pt x="1647724" y="0"/>
                  <a:pt x="2406042" y="700695"/>
                  <a:pt x="2497231" y="1598611"/>
                </a:cubicBezTo>
                <a:lnTo>
                  <a:pt x="2505493" y="1762233"/>
                </a:lnTo>
                <a:lnTo>
                  <a:pt x="0" y="1762233"/>
                </a:lnTo>
                <a:lnTo>
                  <a:pt x="0" y="155654"/>
                </a:lnTo>
                <a:lnTo>
                  <a:pt x="32631" y="139934"/>
                </a:lnTo>
                <a:cubicBezTo>
                  <a:pt x="245668" y="49827"/>
                  <a:pt x="479890" y="0"/>
                  <a:pt x="725750" y="0"/>
                </a:cubicBezTo>
                <a:close/>
              </a:path>
            </a:pathLst>
          </a:custGeom>
          <a:solidFill>
            <a:srgbClr val="B8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26" name="Imagem 2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19" t="1918"/>
          <a:stretch/>
        </p:blipFill>
        <p:spPr>
          <a:xfrm flipH="1">
            <a:off x="6031263" y="1"/>
            <a:ext cx="3112736" cy="5044859"/>
          </a:xfrm>
          <a:custGeom>
            <a:avLst/>
            <a:gdLst>
              <a:gd name="connsiteX0" fmla="*/ 2772983 w 2772983"/>
              <a:gd name="connsiteY0" fmla="*/ 0 h 5044859"/>
              <a:gd name="connsiteX1" fmla="*/ 0 w 2772983"/>
              <a:gd name="connsiteY1" fmla="*/ 0 h 5044859"/>
              <a:gd name="connsiteX2" fmla="*/ 0 w 2772983"/>
              <a:gd name="connsiteY2" fmla="*/ 5044859 h 5044859"/>
              <a:gd name="connsiteX3" fmla="*/ 2772983 w 2772983"/>
              <a:gd name="connsiteY3" fmla="*/ 5044859 h 504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2983" h="5044859">
                <a:moveTo>
                  <a:pt x="2772983" y="0"/>
                </a:moveTo>
                <a:lnTo>
                  <a:pt x="0" y="0"/>
                </a:lnTo>
                <a:lnTo>
                  <a:pt x="0" y="5044859"/>
                </a:lnTo>
                <a:lnTo>
                  <a:pt x="2772983" y="5044859"/>
                </a:lnTo>
                <a:close/>
              </a:path>
            </a:pathLst>
          </a:custGeom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32" y="413925"/>
            <a:ext cx="3141593" cy="1058833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223" y="1644362"/>
            <a:ext cx="2505773" cy="3274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4133" y="1509640"/>
            <a:ext cx="4233498" cy="633571"/>
          </a:xfrm>
        </p:spPr>
        <p:txBody>
          <a:bodyPr lIns="0" rIns="0">
            <a:normAutofit/>
          </a:bodyPr>
          <a:lstStyle>
            <a:lvl1pPr algn="l">
              <a:defRPr sz="2520" b="1" baseline="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4133" y="2156502"/>
            <a:ext cx="4233498" cy="316607"/>
          </a:xfrm>
        </p:spPr>
        <p:txBody>
          <a:bodyPr lIns="0" rIns="0">
            <a:normAutofit/>
          </a:bodyPr>
          <a:lstStyle>
            <a:lvl1pPr marL="0" indent="0" algn="l">
              <a:buNone/>
              <a:defRPr sz="1440" b="1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pt-BR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564133" y="3982749"/>
            <a:ext cx="4233498" cy="306317"/>
          </a:xfrm>
        </p:spPr>
        <p:txBody>
          <a:bodyPr lIns="0" rIns="0" rtlCol="0">
            <a:normAutofit/>
          </a:bodyPr>
          <a:lstStyle>
            <a:lvl1pPr marL="308610" indent="-308610" algn="l">
              <a:buNone/>
              <a:defRPr lang="x-none" sz="1260" baseline="0" smtClean="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x-none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x-none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x-none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pt-BR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564133" y="4289065"/>
            <a:ext cx="4233498" cy="306317"/>
          </a:xfrm>
        </p:spPr>
        <p:txBody>
          <a:bodyPr lIns="0" rIns="0" rtlCol="0">
            <a:normAutofit/>
          </a:bodyPr>
          <a:lstStyle>
            <a:lvl1pPr marL="308610" indent="-308610" algn="l">
              <a:buNone/>
              <a:defRPr lang="x-none" sz="1260" smtClean="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x-none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x-none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x-none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pt-BR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564133" y="4595382"/>
            <a:ext cx="4233498" cy="306317"/>
          </a:xfrm>
        </p:spPr>
        <p:txBody>
          <a:bodyPr lIns="0" rIns="0" rtlCol="0">
            <a:normAutofit/>
          </a:bodyPr>
          <a:lstStyle>
            <a:lvl1pPr marL="308610" indent="-308610" algn="l">
              <a:buNone/>
              <a:defRPr lang="x-none" sz="1260" smtClean="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x-none" smtClean="0">
                <a:solidFill>
                  <a:schemeClr val="tx1">
                    <a:tint val="75000"/>
                  </a:schemeClr>
                </a:solidFill>
              </a:defRPr>
            </a:lvl2pPr>
            <a:lvl3pPr>
              <a:defRPr lang="x-none" smtClean="0">
                <a:solidFill>
                  <a:schemeClr val="tx1">
                    <a:tint val="75000"/>
                  </a:schemeClr>
                </a:solidFill>
              </a:defRPr>
            </a:lvl3pPr>
            <a:lvl4pPr>
              <a:defRPr lang="x-none" smtClean="0">
                <a:solidFill>
                  <a:schemeClr val="tx1">
                    <a:tint val="75000"/>
                  </a:schemeClr>
                </a:solidFill>
              </a:defRPr>
            </a:lvl4pPr>
            <a:lvl5pPr>
              <a:defRPr lang="pt-BR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27" name="Forma Livre 26"/>
          <p:cNvSpPr/>
          <p:nvPr userDrawn="1"/>
        </p:nvSpPr>
        <p:spPr>
          <a:xfrm>
            <a:off x="6902312" y="1"/>
            <a:ext cx="2446225" cy="1328378"/>
          </a:xfrm>
          <a:custGeom>
            <a:avLst/>
            <a:gdLst>
              <a:gd name="connsiteX0" fmla="*/ 0 w 2446225"/>
              <a:gd name="connsiteY0" fmla="*/ 0 h 1328378"/>
              <a:gd name="connsiteX1" fmla="*/ 2446225 w 2446225"/>
              <a:gd name="connsiteY1" fmla="*/ 0 h 1328378"/>
              <a:gd name="connsiteX2" fmla="*/ 2446225 w 2446225"/>
              <a:gd name="connsiteY2" fmla="*/ 1172724 h 1328378"/>
              <a:gd name="connsiteX3" fmla="*/ 2413593 w 2446225"/>
              <a:gd name="connsiteY3" fmla="*/ 1188444 h 1328378"/>
              <a:gd name="connsiteX4" fmla="*/ 1720474 w 2446225"/>
              <a:gd name="connsiteY4" fmla="*/ 1328378 h 1328378"/>
              <a:gd name="connsiteX5" fmla="*/ 19856 w 2446225"/>
              <a:gd name="connsiteY5" fmla="*/ 77222 h 1328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6225" h="1328378">
                <a:moveTo>
                  <a:pt x="0" y="0"/>
                </a:moveTo>
                <a:lnTo>
                  <a:pt x="2446225" y="0"/>
                </a:lnTo>
                <a:lnTo>
                  <a:pt x="2446225" y="1172724"/>
                </a:lnTo>
                <a:lnTo>
                  <a:pt x="2413593" y="1188444"/>
                </a:lnTo>
                <a:cubicBezTo>
                  <a:pt x="2200556" y="1278551"/>
                  <a:pt x="1966334" y="1328378"/>
                  <a:pt x="1720474" y="1328378"/>
                </a:cubicBezTo>
                <a:cubicBezTo>
                  <a:pt x="921430" y="1328378"/>
                  <a:pt x="245310" y="802078"/>
                  <a:pt x="19856" y="77222"/>
                </a:cubicBezTo>
                <a:close/>
              </a:path>
            </a:pathLst>
          </a:custGeom>
          <a:solidFill>
            <a:srgbClr val="67B3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6088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rcei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10A3FA-48BE-4998-5236-4B3731E0B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13" y="1250371"/>
            <a:ext cx="8892589" cy="3345483"/>
          </a:xfrm>
        </p:spPr>
        <p:txBody>
          <a:bodyPr>
            <a:normAutofit/>
          </a:bodyPr>
          <a:lstStyle>
            <a:lvl1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pt-BR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AC4A23-7F8D-90CF-0A30-725E5A5FD8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9575" y="4695411"/>
            <a:ext cx="7456041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pt-BR" dirty="0"/>
              <a:t>Nota:</a:t>
            </a:r>
            <a:br>
              <a:rPr lang="pt-BR" dirty="0"/>
            </a:br>
            <a:r>
              <a:rPr lang="pt-BR" dirty="0" err="1"/>
              <a:t>Font</a:t>
            </a:r>
            <a:endParaRPr lang="pt-BR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037AA11-DCDF-78DF-8966-E4BD49B9E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5413" y="4695411"/>
            <a:ext cx="284162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‹nº›</a:t>
            </a:fld>
            <a:endParaRPr lang="pt-BR" alt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596D324-88D6-A38B-17BE-526FADAF6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13" y="279233"/>
            <a:ext cx="8892590" cy="466320"/>
          </a:xfrm>
        </p:spPr>
        <p:txBody>
          <a:bodyPr tIns="108000" bIns="0" anchor="t" anchorCtr="0">
            <a:normAutofit/>
          </a:bodyPr>
          <a:lstStyle>
            <a:lvl1pPr algn="l">
              <a:lnSpc>
                <a:spcPts val="2350"/>
              </a:lnSpc>
              <a:defRPr sz="2400" b="1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8" name="Espaço Reservado para Conteúdo 6">
            <a:extLst>
              <a:ext uri="{FF2B5EF4-FFF2-40B4-BE49-F238E27FC236}">
                <a16:creationId xmlns:a16="http://schemas.microsoft.com/office/drawing/2014/main" id="{69A062D5-1421-4DC6-7185-8FDC979444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26003" y="745551"/>
            <a:ext cx="8892000" cy="432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36000" rIns="90000" bIns="36000" numCol="1" anchor="t" anchorCtr="0" compatLnSpc="1">
            <a:prstTxWarp prst="textNoShape">
              <a:avLst/>
            </a:prstTxWarp>
            <a:normAutofit/>
          </a:bodyPr>
          <a:lstStyle>
            <a:lvl1pPr marL="0" indent="0" algn="just">
              <a:buNone/>
              <a:defRPr lang="pt-BR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ＭＳ Ｐゴシック" panose="020B0600070205080204" pitchFamily="34" charset="-128"/>
                <a:cs typeface="+mn-cs"/>
              </a:defRPr>
            </a:lvl1pPr>
          </a:lstStyle>
          <a:p>
            <a:pPr lvl="0" algn="just" defTabSz="3429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</a:pPr>
            <a:r>
              <a:rPr lang="pt-BR" dirty="0"/>
              <a:t>Editar estilos de texto Mestre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79EBC70-ACF0-6C00-4D9C-8E62F287A6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844" y="4694843"/>
            <a:ext cx="998158" cy="336416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D51F6ED2-2ED8-8EB4-70EF-B406F049C9DC}"/>
              </a:ext>
            </a:extLst>
          </p:cNvPr>
          <p:cNvSpPr/>
          <p:nvPr userDrawn="1"/>
        </p:nvSpPr>
        <p:spPr>
          <a:xfrm>
            <a:off x="0" y="0"/>
            <a:ext cx="9144001" cy="183600"/>
          </a:xfrm>
          <a:prstGeom prst="rect">
            <a:avLst/>
          </a:prstGeom>
          <a:gradFill flip="none" rotWithShape="1">
            <a:gsLst>
              <a:gs pos="0">
                <a:srgbClr val="00396C">
                  <a:shade val="30000"/>
                  <a:satMod val="115000"/>
                </a:srgbClr>
              </a:gs>
              <a:gs pos="53000">
                <a:srgbClr val="0061AA"/>
              </a:gs>
              <a:gs pos="10000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t-BR" b="0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C0F60CE-2F8C-B7BC-1723-F1ACDBCAF4ED}"/>
              </a:ext>
            </a:extLst>
          </p:cNvPr>
          <p:cNvSpPr/>
          <p:nvPr userDrawn="1"/>
        </p:nvSpPr>
        <p:spPr>
          <a:xfrm>
            <a:off x="-294" y="5107500"/>
            <a:ext cx="9144001" cy="36000"/>
          </a:xfrm>
          <a:prstGeom prst="rect">
            <a:avLst/>
          </a:prstGeom>
          <a:gradFill flip="none" rotWithShape="1">
            <a:gsLst>
              <a:gs pos="0">
                <a:srgbClr val="00396C">
                  <a:shade val="30000"/>
                  <a:satMod val="115000"/>
                </a:srgbClr>
              </a:gs>
              <a:gs pos="53000">
                <a:srgbClr val="0061AA"/>
              </a:gs>
              <a:gs pos="10000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t-BR" b="0" dirty="0"/>
          </a:p>
        </p:txBody>
      </p:sp>
    </p:spTree>
    <p:extLst>
      <p:ext uri="{BB962C8B-B14F-4D97-AF65-F5344CB8AC3E}">
        <p14:creationId xmlns:p14="http://schemas.microsoft.com/office/powerpoint/2010/main" val="3269866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ral Fre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13" y="1250371"/>
            <a:ext cx="8892589" cy="3345483"/>
          </a:xfrm>
        </p:spPr>
        <p:txBody>
          <a:bodyPr>
            <a:normAutofit/>
          </a:bodyPr>
          <a:lstStyle>
            <a:lvl1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FA1E4-4961-9C45-9290-3687EAAB96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9575" y="4695411"/>
            <a:ext cx="7456041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pt-BR" dirty="0"/>
              <a:t>Nota:</a:t>
            </a:r>
            <a:br>
              <a:rPr lang="pt-BR" dirty="0"/>
            </a:br>
            <a:r>
              <a:rPr lang="pt-BR" dirty="0" err="1"/>
              <a:t>Font</a:t>
            </a:r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3EE72-265C-964B-AF10-E43DAFEFF2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5413" y="4695411"/>
            <a:ext cx="284162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‹nº›</a:t>
            </a:fld>
            <a:endParaRPr lang="pt-BR" altLang="en-US" dirty="0"/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125413" y="279233"/>
            <a:ext cx="8892590" cy="466320"/>
          </a:xfrm>
        </p:spPr>
        <p:txBody>
          <a:bodyPr tIns="108000" bIns="0" anchor="t" anchorCtr="0">
            <a:normAutofit/>
          </a:bodyPr>
          <a:lstStyle>
            <a:lvl1pPr algn="l">
              <a:lnSpc>
                <a:spcPts val="2350"/>
              </a:lnSpc>
              <a:defRPr sz="2400" b="1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42" name="Espaço Reservado para Conteúdo 6"/>
          <p:cNvSpPr>
            <a:spLocks noGrp="1"/>
          </p:cNvSpPr>
          <p:nvPr>
            <p:ph sz="quarter" idx="12"/>
          </p:nvPr>
        </p:nvSpPr>
        <p:spPr>
          <a:xfrm>
            <a:off x="126003" y="745551"/>
            <a:ext cx="8892000" cy="432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36000" rIns="90000" bIns="36000" numCol="1" anchor="t" anchorCtr="0" compatLnSpc="1">
            <a:prstTxWarp prst="textNoShape">
              <a:avLst/>
            </a:prstTxWarp>
            <a:normAutofit/>
          </a:bodyPr>
          <a:lstStyle>
            <a:lvl1pPr marL="0" indent="0" algn="just">
              <a:buNone/>
              <a:defRPr lang="pt-BR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ＭＳ Ｐゴシック" panose="020B0600070205080204" pitchFamily="34" charset="-128"/>
                <a:cs typeface="+mn-cs"/>
              </a:defRPr>
            </a:lvl1pPr>
          </a:lstStyle>
          <a:p>
            <a:pPr lvl="0" algn="just" defTabSz="3429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</a:pPr>
            <a:r>
              <a:rPr lang="pt-BR" dirty="0"/>
              <a:t>Editar estilos de texto Mestre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768E75A-6BE8-CDB8-F74E-E9BC05FFDB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844" y="4694843"/>
            <a:ext cx="998158" cy="33641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1D32A477-D65A-021F-5EF7-EA881677130A}"/>
              </a:ext>
            </a:extLst>
          </p:cNvPr>
          <p:cNvSpPr/>
          <p:nvPr userDrawn="1"/>
        </p:nvSpPr>
        <p:spPr>
          <a:xfrm>
            <a:off x="0" y="0"/>
            <a:ext cx="9144001" cy="183600"/>
          </a:xfrm>
          <a:prstGeom prst="rect">
            <a:avLst/>
          </a:prstGeom>
          <a:gradFill flip="none" rotWithShape="1">
            <a:gsLst>
              <a:gs pos="0">
                <a:srgbClr val="00396C">
                  <a:shade val="30000"/>
                  <a:satMod val="115000"/>
                </a:srgbClr>
              </a:gs>
              <a:gs pos="53000">
                <a:srgbClr val="0061AA"/>
              </a:gs>
              <a:gs pos="10000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pt-BR" sz="1100" b="1" dirty="0" err="1"/>
              <a:t>Growth</a:t>
            </a:r>
            <a:r>
              <a:rPr lang="pt-BR" sz="1100" b="1" dirty="0"/>
              <a:t> &amp;</a:t>
            </a:r>
            <a:r>
              <a:rPr lang="pt-BR" sz="1100" b="1" baseline="0" dirty="0"/>
              <a:t> </a:t>
            </a:r>
            <a:r>
              <a:rPr lang="pt-BR" sz="1100" b="1" baseline="0" dirty="0" err="1"/>
              <a:t>Operation</a:t>
            </a:r>
            <a:endParaRPr lang="pt-BR" sz="1100" b="1" baseline="0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67B2B2C-F27B-8D45-4F04-3985C8D76083}"/>
              </a:ext>
            </a:extLst>
          </p:cNvPr>
          <p:cNvSpPr/>
          <p:nvPr userDrawn="1"/>
        </p:nvSpPr>
        <p:spPr>
          <a:xfrm>
            <a:off x="-294" y="5107500"/>
            <a:ext cx="9144001" cy="36000"/>
          </a:xfrm>
          <a:prstGeom prst="rect">
            <a:avLst/>
          </a:prstGeom>
          <a:gradFill flip="none" rotWithShape="1">
            <a:gsLst>
              <a:gs pos="0">
                <a:srgbClr val="00396C">
                  <a:shade val="30000"/>
                  <a:satMod val="115000"/>
                </a:srgbClr>
              </a:gs>
              <a:gs pos="53000">
                <a:srgbClr val="0061AA"/>
              </a:gs>
              <a:gs pos="10000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t-BR" b="0" dirty="0"/>
          </a:p>
        </p:txBody>
      </p:sp>
    </p:spTree>
    <p:extLst>
      <p:ext uri="{BB962C8B-B14F-4D97-AF65-F5344CB8AC3E}">
        <p14:creationId xmlns:p14="http://schemas.microsoft.com/office/powerpoint/2010/main" val="957336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eral Fre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13" y="1250371"/>
            <a:ext cx="8892589" cy="3345483"/>
          </a:xfrm>
        </p:spPr>
        <p:txBody>
          <a:bodyPr>
            <a:normAutofit/>
          </a:bodyPr>
          <a:lstStyle>
            <a:lvl1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FA1E4-4961-9C45-9290-3687EAAB96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9575" y="4695411"/>
            <a:ext cx="7456041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pt-BR" dirty="0"/>
              <a:t>Nota:</a:t>
            </a:r>
            <a:br>
              <a:rPr lang="pt-BR" dirty="0"/>
            </a:br>
            <a:r>
              <a:rPr lang="pt-BR" dirty="0" err="1"/>
              <a:t>Font</a:t>
            </a:r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3EE72-265C-964B-AF10-E43DAFEFF2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5413" y="4695411"/>
            <a:ext cx="284162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‹nº›</a:t>
            </a:fld>
            <a:endParaRPr lang="pt-BR" altLang="en-US" dirty="0"/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125413" y="279233"/>
            <a:ext cx="8892590" cy="466320"/>
          </a:xfrm>
        </p:spPr>
        <p:txBody>
          <a:bodyPr tIns="108000" bIns="0" anchor="t" anchorCtr="0">
            <a:normAutofit/>
          </a:bodyPr>
          <a:lstStyle>
            <a:lvl1pPr algn="l">
              <a:lnSpc>
                <a:spcPts val="2350"/>
              </a:lnSpc>
              <a:defRPr sz="2400" b="1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42" name="Espaço Reservado para Conteúdo 6"/>
          <p:cNvSpPr>
            <a:spLocks noGrp="1"/>
          </p:cNvSpPr>
          <p:nvPr>
            <p:ph sz="quarter" idx="12"/>
          </p:nvPr>
        </p:nvSpPr>
        <p:spPr>
          <a:xfrm>
            <a:off x="126003" y="745551"/>
            <a:ext cx="8892000" cy="432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36000" rIns="90000" bIns="36000" numCol="1" anchor="t" anchorCtr="0" compatLnSpc="1">
            <a:prstTxWarp prst="textNoShape">
              <a:avLst/>
            </a:prstTxWarp>
            <a:normAutofit/>
          </a:bodyPr>
          <a:lstStyle>
            <a:lvl1pPr marL="0" indent="0" algn="just">
              <a:buNone/>
              <a:defRPr lang="pt-BR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ＭＳ Ｐゴシック" panose="020B0600070205080204" pitchFamily="34" charset="-128"/>
                <a:cs typeface="+mn-cs"/>
              </a:defRPr>
            </a:lvl1pPr>
          </a:lstStyle>
          <a:p>
            <a:pPr lvl="0" algn="just" defTabSz="3429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</a:pPr>
            <a:r>
              <a:rPr lang="pt-BR" dirty="0"/>
              <a:t>Editar estilos de texto Mestre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768E75A-6BE8-CDB8-F74E-E9BC05FFDB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844" y="4694843"/>
            <a:ext cx="998158" cy="33641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1D32A477-D65A-021F-5EF7-EA881677130A}"/>
              </a:ext>
            </a:extLst>
          </p:cNvPr>
          <p:cNvSpPr/>
          <p:nvPr userDrawn="1"/>
        </p:nvSpPr>
        <p:spPr>
          <a:xfrm>
            <a:off x="0" y="0"/>
            <a:ext cx="9144001" cy="183600"/>
          </a:xfrm>
          <a:prstGeom prst="rect">
            <a:avLst/>
          </a:prstGeom>
          <a:gradFill flip="none" rotWithShape="1">
            <a:gsLst>
              <a:gs pos="100000">
                <a:srgbClr val="00396C">
                  <a:shade val="30000"/>
                  <a:satMod val="115000"/>
                </a:srgbClr>
              </a:gs>
              <a:gs pos="0">
                <a:srgbClr val="0061AA"/>
              </a:gs>
              <a:gs pos="5100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t-BR" sz="11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27D5D15-F850-B857-0519-50287706C076}"/>
              </a:ext>
            </a:extLst>
          </p:cNvPr>
          <p:cNvSpPr/>
          <p:nvPr userDrawn="1"/>
        </p:nvSpPr>
        <p:spPr>
          <a:xfrm>
            <a:off x="0" y="5107500"/>
            <a:ext cx="9144001" cy="36000"/>
          </a:xfrm>
          <a:prstGeom prst="rect">
            <a:avLst/>
          </a:prstGeom>
          <a:gradFill flip="none" rotWithShape="1">
            <a:gsLst>
              <a:gs pos="100000">
                <a:srgbClr val="00396C">
                  <a:shade val="30000"/>
                  <a:satMod val="115000"/>
                </a:srgbClr>
              </a:gs>
              <a:gs pos="0">
                <a:srgbClr val="0061AA"/>
              </a:gs>
              <a:gs pos="5100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t-BR" sz="1100" b="1" dirty="0"/>
          </a:p>
        </p:txBody>
      </p:sp>
    </p:spTree>
    <p:extLst>
      <p:ext uri="{BB962C8B-B14F-4D97-AF65-F5344CB8AC3E}">
        <p14:creationId xmlns:p14="http://schemas.microsoft.com/office/powerpoint/2010/main" val="1082620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Geral Fre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13" y="1250371"/>
            <a:ext cx="8892589" cy="3345483"/>
          </a:xfrm>
        </p:spPr>
        <p:txBody>
          <a:bodyPr>
            <a:normAutofit/>
          </a:bodyPr>
          <a:lstStyle>
            <a:lvl1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FA1E4-4961-9C45-9290-3687EAAB96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9575" y="4695411"/>
            <a:ext cx="7456041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pt-BR" dirty="0"/>
              <a:t>Nota:</a:t>
            </a:r>
            <a:br>
              <a:rPr lang="pt-BR" dirty="0"/>
            </a:br>
            <a:r>
              <a:rPr lang="pt-BR" dirty="0" err="1"/>
              <a:t>Font</a:t>
            </a:r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3EE72-265C-964B-AF10-E43DAFEFF2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5413" y="4695411"/>
            <a:ext cx="284162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‹nº›</a:t>
            </a:fld>
            <a:endParaRPr lang="pt-BR" altLang="en-US" dirty="0"/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125413" y="279233"/>
            <a:ext cx="8892590" cy="466320"/>
          </a:xfrm>
        </p:spPr>
        <p:txBody>
          <a:bodyPr tIns="108000" bIns="0" anchor="t" anchorCtr="0">
            <a:normAutofit/>
          </a:bodyPr>
          <a:lstStyle>
            <a:lvl1pPr algn="l">
              <a:lnSpc>
                <a:spcPts val="2350"/>
              </a:lnSpc>
              <a:defRPr sz="2400" b="1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42" name="Espaço Reservado para Conteúdo 6"/>
          <p:cNvSpPr>
            <a:spLocks noGrp="1"/>
          </p:cNvSpPr>
          <p:nvPr>
            <p:ph sz="quarter" idx="12"/>
          </p:nvPr>
        </p:nvSpPr>
        <p:spPr>
          <a:xfrm>
            <a:off x="126003" y="745551"/>
            <a:ext cx="8892000" cy="432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36000" rIns="90000" bIns="36000" numCol="1" anchor="t" anchorCtr="0" compatLnSpc="1">
            <a:prstTxWarp prst="textNoShape">
              <a:avLst/>
            </a:prstTxWarp>
            <a:normAutofit/>
          </a:bodyPr>
          <a:lstStyle>
            <a:lvl1pPr marL="0" indent="0" algn="just">
              <a:buNone/>
              <a:defRPr lang="pt-BR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ＭＳ Ｐゴシック" panose="020B0600070205080204" pitchFamily="34" charset="-128"/>
                <a:cs typeface="+mn-cs"/>
              </a:defRPr>
            </a:lvl1pPr>
          </a:lstStyle>
          <a:p>
            <a:pPr lvl="0" algn="just" defTabSz="3429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</a:pPr>
            <a:r>
              <a:rPr lang="pt-BR" dirty="0"/>
              <a:t>Editar estilos de texto Mestre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768E75A-6BE8-CDB8-F74E-E9BC05FFDB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844" y="4694843"/>
            <a:ext cx="998158" cy="33641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1D32A477-D65A-021F-5EF7-EA881677130A}"/>
              </a:ext>
            </a:extLst>
          </p:cNvPr>
          <p:cNvSpPr/>
          <p:nvPr userDrawn="1"/>
        </p:nvSpPr>
        <p:spPr>
          <a:xfrm>
            <a:off x="0" y="0"/>
            <a:ext cx="9144001" cy="183600"/>
          </a:xfrm>
          <a:prstGeom prst="rect">
            <a:avLst/>
          </a:prstGeom>
          <a:gradFill flip="none" rotWithShape="1">
            <a:gsLst>
              <a:gs pos="100000">
                <a:srgbClr val="00396C">
                  <a:shade val="30000"/>
                  <a:satMod val="115000"/>
                </a:srgbClr>
              </a:gs>
              <a:gs pos="0">
                <a:srgbClr val="0061AA"/>
              </a:gs>
              <a:gs pos="5100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pt-BR" sz="1100" b="1" dirty="0"/>
              <a:t>Digital</a:t>
            </a:r>
            <a:r>
              <a:rPr lang="pt-BR" sz="1100" b="1" baseline="0" dirty="0"/>
              <a:t> Trade</a:t>
            </a:r>
            <a:endParaRPr lang="pt-BR" sz="11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27D5D15-F850-B857-0519-50287706C076}"/>
              </a:ext>
            </a:extLst>
          </p:cNvPr>
          <p:cNvSpPr/>
          <p:nvPr userDrawn="1"/>
        </p:nvSpPr>
        <p:spPr>
          <a:xfrm>
            <a:off x="0" y="5107500"/>
            <a:ext cx="9144001" cy="36000"/>
          </a:xfrm>
          <a:prstGeom prst="rect">
            <a:avLst/>
          </a:prstGeom>
          <a:gradFill flip="none" rotWithShape="1">
            <a:gsLst>
              <a:gs pos="100000">
                <a:srgbClr val="00396C">
                  <a:shade val="30000"/>
                  <a:satMod val="115000"/>
                </a:srgbClr>
              </a:gs>
              <a:gs pos="0">
                <a:srgbClr val="0061AA"/>
              </a:gs>
              <a:gs pos="5100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t-BR" sz="1100" b="1" dirty="0"/>
          </a:p>
        </p:txBody>
      </p:sp>
    </p:spTree>
    <p:extLst>
      <p:ext uri="{BB962C8B-B14F-4D97-AF65-F5344CB8AC3E}">
        <p14:creationId xmlns:p14="http://schemas.microsoft.com/office/powerpoint/2010/main" val="2339528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Geral Fre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13" y="1250371"/>
            <a:ext cx="8892589" cy="3345483"/>
          </a:xfrm>
        </p:spPr>
        <p:txBody>
          <a:bodyPr>
            <a:normAutofit/>
          </a:bodyPr>
          <a:lstStyle>
            <a:lvl1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FA1E4-4961-9C45-9290-3687EAAB96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9575" y="4695411"/>
            <a:ext cx="7456041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pt-BR" dirty="0"/>
              <a:t>Nota:</a:t>
            </a:r>
            <a:br>
              <a:rPr lang="pt-BR" dirty="0"/>
            </a:br>
            <a:r>
              <a:rPr lang="pt-BR" dirty="0" err="1"/>
              <a:t>Font</a:t>
            </a:r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3EE72-265C-964B-AF10-E43DAFEFF2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5413" y="4695411"/>
            <a:ext cx="284162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‹nº›</a:t>
            </a:fld>
            <a:endParaRPr lang="pt-BR" altLang="en-US" dirty="0"/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125413" y="279233"/>
            <a:ext cx="8892590" cy="466320"/>
          </a:xfrm>
        </p:spPr>
        <p:txBody>
          <a:bodyPr tIns="108000" bIns="0" anchor="t" anchorCtr="0">
            <a:normAutofit/>
          </a:bodyPr>
          <a:lstStyle>
            <a:lvl1pPr algn="l">
              <a:lnSpc>
                <a:spcPts val="2350"/>
              </a:lnSpc>
              <a:defRPr sz="2400" b="1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42" name="Espaço Reservado para Conteúdo 6"/>
          <p:cNvSpPr>
            <a:spLocks noGrp="1"/>
          </p:cNvSpPr>
          <p:nvPr>
            <p:ph sz="quarter" idx="12"/>
          </p:nvPr>
        </p:nvSpPr>
        <p:spPr>
          <a:xfrm>
            <a:off x="126003" y="745551"/>
            <a:ext cx="8892000" cy="432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36000" rIns="90000" bIns="36000" numCol="1" anchor="t" anchorCtr="0" compatLnSpc="1">
            <a:prstTxWarp prst="textNoShape">
              <a:avLst/>
            </a:prstTxWarp>
            <a:normAutofit/>
          </a:bodyPr>
          <a:lstStyle>
            <a:lvl1pPr marL="0" indent="0" algn="just">
              <a:buNone/>
              <a:defRPr lang="pt-BR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ＭＳ Ｐゴシック" panose="020B0600070205080204" pitchFamily="34" charset="-128"/>
                <a:cs typeface="+mn-cs"/>
              </a:defRPr>
            </a:lvl1pPr>
          </a:lstStyle>
          <a:p>
            <a:pPr lvl="0" algn="just" defTabSz="3429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</a:pPr>
            <a:r>
              <a:rPr lang="pt-BR" dirty="0"/>
              <a:t>Editar estilos de texto Mestre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768E75A-6BE8-CDB8-F74E-E9BC05FFDB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844" y="4694843"/>
            <a:ext cx="998158" cy="33641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1D32A477-D65A-021F-5EF7-EA881677130A}"/>
              </a:ext>
            </a:extLst>
          </p:cNvPr>
          <p:cNvSpPr/>
          <p:nvPr userDrawn="1"/>
        </p:nvSpPr>
        <p:spPr>
          <a:xfrm>
            <a:off x="0" y="0"/>
            <a:ext cx="9144001" cy="183600"/>
          </a:xfrm>
          <a:prstGeom prst="rect">
            <a:avLst/>
          </a:prstGeom>
          <a:gradFill flip="none" rotWithShape="1">
            <a:gsLst>
              <a:gs pos="52000">
                <a:srgbClr val="00396C">
                  <a:shade val="30000"/>
                  <a:satMod val="115000"/>
                </a:srgbClr>
              </a:gs>
              <a:gs pos="100000">
                <a:srgbClr val="0061AA"/>
              </a:gs>
              <a:gs pos="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pt-BR" sz="1100" b="1" dirty="0"/>
              <a:t>Produto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1A20595-FBFC-B793-D822-54E9BCFD609E}"/>
              </a:ext>
            </a:extLst>
          </p:cNvPr>
          <p:cNvSpPr/>
          <p:nvPr userDrawn="1"/>
        </p:nvSpPr>
        <p:spPr>
          <a:xfrm>
            <a:off x="0" y="5107500"/>
            <a:ext cx="9144001" cy="36000"/>
          </a:xfrm>
          <a:prstGeom prst="rect">
            <a:avLst/>
          </a:prstGeom>
          <a:gradFill flip="none" rotWithShape="1">
            <a:gsLst>
              <a:gs pos="52000">
                <a:srgbClr val="00396C">
                  <a:shade val="30000"/>
                  <a:satMod val="115000"/>
                </a:srgbClr>
              </a:gs>
              <a:gs pos="100000">
                <a:srgbClr val="0061AA"/>
              </a:gs>
              <a:gs pos="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t-BR" sz="1100" b="1" dirty="0"/>
          </a:p>
        </p:txBody>
      </p:sp>
    </p:spTree>
    <p:extLst>
      <p:ext uri="{BB962C8B-B14F-4D97-AF65-F5344CB8AC3E}">
        <p14:creationId xmlns:p14="http://schemas.microsoft.com/office/powerpoint/2010/main" val="382007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Geral Fren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13" y="1250371"/>
            <a:ext cx="8892589" cy="3345483"/>
          </a:xfrm>
        </p:spPr>
        <p:txBody>
          <a:bodyPr>
            <a:normAutofit/>
          </a:bodyPr>
          <a:lstStyle>
            <a:lvl1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00BEDF"/>
              </a:buClr>
              <a:defRPr sz="1620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FA1E4-4961-9C45-9290-3687EAAB96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9575" y="4695411"/>
            <a:ext cx="7456041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pt-BR" dirty="0"/>
              <a:t>Nota:</a:t>
            </a:r>
            <a:br>
              <a:rPr lang="pt-BR" dirty="0"/>
            </a:br>
            <a:r>
              <a:rPr lang="pt-BR" dirty="0" err="1"/>
              <a:t>Font</a:t>
            </a:r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3EE72-265C-964B-AF10-E43DAFEFF2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25413" y="4695411"/>
            <a:ext cx="284162" cy="335280"/>
          </a:xfrm>
        </p:spPr>
        <p:txBody>
          <a:bodyPr lIns="0" rIns="0"/>
          <a:lstStyle>
            <a:lvl1pPr algn="l">
              <a:defRPr sz="72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‹nº›</a:t>
            </a:fld>
            <a:endParaRPr lang="pt-BR" altLang="en-US" dirty="0"/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125413" y="279233"/>
            <a:ext cx="8892590" cy="466320"/>
          </a:xfrm>
        </p:spPr>
        <p:txBody>
          <a:bodyPr tIns="108000" bIns="0" anchor="t" anchorCtr="0">
            <a:normAutofit/>
          </a:bodyPr>
          <a:lstStyle>
            <a:lvl1pPr algn="l">
              <a:lnSpc>
                <a:spcPts val="2350"/>
              </a:lnSpc>
              <a:defRPr sz="2400" b="1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x-none" dirty="0"/>
              <a:t>Click to edit Master title style</a:t>
            </a:r>
            <a:endParaRPr lang="pt-BR" dirty="0"/>
          </a:p>
        </p:txBody>
      </p:sp>
      <p:sp>
        <p:nvSpPr>
          <p:cNvPr id="42" name="Espaço Reservado para Conteúdo 6"/>
          <p:cNvSpPr>
            <a:spLocks noGrp="1"/>
          </p:cNvSpPr>
          <p:nvPr>
            <p:ph sz="quarter" idx="12"/>
          </p:nvPr>
        </p:nvSpPr>
        <p:spPr>
          <a:xfrm>
            <a:off x="126003" y="745551"/>
            <a:ext cx="8892000" cy="432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36000" rIns="90000" bIns="36000" numCol="1" anchor="t" anchorCtr="0" compatLnSpc="1">
            <a:prstTxWarp prst="textNoShape">
              <a:avLst/>
            </a:prstTxWarp>
            <a:normAutofit/>
          </a:bodyPr>
          <a:lstStyle>
            <a:lvl1pPr marL="0" indent="0" algn="just">
              <a:buNone/>
              <a:defRPr lang="pt-BR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ＭＳ Ｐゴシック" panose="020B0600070205080204" pitchFamily="34" charset="-128"/>
                <a:cs typeface="+mn-cs"/>
              </a:defRPr>
            </a:lvl1pPr>
          </a:lstStyle>
          <a:p>
            <a:pPr lvl="0" algn="just" defTabSz="342900">
              <a:lnSpc>
                <a:spcPct val="100000"/>
              </a:lnSpc>
              <a:spcBef>
                <a:spcPts val="113"/>
              </a:spcBef>
              <a:spcAft>
                <a:spcPts val="113"/>
              </a:spcAft>
            </a:pPr>
            <a:r>
              <a:rPr lang="pt-BR" dirty="0"/>
              <a:t>Editar estilos de texto Mestre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768E75A-6BE8-CDB8-F74E-E9BC05FFDB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844" y="4694843"/>
            <a:ext cx="998158" cy="33641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1D32A477-D65A-021F-5EF7-EA881677130A}"/>
              </a:ext>
            </a:extLst>
          </p:cNvPr>
          <p:cNvSpPr/>
          <p:nvPr userDrawn="1"/>
        </p:nvSpPr>
        <p:spPr>
          <a:xfrm>
            <a:off x="0" y="0"/>
            <a:ext cx="9144001" cy="183600"/>
          </a:xfrm>
          <a:prstGeom prst="rect">
            <a:avLst/>
          </a:prstGeom>
          <a:gradFill flip="none" rotWithShape="1">
            <a:gsLst>
              <a:gs pos="52000">
                <a:srgbClr val="00396C">
                  <a:shade val="30000"/>
                  <a:satMod val="115000"/>
                </a:srgbClr>
              </a:gs>
              <a:gs pos="100000">
                <a:srgbClr val="0061AA"/>
              </a:gs>
              <a:gs pos="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t-BR" sz="11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1A20595-FBFC-B793-D822-54E9BCFD609E}"/>
              </a:ext>
            </a:extLst>
          </p:cNvPr>
          <p:cNvSpPr/>
          <p:nvPr userDrawn="1"/>
        </p:nvSpPr>
        <p:spPr>
          <a:xfrm>
            <a:off x="0" y="5107500"/>
            <a:ext cx="9144001" cy="36000"/>
          </a:xfrm>
          <a:prstGeom prst="rect">
            <a:avLst/>
          </a:prstGeom>
          <a:gradFill flip="none" rotWithShape="1">
            <a:gsLst>
              <a:gs pos="52000">
                <a:srgbClr val="00396C">
                  <a:shade val="30000"/>
                  <a:satMod val="115000"/>
                </a:srgbClr>
              </a:gs>
              <a:gs pos="100000">
                <a:srgbClr val="0061AA"/>
              </a:gs>
              <a:gs pos="0">
                <a:srgbClr val="00BED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t-BR" sz="1100" b="1" dirty="0"/>
          </a:p>
        </p:txBody>
      </p:sp>
    </p:spTree>
    <p:extLst>
      <p:ext uri="{BB962C8B-B14F-4D97-AF65-F5344CB8AC3E}">
        <p14:creationId xmlns:p14="http://schemas.microsoft.com/office/powerpoint/2010/main" val="2276580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o slide">
    <p:bg>
      <p:bgPr>
        <a:gradFill>
          <a:gsLst>
            <a:gs pos="2000">
              <a:schemeClr val="bg1"/>
            </a:gs>
            <a:gs pos="48000">
              <a:srgbClr val="E0F9F6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9CA0D98A-50EF-F648-8F96-684E211C28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99111"/>
          <a:stretch/>
        </p:blipFill>
        <p:spPr>
          <a:xfrm>
            <a:off x="1850" y="0"/>
            <a:ext cx="9140299" cy="4571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562" y="1463885"/>
            <a:ext cx="1946876" cy="2215730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9CA0D98A-50EF-F648-8F96-684E211C28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9111"/>
          <a:stretch/>
        </p:blipFill>
        <p:spPr>
          <a:xfrm>
            <a:off x="1851" y="5097780"/>
            <a:ext cx="9140299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57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ltimo slide">
    <p:bg>
      <p:bgPr>
        <a:gradFill>
          <a:gsLst>
            <a:gs pos="100000">
              <a:srgbClr val="E0F9F6"/>
            </a:gs>
            <a:gs pos="2000">
              <a:schemeClr val="bg1"/>
            </a:gs>
            <a:gs pos="39000">
              <a:srgbClr val="E0F9F6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19" t="3077" r="-84" b="-1160"/>
          <a:stretch/>
        </p:blipFill>
        <p:spPr>
          <a:xfrm flipH="1">
            <a:off x="4435810" y="19457"/>
            <a:ext cx="4722477" cy="5093228"/>
          </a:xfrm>
          <a:custGeom>
            <a:avLst/>
            <a:gdLst>
              <a:gd name="connsiteX0" fmla="*/ 2772983 w 2772983"/>
              <a:gd name="connsiteY0" fmla="*/ 0 h 5044859"/>
              <a:gd name="connsiteX1" fmla="*/ 0 w 2772983"/>
              <a:gd name="connsiteY1" fmla="*/ 0 h 5044859"/>
              <a:gd name="connsiteX2" fmla="*/ 0 w 2772983"/>
              <a:gd name="connsiteY2" fmla="*/ 5044859 h 5044859"/>
              <a:gd name="connsiteX3" fmla="*/ 2772983 w 2772983"/>
              <a:gd name="connsiteY3" fmla="*/ 5044859 h 504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2983" h="5044859">
                <a:moveTo>
                  <a:pt x="2772983" y="0"/>
                </a:moveTo>
                <a:lnTo>
                  <a:pt x="0" y="0"/>
                </a:lnTo>
                <a:lnTo>
                  <a:pt x="0" y="5044859"/>
                </a:lnTo>
                <a:lnTo>
                  <a:pt x="2772983" y="5044859"/>
                </a:lnTo>
                <a:close/>
              </a:path>
            </a:pathLst>
          </a:cu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CDB3D0FA-166A-EC20-73E2-A5248B717F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32" y="413925"/>
            <a:ext cx="3141593" cy="105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/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642169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12" imgW="421" imgH="423" progId="TCLayout.ActiveDocument.1">
                  <p:embed/>
                </p:oleObj>
              </mc:Choice>
              <mc:Fallback>
                <p:oleObj name="Slide do think-cell" r:id="rId12" imgW="421" imgH="423" progId="TCLayout.ActiveDocument.1">
                  <p:embed/>
                  <p:pic>
                    <p:nvPicPr>
                      <p:cNvPr id="3" name="Objeto 2" hidden="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EB5693C-2F03-3149-9F65-AA5CB0D8CF0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pt-BR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B83F50C-5826-6A4F-B8F7-00A28B0909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pt-B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1DAB6-7A7B-6443-9E01-5D72144A3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8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092D4-A673-5049-ABDC-15AD7F89B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8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pt-BR"/>
              <a:t>Nota: Fonte: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035C8-6EC2-694D-B15D-E15FFDF41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8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C42D6F6-B65A-7D4A-8A56-C25F3B548DF4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811" r:id="rId3"/>
    <p:sldLayoutId id="2147483816" r:id="rId4"/>
    <p:sldLayoutId id="2147483818" r:id="rId5"/>
    <p:sldLayoutId id="2147483817" r:id="rId6"/>
    <p:sldLayoutId id="2147483819" r:id="rId7"/>
    <p:sldLayoutId id="2147483809" r:id="rId8"/>
    <p:sldLayoutId id="2147483820" r:id="rId9"/>
  </p:sldLayoutIdLst>
  <p:hf hdr="0" dt="0"/>
  <p:txStyles>
    <p:titleStyle>
      <a:lvl1pPr algn="ctr" defTabSz="411163" rtl="0" eaLnBrk="0" fontAlgn="base" hangingPunct="0"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11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11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11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11163" rtl="0" eaLnBrk="0" fontAlgn="base" hangingPunct="0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11480" algn="ctr" defTabSz="411480" rtl="0" fontAlgn="base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822960" algn="ctr" defTabSz="411480" rtl="0" fontAlgn="base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234440" algn="ctr" defTabSz="411480" rtl="0" fontAlgn="base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645920" algn="ctr" defTabSz="411480" rtl="0" fontAlgn="base">
        <a:spcBef>
          <a:spcPct val="0"/>
        </a:spcBef>
        <a:spcAft>
          <a:spcPct val="0"/>
        </a:spcAft>
        <a:defRPr sz="396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07975" indent="-307975" algn="l" defTabSz="41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8338" indent="-257175" algn="l" defTabSz="41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028700" indent="-204788" algn="l" defTabSz="41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439863" indent="-204788" algn="l" defTabSz="41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851025" indent="-204788" algn="l" defTabSz="41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26314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novo.parceirohypera.com.br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forms.office.com/r/eNq1gFxPU8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4133" y="1639820"/>
            <a:ext cx="4524702" cy="1314811"/>
          </a:xfrm>
        </p:spPr>
        <p:txBody>
          <a:bodyPr anchor="ctr">
            <a:normAutofit/>
          </a:bodyPr>
          <a:lstStyle/>
          <a:p>
            <a:r>
              <a:rPr lang="pt-BR" sz="2000" dirty="0"/>
              <a:t>Overview</a:t>
            </a:r>
            <a:br>
              <a:rPr lang="pt-BR" sz="2000" dirty="0"/>
            </a:br>
            <a:r>
              <a:rPr lang="pt-BR" sz="3100" dirty="0"/>
              <a:t>Novo Parceiro Hypera</a:t>
            </a:r>
            <a:br>
              <a:rPr lang="pt-BR" sz="2000" dirty="0"/>
            </a:br>
            <a:r>
              <a:rPr lang="pt-BR" sz="2000" b="0" dirty="0"/>
              <a:t>Cadastro de Usuários e Farmácias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133" y="3023789"/>
            <a:ext cx="4233498" cy="316607"/>
          </a:xfrm>
        </p:spPr>
        <p:txBody>
          <a:bodyPr/>
          <a:lstStyle/>
          <a:p>
            <a:r>
              <a:rPr lang="pt-BR" dirty="0"/>
              <a:t>Setembro de 2023</a:t>
            </a:r>
          </a:p>
        </p:txBody>
      </p:sp>
    </p:spTree>
    <p:extLst>
      <p:ext uri="{BB962C8B-B14F-4D97-AF65-F5344CB8AC3E}">
        <p14:creationId xmlns:p14="http://schemas.microsoft.com/office/powerpoint/2010/main" val="166644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2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Programação da Agenda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Overview Novo Parceiro Hypera</a:t>
            </a:r>
            <a:endParaRPr lang="pt-BR" sz="1600" dirty="0"/>
          </a:p>
        </p:txBody>
      </p:sp>
      <p:sp>
        <p:nvSpPr>
          <p:cNvPr id="10" name="Espaço Reservado para Conteúdo 1">
            <a:extLst>
              <a:ext uri="{FF2B5EF4-FFF2-40B4-BE49-F238E27FC236}">
                <a16:creationId xmlns:a16="http://schemas.microsoft.com/office/drawing/2014/main" id="{696CA42A-7E14-489A-9538-6996A87A8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447" y="1196153"/>
            <a:ext cx="7388987" cy="3345483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t-BR" sz="2000" b="1" dirty="0"/>
              <a:t>Contexto: Por que?</a:t>
            </a:r>
          </a:p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t-BR" sz="2000" b="1" dirty="0"/>
              <a:t>Cadastro de PDV (formulário)</a:t>
            </a:r>
          </a:p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t-BR" sz="2000" b="1" dirty="0"/>
              <a:t>Perguntas Frequentes</a:t>
            </a:r>
          </a:p>
          <a:p>
            <a:pPr marL="342900" indent="-342900" algn="just">
              <a:lnSpc>
                <a:spcPct val="200000"/>
              </a:lnSpc>
              <a:buAutoNum type="arabicPeriod"/>
            </a:pPr>
            <a:r>
              <a:rPr lang="pt-BR" sz="2000" b="1" dirty="0"/>
              <a:t>Navegação Assistida (Versão Supervisor e Versão Cliente)</a:t>
            </a:r>
          </a:p>
        </p:txBody>
      </p:sp>
    </p:spTree>
    <p:extLst>
      <p:ext uri="{BB962C8B-B14F-4D97-AF65-F5344CB8AC3E}">
        <p14:creationId xmlns:p14="http://schemas.microsoft.com/office/powerpoint/2010/main" val="2101496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11647D8-14AE-6192-3777-40DA6C759C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Nota:</a:t>
            </a:r>
            <a:br>
              <a:rPr lang="pt-BR"/>
            </a:br>
            <a:r>
              <a:rPr lang="pt-BR"/>
              <a:t>Font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3</a:t>
            </a:fld>
            <a:endParaRPr lang="pt-BR" altLang="en-US" dirty="0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78740E4A-1822-E392-ABF5-E1AECEEBA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Contexto: Por que?</a:t>
            </a:r>
          </a:p>
        </p:txBody>
      </p:sp>
      <p:sp>
        <p:nvSpPr>
          <p:cNvPr id="12" name="Espaço Reservado para Conteúdo 11">
            <a:extLst>
              <a:ext uri="{FF2B5EF4-FFF2-40B4-BE49-F238E27FC236}">
                <a16:creationId xmlns:a16="http://schemas.microsoft.com/office/drawing/2014/main" id="{9F56E0BF-A4CD-0E44-9717-061D2E0BFD7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pt-BR" dirty="0"/>
              <a:t>Site próprio, mais rápido e melhor!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43490" y="1593690"/>
            <a:ext cx="5193783" cy="2124668"/>
          </a:xfrm>
        </p:spPr>
        <p:txBody>
          <a:bodyPr>
            <a:normAutofit/>
          </a:bodyPr>
          <a:lstStyle/>
          <a:p>
            <a:r>
              <a:rPr lang="pt-BR" sz="1600" dirty="0"/>
              <a:t>Propriedade do código;</a:t>
            </a:r>
          </a:p>
          <a:p>
            <a:r>
              <a:rPr lang="pt-BR" sz="1600" dirty="0"/>
              <a:t>Mais rápido;</a:t>
            </a:r>
          </a:p>
          <a:p>
            <a:r>
              <a:rPr lang="pt-BR" sz="1600" dirty="0"/>
              <a:t>Melhoria na navegação;</a:t>
            </a:r>
          </a:p>
          <a:p>
            <a:r>
              <a:rPr lang="pt-BR" sz="1600" dirty="0"/>
              <a:t>Novas funcionalidades;</a:t>
            </a:r>
          </a:p>
          <a:p>
            <a:pPr lvl="1"/>
            <a:r>
              <a:rPr lang="pt-BR" sz="1600" dirty="0"/>
              <a:t>Ordenação por melhor preço;</a:t>
            </a:r>
          </a:p>
          <a:p>
            <a:pPr lvl="1"/>
            <a:r>
              <a:rPr lang="pt-BR" sz="1600" dirty="0"/>
              <a:t>Todo portfólio em um único lugar.</a:t>
            </a:r>
          </a:p>
          <a:p>
            <a:r>
              <a:rPr lang="pt-BR" sz="1600" dirty="0"/>
              <a:t>Adaptado para celular.</a:t>
            </a:r>
          </a:p>
        </p:txBody>
      </p:sp>
      <p:sp>
        <p:nvSpPr>
          <p:cNvPr id="28" name="Espaço Reservado para Conteúdo 11">
            <a:extLst>
              <a:ext uri="{FF2B5EF4-FFF2-40B4-BE49-F238E27FC236}">
                <a16:creationId xmlns:a16="http://schemas.microsoft.com/office/drawing/2014/main" id="{9F56E0BF-A4CD-0E44-9717-061D2E0BFD7D}"/>
              </a:ext>
            </a:extLst>
          </p:cNvPr>
          <p:cNvSpPr txBox="1">
            <a:spLocks/>
          </p:cNvSpPr>
          <p:nvPr/>
        </p:nvSpPr>
        <p:spPr bwMode="auto">
          <a:xfrm>
            <a:off x="253469" y="1138266"/>
            <a:ext cx="3180847" cy="28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36000" rIns="90000" bIns="36000" numCol="1" anchor="t" anchorCtr="0" compatLnSpc="1">
            <a:prstTxWarp prst="textNoShape">
              <a:avLst/>
            </a:prstTxWarp>
            <a:noAutofit/>
          </a:bodyPr>
          <a:lstStyle>
            <a:lvl1pPr marL="0" indent="0" algn="just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pt-BR" sz="1200" b="0" kern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ＭＳ Ｐゴシック" panose="020B0600070205080204" pitchFamily="34" charset="-128"/>
                <a:cs typeface="+mn-cs"/>
              </a:defRPr>
            </a:lvl1pPr>
            <a:lvl2pPr marL="668338" indent="-257175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028700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439863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851025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dirty="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Vantagens do Novo Site: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3CCCE3-336B-43A0-BF71-66CBACFF9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150" y="756776"/>
            <a:ext cx="4566381" cy="27956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2478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4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usuário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 </a:t>
            </a:r>
            <a:r>
              <a:rPr lang="pt-BR" sz="1600" b="1" u="sng" dirty="0"/>
              <a:t>usuário</a:t>
            </a:r>
            <a:r>
              <a:rPr lang="pt-BR" sz="1600" b="1" dirty="0"/>
              <a:t> (CPF) no Parceiro Hypera? </a:t>
            </a:r>
            <a:endParaRPr lang="pt-BR" sz="1600" dirty="0"/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500" dirty="0"/>
              <a:t>O primeiro passo é acessar o site </a:t>
            </a:r>
            <a:r>
              <a:rPr lang="pt-BR" sz="1500" dirty="0">
                <a:hlinkClick r:id="rId2"/>
              </a:rPr>
              <a:t>www.novo.parceirohypera.com.br</a:t>
            </a:r>
            <a:r>
              <a:rPr lang="pt-BR" sz="1500" dirty="0"/>
              <a:t> e o cliente será direcionado para a seguinte página, onde deve clicar em </a:t>
            </a:r>
            <a:r>
              <a:rPr lang="pt-BR" sz="1500" b="1" dirty="0"/>
              <a:t>Cadastre-se</a:t>
            </a:r>
            <a:r>
              <a:rPr lang="pt-BR" sz="1500" dirty="0"/>
              <a:t>.</a:t>
            </a:r>
            <a:endParaRPr lang="pt-BR" sz="1500" i="1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18BB31B-516A-4ED9-8956-04C54123CA17}"/>
              </a:ext>
            </a:extLst>
          </p:cNvPr>
          <p:cNvGrpSpPr/>
          <p:nvPr/>
        </p:nvGrpSpPr>
        <p:grpSpPr>
          <a:xfrm>
            <a:off x="1727085" y="1877088"/>
            <a:ext cx="5689243" cy="2872111"/>
            <a:chOff x="1727085" y="1877088"/>
            <a:chExt cx="5689243" cy="2872111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70954D0E-AEAF-4986-92E1-EB2E492474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688"/>
            <a:stretch/>
          </p:blipFill>
          <p:spPr>
            <a:xfrm>
              <a:off x="1727085" y="1877088"/>
              <a:ext cx="5689243" cy="2872111"/>
            </a:xfrm>
            <a:prstGeom prst="rect">
              <a:avLst/>
            </a:prstGeom>
          </p:spPr>
        </p:pic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CA97333-ECD2-4371-9309-1135147540E8}"/>
                </a:ext>
              </a:extLst>
            </p:cNvPr>
            <p:cNvSpPr/>
            <p:nvPr/>
          </p:nvSpPr>
          <p:spPr>
            <a:xfrm>
              <a:off x="4572000" y="4456739"/>
              <a:ext cx="1698171" cy="27649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908318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5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usuário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 </a:t>
            </a:r>
            <a:r>
              <a:rPr lang="pt-BR" sz="1600" b="1" u="sng" dirty="0"/>
              <a:t>usuário</a:t>
            </a:r>
            <a:r>
              <a:rPr lang="pt-BR" sz="1600" b="1" dirty="0"/>
              <a:t> (CPF) no Parceiro Hypera? </a:t>
            </a:r>
            <a:endParaRPr lang="pt-BR" sz="1600" dirty="0"/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14" y="1250371"/>
            <a:ext cx="4446586" cy="334548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dirty="0"/>
              <a:t>Depois, devem ser preenchidos todos os dados solicitados:</a:t>
            </a:r>
          </a:p>
          <a:p>
            <a:pPr algn="just"/>
            <a:r>
              <a:rPr lang="pt-BR" dirty="0"/>
              <a:t>Nome</a:t>
            </a:r>
          </a:p>
          <a:p>
            <a:pPr algn="just"/>
            <a:r>
              <a:rPr lang="pt-BR" dirty="0"/>
              <a:t>CPF</a:t>
            </a:r>
          </a:p>
          <a:p>
            <a:pPr algn="just"/>
            <a:r>
              <a:rPr lang="pt-BR" dirty="0"/>
              <a:t>E-mail</a:t>
            </a:r>
          </a:p>
          <a:p>
            <a:pPr algn="just"/>
            <a:r>
              <a:rPr lang="pt-BR" dirty="0"/>
              <a:t>Confirmar e-mail</a:t>
            </a:r>
          </a:p>
          <a:p>
            <a:pPr algn="just"/>
            <a:r>
              <a:rPr lang="pt-BR" dirty="0"/>
              <a:t>Senha</a:t>
            </a:r>
          </a:p>
          <a:p>
            <a:pPr algn="just"/>
            <a:r>
              <a:rPr lang="pt-BR" dirty="0"/>
              <a:t>Confirmar senha</a:t>
            </a:r>
          </a:p>
          <a:p>
            <a:pPr algn="just"/>
            <a:endParaRPr lang="pt-BR" dirty="0"/>
          </a:p>
          <a:p>
            <a:pPr marL="0" indent="0" algn="just">
              <a:buNone/>
            </a:pPr>
            <a:r>
              <a:rPr lang="pt-BR" dirty="0"/>
              <a:t>Após preencher, basta clicar em </a:t>
            </a:r>
            <a:r>
              <a:rPr lang="pt-BR" b="1" dirty="0"/>
              <a:t>Avançar</a:t>
            </a:r>
            <a:r>
              <a:rPr lang="pt-BR" dirty="0"/>
              <a:t> e seguir as orientações para validação.</a:t>
            </a:r>
          </a:p>
          <a:p>
            <a:pPr algn="just"/>
            <a:endParaRPr lang="pt-BR" sz="1200" i="1" dirty="0"/>
          </a:p>
          <a:p>
            <a:pPr marL="0" indent="0" algn="just">
              <a:buNone/>
            </a:pPr>
            <a:r>
              <a:rPr lang="pt-BR" b="1" i="1" dirty="0"/>
              <a:t>Atenção: </a:t>
            </a:r>
            <a:r>
              <a:rPr lang="pt-BR" dirty="0"/>
              <a:t>este é o processo de criação do acesso pessoal de usuário (CPF).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48C38FB-940D-403F-BB04-8BBC2D886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938" y="568450"/>
            <a:ext cx="3696530" cy="382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47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6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usuário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 </a:t>
            </a:r>
            <a:r>
              <a:rPr lang="pt-BR" sz="1600" b="1" u="sng" dirty="0"/>
              <a:t>usuário</a:t>
            </a:r>
            <a:r>
              <a:rPr lang="pt-BR" sz="1600" b="1" dirty="0"/>
              <a:t> (CPF) no Parceiro Hypera? </a:t>
            </a:r>
            <a:endParaRPr lang="pt-BR" sz="1600" dirty="0"/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14" y="1250371"/>
            <a:ext cx="4446586" cy="334548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b="1" dirty="0"/>
              <a:t>O que acontece quando surgir a mensagem de CPF já cadastrado?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Cada CPF pode fazer apenas 1 (um) cadastro de usuário na plataforma.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No caso de um usuário ter mais de uma farmácia, todas devem ser vinculadas no mesmo acesso e CPF.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i="1" dirty="0"/>
              <a:t>Ou seja: o usuário pode ver todas as suas farmácias com um mesmo login e senha.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B5C2047-5FBF-41BC-AC96-B0626FEF9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772" y="279233"/>
            <a:ext cx="3171241" cy="440943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E70D0EBE-1942-4203-8D15-4B7DB037268A}"/>
              </a:ext>
            </a:extLst>
          </p:cNvPr>
          <p:cNvSpPr/>
          <p:nvPr/>
        </p:nvSpPr>
        <p:spPr>
          <a:xfrm>
            <a:off x="6247118" y="2120793"/>
            <a:ext cx="722299" cy="92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600" dirty="0">
                <a:solidFill>
                  <a:schemeClr val="tx1"/>
                </a:solidFill>
              </a:rPr>
              <a:t>12345678910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3FF4493-6A4A-40A1-B68A-94969CB98E20}"/>
              </a:ext>
            </a:extLst>
          </p:cNvPr>
          <p:cNvSpPr/>
          <p:nvPr/>
        </p:nvSpPr>
        <p:spPr>
          <a:xfrm>
            <a:off x="6120331" y="1917233"/>
            <a:ext cx="1698171" cy="4993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377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Arredondado 7"/>
          <p:cNvSpPr/>
          <p:nvPr/>
        </p:nvSpPr>
        <p:spPr>
          <a:xfrm>
            <a:off x="169174" y="1993083"/>
            <a:ext cx="8750508" cy="2392104"/>
          </a:xfrm>
          <a:prstGeom prst="roundRect">
            <a:avLst>
              <a:gd name="adj" fmla="val 8857"/>
            </a:avLst>
          </a:prstGeom>
          <a:solidFill>
            <a:srgbClr val="DCE2F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BA764FEB-E4AF-E3B2-72D1-7B6788521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13" y="1153347"/>
            <a:ext cx="8892589" cy="3345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Todas as pessoas que forem utilizar o novo Parceiro Hypera precisam fazer o seu cadastro de usuário.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7</a:t>
            </a:fld>
            <a:endParaRPr lang="pt-BR" altLang="en-US" dirty="0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78740E4A-1822-E392-ABF5-E1AECEEBA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Cadastro de Usuário</a:t>
            </a:r>
          </a:p>
        </p:txBody>
      </p:sp>
      <p:sp>
        <p:nvSpPr>
          <p:cNvPr id="7" name="Espaço Reservado para Conteúdo 11">
            <a:extLst>
              <a:ext uri="{FF2B5EF4-FFF2-40B4-BE49-F238E27FC236}">
                <a16:creationId xmlns:a16="http://schemas.microsoft.com/office/drawing/2014/main" id="{9F56E0BF-A4CD-0E44-9717-061D2E0BFD7D}"/>
              </a:ext>
            </a:extLst>
          </p:cNvPr>
          <p:cNvSpPr txBox="1">
            <a:spLocks/>
          </p:cNvSpPr>
          <p:nvPr/>
        </p:nvSpPr>
        <p:spPr bwMode="auto">
          <a:xfrm>
            <a:off x="267494" y="1706206"/>
            <a:ext cx="2002759" cy="28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36000" rIns="90000" bIns="36000" numCol="1" anchor="t" anchorCtr="0" compatLnSpc="1">
            <a:prstTxWarp prst="textNoShape">
              <a:avLst/>
            </a:prstTxWarp>
            <a:normAutofit/>
          </a:bodyPr>
          <a:lstStyle>
            <a:lvl1pPr marL="0" indent="0" algn="just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pt-BR" sz="1200" b="0" kern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ＭＳ Ｐゴシック" panose="020B0600070205080204" pitchFamily="34" charset="-128"/>
                <a:cs typeface="+mn-cs"/>
              </a:defRPr>
            </a:lvl1pPr>
            <a:lvl2pPr marL="668338" indent="-257175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028700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439863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851025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Tipos de Perfil de Acesso</a:t>
            </a:r>
          </a:p>
        </p:txBody>
      </p:sp>
      <p:pic>
        <p:nvPicPr>
          <p:cNvPr id="2050" name="Picture 2" descr="Comprador - ícones de negócios e finanças grátis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749" y="2523588"/>
            <a:ext cx="1171671" cy="117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ço Reservado para Conteúdo 11">
            <a:extLst>
              <a:ext uri="{FF2B5EF4-FFF2-40B4-BE49-F238E27FC236}">
                <a16:creationId xmlns:a16="http://schemas.microsoft.com/office/drawing/2014/main" id="{9F56E0BF-A4CD-0E44-9717-061D2E0BFD7D}"/>
              </a:ext>
            </a:extLst>
          </p:cNvPr>
          <p:cNvSpPr txBox="1">
            <a:spLocks/>
          </p:cNvSpPr>
          <p:nvPr/>
        </p:nvSpPr>
        <p:spPr bwMode="auto">
          <a:xfrm>
            <a:off x="4668749" y="2068982"/>
            <a:ext cx="2002759" cy="28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36000" rIns="90000" bIns="36000" numCol="1" anchor="t" anchorCtr="0" compatLnSpc="1">
            <a:prstTxWarp prst="textNoShape">
              <a:avLst/>
            </a:prstTxWarp>
            <a:noAutofit/>
          </a:bodyPr>
          <a:lstStyle>
            <a:lvl1pPr marL="0" indent="0" algn="just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pt-BR" sz="1200" b="0" kern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ＭＳ Ｐゴシック" panose="020B0600070205080204" pitchFamily="34" charset="-128"/>
                <a:cs typeface="+mn-cs"/>
              </a:defRPr>
            </a:lvl1pPr>
            <a:lvl2pPr marL="668338" indent="-257175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028700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439863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851025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b="1" dirty="0">
                <a:solidFill>
                  <a:srgbClr val="0097B7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Comprador</a:t>
            </a:r>
          </a:p>
        </p:txBody>
      </p:sp>
      <p:pic>
        <p:nvPicPr>
          <p:cNvPr id="2054" name="Picture 6" descr="ícone da mulher do gerente de escritório, estilo simples 14502599 Vetor no  Vecteezy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12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61" y="2550061"/>
            <a:ext cx="1118727" cy="111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ço Reservado para Conteúdo 11">
            <a:extLst>
              <a:ext uri="{FF2B5EF4-FFF2-40B4-BE49-F238E27FC236}">
                <a16:creationId xmlns:a16="http://schemas.microsoft.com/office/drawing/2014/main" id="{9F56E0BF-A4CD-0E44-9717-061D2E0BFD7D}"/>
              </a:ext>
            </a:extLst>
          </p:cNvPr>
          <p:cNvSpPr txBox="1">
            <a:spLocks/>
          </p:cNvSpPr>
          <p:nvPr/>
        </p:nvSpPr>
        <p:spPr bwMode="auto">
          <a:xfrm>
            <a:off x="267494" y="2063776"/>
            <a:ext cx="2002759" cy="28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36000" rIns="90000" bIns="36000" numCol="1" anchor="t" anchorCtr="0" compatLnSpc="1">
            <a:prstTxWarp prst="textNoShape">
              <a:avLst/>
            </a:prstTxWarp>
            <a:noAutofit/>
          </a:bodyPr>
          <a:lstStyle>
            <a:lvl1pPr marL="0" indent="0" algn="just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pt-BR" sz="1200" b="0" kern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ＭＳ Ｐゴシック" panose="020B0600070205080204" pitchFamily="34" charset="-128"/>
                <a:cs typeface="+mn-cs"/>
              </a:defRPr>
            </a:lvl1pPr>
            <a:lvl2pPr marL="668338" indent="-257175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028700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439863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851025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b="1" dirty="0">
                <a:solidFill>
                  <a:srgbClr val="165595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Administrador</a:t>
            </a:r>
          </a:p>
        </p:txBody>
      </p:sp>
      <p:sp>
        <p:nvSpPr>
          <p:cNvPr id="14" name="Espaço Reservado para Conteúdo 10">
            <a:extLst>
              <a:ext uri="{FF2B5EF4-FFF2-40B4-BE49-F238E27FC236}">
                <a16:creationId xmlns:a16="http://schemas.microsoft.com/office/drawing/2014/main" id="{BA764FEB-E4AF-E3B2-72D1-7B678852147B}"/>
              </a:ext>
            </a:extLst>
          </p:cNvPr>
          <p:cNvSpPr txBox="1">
            <a:spLocks/>
          </p:cNvSpPr>
          <p:nvPr/>
        </p:nvSpPr>
        <p:spPr bwMode="auto">
          <a:xfrm>
            <a:off x="1487242" y="2497117"/>
            <a:ext cx="2830338" cy="149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07975" indent="-307975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EDF"/>
              </a:buClr>
              <a:buFont typeface="Arial" panose="020B0604020202020204" pitchFamily="34" charset="0"/>
              <a:buChar char="•"/>
              <a:defRPr sz="1620" kern="120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defRPr>
            </a:lvl1pPr>
            <a:lvl2pPr marL="668338" indent="-257175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EDF"/>
              </a:buClr>
              <a:buFont typeface="Arial" panose="020B0604020202020204" pitchFamily="34" charset="0"/>
              <a:buChar char="–"/>
              <a:defRPr sz="1620" kern="120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defRPr>
            </a:lvl2pPr>
            <a:lvl3pPr marL="1028700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EDF"/>
              </a:buClr>
              <a:buFont typeface="Arial" panose="020B0604020202020204" pitchFamily="34" charset="0"/>
              <a:buChar char="•"/>
              <a:defRPr sz="1620" kern="120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defRPr>
            </a:lvl3pPr>
            <a:lvl4pPr marL="1439863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EDF"/>
              </a:buClr>
              <a:buFont typeface="Arial" panose="020B0604020202020204" pitchFamily="34" charset="0"/>
              <a:buChar char="–"/>
              <a:defRPr sz="1620" kern="120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defRPr>
            </a:lvl4pPr>
            <a:lvl5pPr marL="1851025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EDF"/>
              </a:buClr>
              <a:buFont typeface="Arial" panose="020B0604020202020204" pitchFamily="34" charset="0"/>
              <a:buChar char="»"/>
              <a:defRPr sz="1620" kern="120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dirty="0"/>
              <a:t>Realiza </a:t>
            </a:r>
            <a:r>
              <a:rPr lang="pt-BR" sz="1200" b="1" dirty="0"/>
              <a:t>compras</a:t>
            </a:r>
            <a:r>
              <a:rPr lang="pt-BR" sz="1200" dirty="0"/>
              <a:t>;</a:t>
            </a:r>
          </a:p>
          <a:p>
            <a:r>
              <a:rPr lang="pt-BR" sz="1200" b="1" dirty="0"/>
              <a:t>Consulta pedidos</a:t>
            </a:r>
            <a:r>
              <a:rPr lang="pt-BR" sz="1200" dirty="0"/>
              <a:t> da farmácia;</a:t>
            </a:r>
          </a:p>
          <a:p>
            <a:r>
              <a:rPr lang="pt-BR" sz="1200" dirty="0"/>
              <a:t>Acompanha as </a:t>
            </a:r>
            <a:r>
              <a:rPr lang="pt-BR" sz="1200" b="1" dirty="0"/>
              <a:t>missões e o saldo </a:t>
            </a:r>
            <a:r>
              <a:rPr lang="pt-BR" sz="1200" dirty="0"/>
              <a:t>de </a:t>
            </a:r>
            <a:r>
              <a:rPr lang="pt-BR" sz="1200" b="1" dirty="0"/>
              <a:t>pontos</a:t>
            </a:r>
            <a:r>
              <a:rPr lang="pt-BR" sz="1200" dirty="0"/>
              <a:t> do Programa de Fidelidade;</a:t>
            </a:r>
          </a:p>
          <a:p>
            <a:r>
              <a:rPr lang="pt-BR" sz="1200" b="1" dirty="0"/>
              <a:t>Resgata</a:t>
            </a:r>
            <a:r>
              <a:rPr lang="pt-BR" sz="1200" dirty="0"/>
              <a:t> os prêmios do Fidelidade;</a:t>
            </a:r>
          </a:p>
          <a:p>
            <a:r>
              <a:rPr lang="pt-BR" sz="1200" b="1" dirty="0"/>
              <a:t>Gerencia</a:t>
            </a:r>
            <a:r>
              <a:rPr lang="pt-BR" sz="1200" dirty="0"/>
              <a:t> quem pode comprar para sua loja.</a:t>
            </a:r>
          </a:p>
          <a:p>
            <a:endParaRPr lang="pt-BR" sz="1200" dirty="0"/>
          </a:p>
        </p:txBody>
      </p:sp>
      <p:sp>
        <p:nvSpPr>
          <p:cNvPr id="15" name="Espaço Reservado para Conteúdo 10">
            <a:extLst>
              <a:ext uri="{FF2B5EF4-FFF2-40B4-BE49-F238E27FC236}">
                <a16:creationId xmlns:a16="http://schemas.microsoft.com/office/drawing/2014/main" id="{BA764FEB-E4AF-E3B2-72D1-7B678852147B}"/>
              </a:ext>
            </a:extLst>
          </p:cNvPr>
          <p:cNvSpPr txBox="1">
            <a:spLocks/>
          </p:cNvSpPr>
          <p:nvPr/>
        </p:nvSpPr>
        <p:spPr bwMode="auto">
          <a:xfrm>
            <a:off x="5939715" y="2523588"/>
            <a:ext cx="2876634" cy="149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07975" indent="-307975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EDF"/>
              </a:buClr>
              <a:buFont typeface="Arial" panose="020B0604020202020204" pitchFamily="34" charset="0"/>
              <a:buChar char="•"/>
              <a:defRPr sz="1620" kern="120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defRPr>
            </a:lvl1pPr>
            <a:lvl2pPr marL="668338" indent="-257175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EDF"/>
              </a:buClr>
              <a:buFont typeface="Arial" panose="020B0604020202020204" pitchFamily="34" charset="0"/>
              <a:buChar char="–"/>
              <a:defRPr sz="1620" kern="120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defRPr>
            </a:lvl2pPr>
            <a:lvl3pPr marL="1028700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EDF"/>
              </a:buClr>
              <a:buFont typeface="Arial" panose="020B0604020202020204" pitchFamily="34" charset="0"/>
              <a:buChar char="•"/>
              <a:defRPr sz="1620" kern="120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defRPr>
            </a:lvl3pPr>
            <a:lvl4pPr marL="1439863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EDF"/>
              </a:buClr>
              <a:buFont typeface="Arial" panose="020B0604020202020204" pitchFamily="34" charset="0"/>
              <a:buChar char="–"/>
              <a:defRPr sz="1620" kern="120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defRPr>
            </a:lvl4pPr>
            <a:lvl5pPr marL="1851025" indent="-204788" algn="l" defTabSz="4111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EDF"/>
              </a:buClr>
              <a:buFont typeface="Arial" panose="020B0604020202020204" pitchFamily="34" charset="0"/>
              <a:buChar char="»"/>
              <a:defRPr sz="1620" kern="1200">
                <a:solidFill>
                  <a:srgbClr val="00396C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dirty="0"/>
              <a:t>Realiza </a:t>
            </a:r>
            <a:r>
              <a:rPr lang="pt-BR" sz="1200" b="1" dirty="0"/>
              <a:t>compras</a:t>
            </a:r>
            <a:r>
              <a:rPr lang="pt-BR" sz="1200" dirty="0"/>
              <a:t>;</a:t>
            </a:r>
          </a:p>
          <a:p>
            <a:r>
              <a:rPr lang="pt-BR" sz="1200" b="1" dirty="0"/>
              <a:t>Consulta pedidos </a:t>
            </a:r>
            <a:r>
              <a:rPr lang="pt-BR" sz="1200" dirty="0"/>
              <a:t>da farmácia</a:t>
            </a:r>
            <a:r>
              <a:rPr lang="pt-BR" sz="1200" b="1" dirty="0"/>
              <a:t>;</a:t>
            </a:r>
          </a:p>
          <a:p>
            <a:r>
              <a:rPr lang="pt-BR" sz="1200" dirty="0"/>
              <a:t>Acompanha as </a:t>
            </a:r>
            <a:r>
              <a:rPr lang="pt-BR" sz="1200" b="1" dirty="0"/>
              <a:t>missões </a:t>
            </a:r>
            <a:r>
              <a:rPr lang="pt-BR" sz="1200" dirty="0"/>
              <a:t>do Programa de Fidelidade;</a:t>
            </a:r>
            <a:endParaRPr lang="pt-BR" sz="1200" b="1" dirty="0"/>
          </a:p>
          <a:p>
            <a:r>
              <a:rPr lang="pt-BR" sz="1200" b="1" dirty="0"/>
              <a:t>Acesso dependerá da aprovação </a:t>
            </a:r>
            <a:r>
              <a:rPr lang="pt-BR" sz="1200" dirty="0"/>
              <a:t>pelo</a:t>
            </a:r>
            <a:r>
              <a:rPr lang="pt-BR" sz="1200" b="1" dirty="0"/>
              <a:t> </a:t>
            </a:r>
            <a:r>
              <a:rPr lang="pt-BR" sz="1200" dirty="0"/>
              <a:t>administrador</a:t>
            </a:r>
            <a:r>
              <a:rPr lang="pt-BR" sz="1200" b="1" dirty="0"/>
              <a:t>.</a:t>
            </a:r>
          </a:p>
          <a:p>
            <a:endParaRPr lang="pt-BR" sz="1200" b="1" dirty="0"/>
          </a:p>
        </p:txBody>
      </p:sp>
      <p:cxnSp>
        <p:nvCxnSpPr>
          <p:cNvPr id="6" name="Conector reto 5"/>
          <p:cNvCxnSpPr/>
          <p:nvPr/>
        </p:nvCxnSpPr>
        <p:spPr>
          <a:xfrm>
            <a:off x="4421720" y="2207214"/>
            <a:ext cx="0" cy="20369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tângulo 4"/>
          <p:cNvSpPr/>
          <p:nvPr/>
        </p:nvSpPr>
        <p:spPr>
          <a:xfrm>
            <a:off x="4668749" y="3782524"/>
            <a:ext cx="41114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defTabSz="411163">
              <a:spcBef>
                <a:spcPct val="20000"/>
              </a:spcBef>
              <a:buClr>
                <a:srgbClr val="00BEDF"/>
              </a:buClr>
            </a:pPr>
            <a:r>
              <a:rPr lang="pt-BR" sz="1200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*As compras deste perfil continuam sendo consideradas na pontuação do Programa de Fidelidade.</a:t>
            </a:r>
          </a:p>
        </p:txBody>
      </p:sp>
      <p:sp>
        <p:nvSpPr>
          <p:cNvPr id="19" name="Espaço Reservado para Conteúdo 8">
            <a:extLst>
              <a:ext uri="{FF2B5EF4-FFF2-40B4-BE49-F238E27FC236}">
                <a16:creationId xmlns:a16="http://schemas.microsoft.com/office/drawing/2014/main" id="{47902DC1-7241-4555-ADA1-1CD70A2D1C5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26003" y="745551"/>
            <a:ext cx="8892000" cy="432000"/>
          </a:xfrm>
        </p:spPr>
        <p:txBody>
          <a:bodyPr>
            <a:normAutofit/>
          </a:bodyPr>
          <a:lstStyle/>
          <a:p>
            <a:r>
              <a:rPr lang="pt-BR" sz="1600" b="1" dirty="0"/>
              <a:t>Como cadastrar um </a:t>
            </a:r>
            <a:r>
              <a:rPr lang="pt-BR" sz="1600" b="1" u="sng" dirty="0"/>
              <a:t>usuário</a:t>
            </a:r>
            <a:r>
              <a:rPr lang="pt-BR" sz="1600" b="1" dirty="0"/>
              <a:t> (CPF) no Parceiro Hypera? 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490433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8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usuário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Esqueci minha senha</a:t>
            </a:r>
            <a:endParaRPr lang="pt-BR" sz="1600" dirty="0"/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500" dirty="0"/>
              <a:t>Para alterar a senha de usuário (CPF) cadastrado inicialmente, é necessário na tela inicial clicar em </a:t>
            </a:r>
            <a:r>
              <a:rPr lang="pt-BR" sz="1500" b="1" dirty="0"/>
              <a:t>Esqueci minha senha</a:t>
            </a:r>
            <a:r>
              <a:rPr lang="pt-BR" sz="1500" dirty="0"/>
              <a:t>.</a:t>
            </a:r>
            <a:endParaRPr lang="pt-BR" sz="1500" i="1" dirty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AD12A5A-2EEE-417F-8A72-CC4A99DED55C}"/>
              </a:ext>
            </a:extLst>
          </p:cNvPr>
          <p:cNvGrpSpPr/>
          <p:nvPr/>
        </p:nvGrpSpPr>
        <p:grpSpPr>
          <a:xfrm>
            <a:off x="891349" y="1877088"/>
            <a:ext cx="7030890" cy="2872111"/>
            <a:chOff x="891349" y="1877088"/>
            <a:chExt cx="7030890" cy="2872111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70954D0E-AEAF-4986-92E1-EB2E492474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2430" r="-7942"/>
            <a:stretch/>
          </p:blipFill>
          <p:spPr>
            <a:xfrm>
              <a:off x="891349" y="1877088"/>
              <a:ext cx="7030890" cy="2872111"/>
            </a:xfrm>
            <a:prstGeom prst="rect">
              <a:avLst/>
            </a:prstGeom>
          </p:spPr>
        </p:pic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AB610004-FBD9-4ECB-860F-7FAF911966E3}"/>
                </a:ext>
              </a:extLst>
            </p:cNvPr>
            <p:cNvSpPr/>
            <p:nvPr/>
          </p:nvSpPr>
          <p:spPr>
            <a:xfrm>
              <a:off x="5532504" y="3565392"/>
              <a:ext cx="760720" cy="16904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541685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9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usuário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Esqueci minha senha</a:t>
            </a:r>
            <a:endParaRPr lang="pt-BR" sz="1600" dirty="0"/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500" dirty="0"/>
              <a:t>Então, basta preencher o e-mail que foi cadastrado inicialmente e clicar em </a:t>
            </a:r>
            <a:r>
              <a:rPr lang="pt-BR" sz="1500" b="1" dirty="0"/>
              <a:t>Avançar</a:t>
            </a:r>
            <a:r>
              <a:rPr lang="pt-BR" sz="1500" dirty="0"/>
              <a:t>.</a:t>
            </a:r>
          </a:p>
          <a:p>
            <a:pPr marL="0" indent="0" algn="just">
              <a:buNone/>
            </a:pPr>
            <a:r>
              <a:rPr lang="pt-BR" sz="1500" dirty="0"/>
              <a:t>Para esse e-mail, será encaminhado o link de alteração de senha.</a:t>
            </a:r>
          </a:p>
          <a:p>
            <a:pPr marL="0" indent="0" algn="just">
              <a:buNone/>
            </a:pPr>
            <a:endParaRPr lang="pt-BR" sz="1500" i="1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C67223C-EC52-467D-BF51-6DDC0C43F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093" y="2103682"/>
            <a:ext cx="4187227" cy="249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52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10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uma farmácia e vincular ao dono ou comprador?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sz="1500" dirty="0"/>
              <a:t>O novo site Parceiro Hypera realizou uma primeira consulta na Receita Federal para garantir o cadastro e vínculo de </a:t>
            </a:r>
            <a:r>
              <a:rPr lang="pt-BR" sz="1500" dirty="0" err="1"/>
              <a:t>PDVs</a:t>
            </a:r>
            <a:r>
              <a:rPr lang="pt-BR" sz="1500" dirty="0"/>
              <a:t> (CNPJ) com seus Administradores (CPF). </a:t>
            </a:r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dirty="0"/>
              <a:t>Isso aconteceu porque partimos do princípio de que os primeiros usuários do site precisam ser seus “donos”. </a:t>
            </a:r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dirty="0"/>
              <a:t>Quando um “dono” de farmácia criar o seu próprio cadastro na plataforma, automaticamente estará vinculado com o CNPJ do seu estabelecimento e poderá navegar pela plataforma.</a:t>
            </a:r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dirty="0"/>
              <a:t>Porém, existem casos em que isso não acontecerá e os principais motivos são:</a:t>
            </a:r>
          </a:p>
          <a:p>
            <a:pPr algn="just"/>
            <a:r>
              <a:rPr lang="pt-BR" sz="1500" dirty="0"/>
              <a:t>o CNPJ foi criado como Empresário Individual e não possui um quadro societário ou administrativo na Receita Federal; ou</a:t>
            </a:r>
          </a:p>
          <a:p>
            <a:pPr algn="just"/>
            <a:r>
              <a:rPr lang="pt-BR" sz="1500" dirty="0"/>
              <a:t>a base de dados da Receita Federal pode ter sofrido alguma atualização recente.</a:t>
            </a:r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dirty="0"/>
              <a:t>Para esses casos, segue o passo a passo nos próximos slides:</a:t>
            </a:r>
          </a:p>
        </p:txBody>
      </p:sp>
    </p:spTree>
    <p:extLst>
      <p:ext uri="{BB962C8B-B14F-4D97-AF65-F5344CB8AC3E}">
        <p14:creationId xmlns:p14="http://schemas.microsoft.com/office/powerpoint/2010/main" val="349959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4DCE8CB0-1202-46DC-9C7E-C8C99D6EC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A6B8150-1377-4E0B-9A4E-875B7DD31F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Nota:</a:t>
            </a:r>
            <a:br>
              <a:rPr lang="pt-BR"/>
            </a:br>
            <a:r>
              <a:rPr lang="pt-BR"/>
              <a:t>Font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C5823B-2CBF-4642-A47B-681FB40310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11</a:t>
            </a:fld>
            <a:endParaRPr lang="pt-BR" alt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37989B1-EDCF-4AF9-8FE8-022830DA1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E2F4179-32BA-4DDF-992A-BB6221E290A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pt-BR" sz="1600" b="1" dirty="0"/>
              <a:t>Como cadastrar uma farmácia e vincular ao dono ou comprador?</a:t>
            </a:r>
          </a:p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CDFDF3C-FF34-4E48-923B-F097F1E04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94" y="1211871"/>
            <a:ext cx="5880882" cy="355374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5017726-7C9E-4994-8636-6E5D9F9DC9C6}"/>
              </a:ext>
            </a:extLst>
          </p:cNvPr>
          <p:cNvSpPr txBox="1"/>
          <p:nvPr/>
        </p:nvSpPr>
        <p:spPr>
          <a:xfrm>
            <a:off x="6119171" y="1211871"/>
            <a:ext cx="30409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Para aqueles que possuírem um administrador identificado no </a:t>
            </a:r>
            <a:r>
              <a:rPr lang="pt-BR" sz="1500" b="1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Serasa</a:t>
            </a:r>
            <a:r>
              <a:rPr lang="pt-BR" sz="1500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, ao realizar o cadastro de usuário, </a:t>
            </a:r>
            <a:r>
              <a:rPr lang="pt-BR" sz="1500" b="1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já poderá comprar </a:t>
            </a:r>
            <a:r>
              <a:rPr lang="pt-BR" sz="1500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pra farmácia.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F7A9F3-2741-4D5E-AA73-9613FF3CD0CD}"/>
              </a:ext>
            </a:extLst>
          </p:cNvPr>
          <p:cNvSpPr txBox="1"/>
          <p:nvPr/>
        </p:nvSpPr>
        <p:spPr>
          <a:xfrm>
            <a:off x="6119171" y="2571750"/>
            <a:ext cx="3040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Tendo esse usuário com vínculo de administrador, o </a:t>
            </a:r>
            <a:r>
              <a:rPr lang="pt-BR" sz="1500" b="1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comprador</a:t>
            </a:r>
            <a:r>
              <a:rPr lang="pt-BR" sz="1500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 poderá solicitar </a:t>
            </a:r>
            <a:r>
              <a:rPr lang="pt-BR" sz="1500" b="1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vínculo através do próprio site.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219FB53-2745-4293-8AE8-6D0BA6E12E9D}"/>
              </a:ext>
            </a:extLst>
          </p:cNvPr>
          <p:cNvSpPr/>
          <p:nvPr/>
        </p:nvSpPr>
        <p:spPr>
          <a:xfrm>
            <a:off x="3870251" y="2571750"/>
            <a:ext cx="1158949" cy="2458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6900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4DCE8CB0-1202-46DC-9C7E-C8C99D6EC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A6B8150-1377-4E0B-9A4E-875B7DD31F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Nota:</a:t>
            </a:r>
            <a:br>
              <a:rPr lang="pt-BR"/>
            </a:br>
            <a:r>
              <a:rPr lang="pt-BR"/>
              <a:t>Font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C5823B-2CBF-4642-A47B-681FB40310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12</a:t>
            </a:fld>
            <a:endParaRPr lang="pt-BR" alt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37989B1-EDCF-4AF9-8FE8-022830DA1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E2F4179-32BA-4DDF-992A-BB6221E290A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pt-BR" sz="1600" b="1" dirty="0"/>
              <a:t>Como cadastrar uma farmácia e vincular ao dono ou comprador?</a:t>
            </a:r>
          </a:p>
          <a:p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A39BB5A-CD9E-4F53-8072-D7DA58A14298}"/>
              </a:ext>
            </a:extLst>
          </p:cNvPr>
          <p:cNvSpPr txBox="1"/>
          <p:nvPr/>
        </p:nvSpPr>
        <p:spPr>
          <a:xfrm>
            <a:off x="6119171" y="1211871"/>
            <a:ext cx="30409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Caso </a:t>
            </a:r>
            <a:r>
              <a:rPr lang="pt-BR" sz="1500" b="1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não seja identificado um administrador</a:t>
            </a:r>
            <a:r>
              <a:rPr lang="pt-BR" sz="1500" dirty="0">
                <a:solidFill>
                  <a:srgbClr val="00396C"/>
                </a:solidFill>
                <a:ea typeface="ＭＳ Ｐゴシック" charset="0"/>
                <a:cs typeface="Calibri" panose="020F0502020204030204" pitchFamily="34" charset="0"/>
              </a:rPr>
              <a:t>, seguir passo a passo descrito a seguir:</a:t>
            </a:r>
            <a:endParaRPr lang="pt-BR" sz="1500" b="1" dirty="0">
              <a:solidFill>
                <a:srgbClr val="00396C"/>
              </a:solidFill>
              <a:ea typeface="ＭＳ Ｐゴシック" charset="0"/>
              <a:cs typeface="Calibri" panose="020F050202020403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872BC22-F2AE-462D-A8DF-651F5E029D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07" t="8869" r="13980" b="10628"/>
          <a:stretch/>
        </p:blipFill>
        <p:spPr>
          <a:xfrm>
            <a:off x="373732" y="1226605"/>
            <a:ext cx="5603358" cy="346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371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13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uma farmácia e vincular ao dono ou comprador?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500" dirty="0"/>
              <a:t>1. O primeiro passo é </a:t>
            </a:r>
            <a:r>
              <a:rPr lang="pt-BR" sz="1500" b="1" u="sng" dirty="0"/>
              <a:t>não clicar em Cadastrar Farmácia</a:t>
            </a:r>
            <a:r>
              <a:rPr lang="pt-BR" sz="1500" dirty="0"/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68DB06E-AC47-4A54-860B-66EB7608C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555" y="1677155"/>
            <a:ext cx="5286615" cy="296847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E62E298-02C0-46AB-BD26-02F865010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816" y="2396304"/>
            <a:ext cx="1865907" cy="176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26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14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uma farmácia e vincular ao dono ou comprador?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500" dirty="0"/>
              <a:t>2. Acessar o formulário </a:t>
            </a:r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dirty="0"/>
              <a:t>Para garantir o cadastro de todos os </a:t>
            </a:r>
            <a:r>
              <a:rPr lang="pt-BR" sz="1500" dirty="0" err="1"/>
              <a:t>PDVs</a:t>
            </a:r>
            <a:r>
              <a:rPr lang="pt-BR" sz="1500" dirty="0"/>
              <a:t> e o vínculo do CPF que será usuário no novo site do Parceiro Hypera, disponibilizamos um formulário para que a força de vendas preencha com os dados necessário para essa “virada”.</a:t>
            </a:r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dirty="0"/>
              <a:t>No formulário, existem duas opções para preenchimento: enviar 1 usuário por vez ou subida em massa.</a:t>
            </a:r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b="1" dirty="0"/>
              <a:t>Link do Formulário: </a:t>
            </a:r>
            <a:r>
              <a:rPr lang="pt-BR" sz="1500" dirty="0">
                <a:hlinkClick r:id="rId2"/>
              </a:rPr>
              <a:t>https://forms.office.com/r/eNq1gFxPU8</a:t>
            </a:r>
            <a:endParaRPr lang="pt-BR" sz="1500" dirty="0"/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b="1" dirty="0"/>
              <a:t>QR </a:t>
            </a:r>
            <a:r>
              <a:rPr lang="pt-BR" sz="1500" b="1" dirty="0" err="1"/>
              <a:t>Code</a:t>
            </a:r>
            <a:r>
              <a:rPr lang="pt-BR" sz="1500" b="1" dirty="0"/>
              <a:t>: </a:t>
            </a:r>
          </a:p>
        </p:txBody>
      </p:sp>
      <p:pic>
        <p:nvPicPr>
          <p:cNvPr id="5" name="Imagem 4" descr="Código QR&#10;&#10;Descrição gerada automaticamente">
            <a:extLst>
              <a:ext uri="{FF2B5EF4-FFF2-40B4-BE49-F238E27FC236}">
                <a16:creationId xmlns:a16="http://schemas.microsoft.com/office/drawing/2014/main" id="{E887BFBD-C9F9-46D7-A80D-27B0FDB586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49" t="36153" r="25350" b="14495"/>
          <a:stretch/>
        </p:blipFill>
        <p:spPr>
          <a:xfrm>
            <a:off x="982936" y="3712729"/>
            <a:ext cx="1360696" cy="137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39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15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uma farmácia e vincular ao dono ou comprador?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27" y="1243409"/>
            <a:ext cx="8892589" cy="33454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500" dirty="0"/>
              <a:t>3. Iniciar e preencher a sua identificação (matrícula).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B6DFF84-3507-499D-B33F-FEAE16DFF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7" y="1649536"/>
            <a:ext cx="4187644" cy="2383674"/>
          </a:xfrm>
          <a:prstGeom prst="rect">
            <a:avLst/>
          </a:prstGeom>
        </p:spPr>
      </p:pic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08AC4B4D-7F63-4CD4-9B98-7CE31C33AD50}"/>
              </a:ext>
            </a:extLst>
          </p:cNvPr>
          <p:cNvSpPr/>
          <p:nvPr/>
        </p:nvSpPr>
        <p:spPr>
          <a:xfrm>
            <a:off x="4397349" y="2804731"/>
            <a:ext cx="461335" cy="222837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2EB2195-3C62-40D3-9E1B-3162B3BA3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463" y="1576132"/>
            <a:ext cx="4062540" cy="238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99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16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uma farmácia e vincular ao dono ou comprador?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27" y="1243409"/>
            <a:ext cx="8892589" cy="33454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500" dirty="0"/>
              <a:t>4. Você poderá selecionar duas opções: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19D16B8-D840-4B04-9517-E9E7167EB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449" y="1643869"/>
            <a:ext cx="4557102" cy="314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460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17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uma farmácia e vincular ao dono ou comprador?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003" y="2163794"/>
            <a:ext cx="4973903" cy="8159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500" b="1" dirty="0"/>
              <a:t>Enviando para apenas um CNPJ: </a:t>
            </a:r>
            <a:r>
              <a:rPr lang="pt-BR" sz="1500" dirty="0"/>
              <a:t>basta incluir o CNPJ do PDV, o CPF do usuário e selecionar qual a opção de perfil deve ser liberado (Administrador ou Comprador).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8B11B93-10FA-4B43-A242-954330BBA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1356" y="1064371"/>
            <a:ext cx="2998137" cy="354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84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18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uma farmácia e vincular ao dono ou comprador?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27" y="1243409"/>
            <a:ext cx="8892589" cy="33454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500" b="1" dirty="0"/>
              <a:t>Enviando para mais de um CNPJ: </a:t>
            </a:r>
            <a:r>
              <a:rPr lang="pt-BR" sz="1500" dirty="0"/>
              <a:t>você deve baixar a planilha de referência (</a:t>
            </a:r>
            <a:r>
              <a:rPr lang="pt-BR" sz="1500" dirty="0" err="1"/>
              <a:t>excel</a:t>
            </a:r>
            <a:r>
              <a:rPr lang="pt-BR" sz="1500" dirty="0"/>
              <a:t>) e inserir os dados solicitados SOMENTE nas colunas CNPJ, CPF e Perfil usuário. </a:t>
            </a:r>
          </a:p>
          <a:p>
            <a:pPr marL="0" indent="0" algn="just">
              <a:buNone/>
            </a:pPr>
            <a:r>
              <a:rPr lang="pt-BR" sz="1100" i="1" dirty="0" err="1"/>
              <a:t>Obs</a:t>
            </a:r>
            <a:r>
              <a:rPr lang="pt-BR" sz="1100" i="1" dirty="0"/>
              <a:t>: não preencher as colunas </a:t>
            </a:r>
            <a:r>
              <a:rPr lang="pt-BR" sz="1100" b="1" i="1" dirty="0"/>
              <a:t>Validação</a:t>
            </a:r>
            <a:r>
              <a:rPr lang="pt-BR" sz="1100" i="1" dirty="0"/>
              <a:t> e </a:t>
            </a:r>
            <a:r>
              <a:rPr lang="pt-BR" sz="1100" b="1" i="1" dirty="0"/>
              <a:t>Copia &amp; Cola</a:t>
            </a:r>
            <a:r>
              <a:rPr lang="pt-BR" sz="1100" i="1" dirty="0"/>
              <a:t>.</a:t>
            </a:r>
          </a:p>
          <a:p>
            <a:pPr marL="0" indent="0" algn="just">
              <a:buNone/>
            </a:pPr>
            <a:endParaRPr lang="pt-BR" sz="1500" i="1" dirty="0"/>
          </a:p>
          <a:p>
            <a:pPr marL="0" indent="0" algn="just">
              <a:buNone/>
            </a:pPr>
            <a:endParaRPr lang="pt-BR" sz="1500" i="1" dirty="0"/>
          </a:p>
          <a:p>
            <a:pPr marL="0" indent="0" algn="just">
              <a:buNone/>
            </a:pPr>
            <a:endParaRPr lang="pt-BR" sz="1500" i="1" dirty="0"/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dirty="0"/>
              <a:t>Algumas dúvidas estão surgindo e, por isso, segue uma orientação importante para evitar divergências no preenchimento:</a:t>
            </a:r>
          </a:p>
          <a:p>
            <a:pPr marL="0" indent="0" algn="just">
              <a:buNone/>
            </a:pPr>
            <a:r>
              <a:rPr lang="pt-BR" sz="1500" dirty="0"/>
              <a:t>	Quando os CPFs ou CNPJs iniciam com zero, precisamos que comecem com apóstrofo (‘) </a:t>
            </a:r>
            <a:r>
              <a:rPr lang="pt-BR" sz="1500" b="1" u="sng" dirty="0"/>
              <a:t>na planilha</a:t>
            </a:r>
            <a:r>
              <a:rPr lang="pt-BR" sz="1500" dirty="0"/>
              <a:t>.</a:t>
            </a:r>
          </a:p>
          <a:p>
            <a:pPr marL="0" indent="0" algn="just">
              <a:buNone/>
            </a:pPr>
            <a:r>
              <a:rPr lang="pt-BR" sz="1500" dirty="0"/>
              <a:t>	Exemplo: </a:t>
            </a:r>
          </a:p>
          <a:p>
            <a:pPr marL="0" indent="0" algn="just">
              <a:buNone/>
            </a:pPr>
            <a:r>
              <a:rPr lang="pt-BR" sz="1500" b="1" dirty="0"/>
              <a:t>	01234567891</a:t>
            </a:r>
            <a:r>
              <a:rPr lang="pt-BR" sz="1500" dirty="0"/>
              <a:t> na planilha precisa ser preenchido </a:t>
            </a:r>
            <a:r>
              <a:rPr lang="pt-BR" sz="1500" b="1" dirty="0">
                <a:highlight>
                  <a:srgbClr val="FFFF00"/>
                </a:highlight>
              </a:rPr>
              <a:t>‘01234567891</a:t>
            </a:r>
          </a:p>
          <a:p>
            <a:pPr marL="0" indent="0" algn="just">
              <a:buNone/>
            </a:pPr>
            <a:r>
              <a:rPr lang="pt-BR" sz="1500" b="1" dirty="0"/>
              <a:t>	00234567891</a:t>
            </a:r>
            <a:r>
              <a:rPr lang="pt-BR" sz="1500" dirty="0"/>
              <a:t> na planilha precisa ser preenchido </a:t>
            </a:r>
            <a:r>
              <a:rPr lang="pt-BR" sz="1500" b="1" dirty="0">
                <a:highlight>
                  <a:srgbClr val="FFFF00"/>
                </a:highlight>
              </a:rPr>
              <a:t>‘00234567891</a:t>
            </a:r>
          </a:p>
          <a:p>
            <a:pPr marL="0" indent="0" algn="just">
              <a:buNone/>
            </a:pPr>
            <a:endParaRPr lang="pt-BR" sz="15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DEE7A3E-4F38-4F08-8DD3-859858978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48" y="2072496"/>
            <a:ext cx="8297504" cy="78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62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19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uma farmácia e vincular ao dono ou comprador?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27" y="1243409"/>
            <a:ext cx="8892589" cy="33454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500" dirty="0"/>
              <a:t>Você deverá copiar </a:t>
            </a:r>
            <a:r>
              <a:rPr lang="pt-BR" sz="1500" b="1" dirty="0"/>
              <a:t>SOMENTE</a:t>
            </a:r>
            <a:r>
              <a:rPr lang="pt-BR" sz="1500" dirty="0"/>
              <a:t> o conteúdo da coluna Copia &amp; Cola sem o cabeçalho (que será preenchida automaticamente  através de fórmula).</a:t>
            </a:r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dirty="0"/>
              <a:t>Depois disso, você deve retornar ao formulário.</a:t>
            </a:r>
          </a:p>
          <a:p>
            <a:pPr marL="0" indent="0" algn="just">
              <a:buNone/>
            </a:pPr>
            <a:endParaRPr lang="pt-BR" sz="15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6403902-AF6A-4A58-B9F8-D44875C86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225" y="1934747"/>
            <a:ext cx="4817549" cy="1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9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20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uma farmácia e vincular ao dono ou comprador?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27" y="1243409"/>
            <a:ext cx="8892589" cy="33454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500" dirty="0"/>
              <a:t>E para finalizar a subida de mais de um CNPJ, você cola as informações copiadas da planilha no campo sinalizado no formulário.</a:t>
            </a:r>
          </a:p>
          <a:p>
            <a:pPr marL="0" indent="0" algn="just">
              <a:buNone/>
            </a:pPr>
            <a:endParaRPr lang="pt-BR" sz="15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53F0EA8-CCC3-4507-B606-E658514C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685" y="1818759"/>
            <a:ext cx="5010045" cy="277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820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21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Como cadastrar uma farmácia e vincular ao dono ou comprador?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27" y="1243409"/>
            <a:ext cx="8892589" cy="33454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500" dirty="0"/>
              <a:t>5. Tendo sido enviadas as informações, o usuário que possui o CPF que foi informado no formulário poderá, </a:t>
            </a:r>
            <a:r>
              <a:rPr lang="pt-BR" sz="1500" b="1" u="sng" dirty="0"/>
              <a:t>em até 24h úteis</a:t>
            </a:r>
            <a:r>
              <a:rPr lang="pt-BR" sz="1500" dirty="0"/>
              <a:t>, acessar o novo Parceiro Hypera e já estará liberado para navegar. </a:t>
            </a:r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dirty="0"/>
              <a:t>IMPORTANTE: se a pessoa cujo CPF foi informado no formulário ainda não fez seu cadastro de usuário, precisará realizar a criação do login e senha. </a:t>
            </a:r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r>
              <a:rPr lang="pt-BR" sz="1500" b="1" dirty="0">
                <a:highlight>
                  <a:srgbClr val="FFFF00"/>
                </a:highlight>
              </a:rPr>
              <a:t>Ponto de atenção:</a:t>
            </a:r>
          </a:p>
          <a:p>
            <a:pPr marL="0" indent="0" algn="just">
              <a:buNone/>
            </a:pPr>
            <a:r>
              <a:rPr lang="pt-BR" sz="1500" dirty="0"/>
              <a:t>Se o preenchimento do formulário não for feito corretamente ou alguma informação não for preenchida, o cadastro não funcionará e o cliente permanecerá sem acesso.</a:t>
            </a:r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endParaRPr lang="pt-BR" sz="1500" dirty="0"/>
          </a:p>
          <a:p>
            <a:pPr marL="0" indent="0" algn="just">
              <a:buNone/>
            </a:pPr>
            <a:endParaRPr lang="pt-BR" sz="1500" dirty="0"/>
          </a:p>
        </p:txBody>
      </p:sp>
    </p:spTree>
    <p:extLst>
      <p:ext uri="{BB962C8B-B14F-4D97-AF65-F5344CB8AC3E}">
        <p14:creationId xmlns:p14="http://schemas.microsoft.com/office/powerpoint/2010/main" val="156739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22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Perguntas frequentes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08" y="1208691"/>
            <a:ext cx="8892589" cy="33454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400" b="1" dirty="0"/>
              <a:t>*Quem precisará realizar o cadastro de usuário?</a:t>
            </a:r>
          </a:p>
          <a:p>
            <a:pPr marL="0" indent="0" algn="just">
              <a:buNone/>
            </a:pPr>
            <a:r>
              <a:rPr lang="pt-BR" sz="1400" dirty="0"/>
              <a:t>Todas as  pessoas que sejam responsáveis por fazer pedido, inclusive quem já usa o site atual. O responsável das centrais de Associativismo também devem se cadastrar para comprar para as farmácias.</a:t>
            </a:r>
          </a:p>
          <a:p>
            <a:pPr marL="0" indent="0" algn="just">
              <a:buNone/>
            </a:pPr>
            <a:endParaRPr lang="pt-BR" sz="1400" dirty="0"/>
          </a:p>
          <a:p>
            <a:pPr marL="0" indent="0" algn="just">
              <a:buNone/>
            </a:pPr>
            <a:r>
              <a:rPr lang="pt-BR" sz="1400" b="1" dirty="0"/>
              <a:t>*As centrais dos Associativismos poderão comprar pros clientes?</a:t>
            </a:r>
          </a:p>
          <a:p>
            <a:pPr marL="0" indent="0" algn="just">
              <a:buNone/>
            </a:pPr>
            <a:r>
              <a:rPr lang="pt-BR" sz="1400" dirty="0"/>
              <a:t>Sim. Basta que o responsável realize seu cadastro de usuário e solicite vínculo como comprador das farmácias do Associativismo.</a:t>
            </a:r>
          </a:p>
          <a:p>
            <a:pPr marL="0" indent="0" algn="just">
              <a:buNone/>
            </a:pPr>
            <a:endParaRPr lang="pt-BR" sz="1400" b="1" dirty="0"/>
          </a:p>
          <a:p>
            <a:pPr marL="0" indent="0" algn="just">
              <a:buNone/>
            </a:pPr>
            <a:r>
              <a:rPr lang="pt-BR" sz="1400" b="1" dirty="0"/>
              <a:t>* Em quanto tempo, após envio do formulário, estará liberado o acesso ao usuário? </a:t>
            </a:r>
          </a:p>
          <a:p>
            <a:pPr marL="0" indent="0" algn="just">
              <a:buNone/>
            </a:pPr>
            <a:r>
              <a:rPr lang="pt-BR" sz="1400" dirty="0"/>
              <a:t>Em até 24h úteis.</a:t>
            </a:r>
          </a:p>
          <a:p>
            <a:pPr marL="0" indent="0" algn="just">
              <a:buNone/>
            </a:pPr>
            <a:endParaRPr lang="pt-BR" sz="1400" dirty="0"/>
          </a:p>
          <a:p>
            <a:pPr marL="0" indent="0" algn="just">
              <a:buNone/>
            </a:pPr>
            <a:r>
              <a:rPr lang="pt-BR" sz="1400" b="1" dirty="0"/>
              <a:t>* Como funciona no caso de um mesmo dono ou comprador para várias farmácias?</a:t>
            </a:r>
            <a:r>
              <a:rPr lang="pt-BR" sz="1400" dirty="0"/>
              <a:t> </a:t>
            </a:r>
          </a:p>
          <a:p>
            <a:pPr marL="0" indent="0" algn="just">
              <a:buNone/>
            </a:pPr>
            <a:r>
              <a:rPr lang="pt-BR" sz="1400" dirty="0"/>
              <a:t>Você pode enviar no formulário todos os CNPJs para o mesmo CPF. Quando esse usuário fizer seu cadastro e login, conseguirá visualizar e comprar para todas as farmácias.</a:t>
            </a:r>
          </a:p>
        </p:txBody>
      </p:sp>
    </p:spTree>
    <p:extLst>
      <p:ext uri="{BB962C8B-B14F-4D97-AF65-F5344CB8AC3E}">
        <p14:creationId xmlns:p14="http://schemas.microsoft.com/office/powerpoint/2010/main" val="2800629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015B30-FC12-C1EA-81C2-2C02ED9F3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23</a:t>
            </a:fld>
            <a:endParaRPr lang="pt-BR" alt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C6BF6EF1-ED32-3204-58B7-CF5A309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274A78E4-E721-030A-6B2C-EAD592D0F6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pt-BR" sz="1600" b="1" dirty="0"/>
              <a:t>Perguntas frequentes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20A77380-8337-43A6-8AF4-54C707B8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27" y="1243409"/>
            <a:ext cx="8892589" cy="33454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1400" b="1" dirty="0"/>
              <a:t>*Uma farmácia pode ter mais de um dono?</a:t>
            </a:r>
          </a:p>
          <a:p>
            <a:pPr marL="0" indent="0" algn="just">
              <a:buNone/>
            </a:pPr>
            <a:r>
              <a:rPr lang="pt-BR" sz="1400" dirty="0"/>
              <a:t>Sim. Basta enviar os diferentes CPFs, nos mesmos </a:t>
            </a:r>
            <a:r>
              <a:rPr lang="pt-BR" sz="1400" dirty="0" err="1"/>
              <a:t>CNPJs</a:t>
            </a:r>
            <a:r>
              <a:rPr lang="pt-BR" sz="1400" dirty="0"/>
              <a:t> através do formulário, com seus respectivos níveis de acesso.</a:t>
            </a:r>
          </a:p>
          <a:p>
            <a:pPr marL="0" indent="0" algn="just">
              <a:buNone/>
            </a:pPr>
            <a:endParaRPr lang="pt-BR" sz="1400" b="1" dirty="0"/>
          </a:p>
          <a:p>
            <a:pPr marL="0" indent="0" algn="just">
              <a:buNone/>
            </a:pPr>
            <a:r>
              <a:rPr lang="pt-BR" sz="1400" b="1" dirty="0"/>
              <a:t>* A Central de Atendimento está realizando esses cadastros? Posso ligar lá e pedir para que seja feito?</a:t>
            </a:r>
          </a:p>
          <a:p>
            <a:pPr marL="0" indent="0" algn="just">
              <a:buNone/>
            </a:pPr>
            <a:r>
              <a:rPr lang="pt-BR" sz="1400" dirty="0"/>
              <a:t>A Central de Atendimento SOMENTE está cadastrando as farmácias do painel não atendido e do Televendas em um processo diferente que envolve validação na Receita Federal.</a:t>
            </a:r>
          </a:p>
          <a:p>
            <a:pPr marL="0" indent="0" algn="just">
              <a:buNone/>
            </a:pPr>
            <a:endParaRPr lang="pt-BR" sz="1400" b="1" dirty="0"/>
          </a:p>
          <a:p>
            <a:pPr marL="0" indent="0" algn="just">
              <a:buNone/>
            </a:pPr>
            <a:r>
              <a:rPr lang="pt-BR" sz="1400" b="1" dirty="0"/>
              <a:t>* Meu cliente entrou em contato com a Central de Atendimento pedindo cadastro e a orientação foi me procurar. Essa conduta está correta?</a:t>
            </a:r>
          </a:p>
          <a:p>
            <a:pPr marL="0" indent="0" algn="just">
              <a:buNone/>
            </a:pPr>
            <a:r>
              <a:rPr lang="pt-BR" sz="1400" dirty="0"/>
              <a:t>Sim. Se o cliente possui atendimento de TO ou Supervisor, a orientação é que o cadastro via formulário seja feito pelas próprias equipes de atendimento comercial.</a:t>
            </a:r>
          </a:p>
          <a:p>
            <a:pPr marL="0" indent="0" algn="just">
              <a:buNone/>
            </a:pPr>
            <a:endParaRPr lang="pt-BR" sz="1400" dirty="0"/>
          </a:p>
          <a:p>
            <a:pPr marL="0" indent="0" algn="just">
              <a:buNone/>
            </a:pPr>
            <a:r>
              <a:rPr lang="pt-BR" sz="1400" b="1" dirty="0"/>
              <a:t>* Como saber se os dados que enviei no formulário foram cadastrados?</a:t>
            </a:r>
          </a:p>
          <a:p>
            <a:pPr marL="0" indent="0" algn="just">
              <a:buNone/>
            </a:pPr>
            <a:r>
              <a:rPr lang="pt-BR" sz="1400" dirty="0"/>
              <a:t>Através do dashboard disponibilizado pelo time Parceiro Hypera.</a:t>
            </a:r>
          </a:p>
        </p:txBody>
      </p:sp>
    </p:spTree>
    <p:extLst>
      <p:ext uri="{BB962C8B-B14F-4D97-AF65-F5344CB8AC3E}">
        <p14:creationId xmlns:p14="http://schemas.microsoft.com/office/powerpoint/2010/main" val="2143515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48269B0A-1433-439E-AF23-60D6C9AA0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sz="1400" b="1" dirty="0"/>
              <a:t>* Posso reenviar as mesmas informações no formulário, caso necessário?</a:t>
            </a:r>
          </a:p>
          <a:p>
            <a:pPr marL="0" indent="0" algn="just">
              <a:buNone/>
            </a:pPr>
            <a:r>
              <a:rPr lang="pt-BR" sz="1400" dirty="0"/>
              <a:t>Sim, o formulário não possui limites para receber respostas e não há problema em reenviar dados já informados.</a:t>
            </a:r>
          </a:p>
          <a:p>
            <a:pPr marL="0" indent="0" algn="just">
              <a:buNone/>
            </a:pPr>
            <a:endParaRPr lang="pt-BR" sz="1800" dirty="0"/>
          </a:p>
          <a:p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78AC3D6-F5AD-434A-A1B3-7AA56D6927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Nota:</a:t>
            </a:r>
            <a:br>
              <a:rPr lang="pt-BR"/>
            </a:br>
            <a:r>
              <a:rPr lang="pt-BR"/>
              <a:t>Font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8D6ACB-476A-405A-BE4A-264F6E27F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24</a:t>
            </a:fld>
            <a:endParaRPr lang="pt-BR" alt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E17B7880-8965-44D0-AD64-112F7DC3D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de PDV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D007ACF-3A7D-46DF-89EA-11ED33B6DD8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pt-BR" sz="1600" b="1" dirty="0"/>
              <a:t>Perguntas frequentes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6319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4294967295"/>
          </p:nvPr>
        </p:nvSpPr>
        <p:spPr>
          <a:xfrm>
            <a:off x="0" y="4808538"/>
            <a:ext cx="284163" cy="334962"/>
          </a:xfrm>
        </p:spPr>
        <p:txBody>
          <a:bodyPr/>
          <a:lstStyle/>
          <a:p>
            <a:pPr>
              <a:defRPr/>
            </a:pPr>
            <a:fld id="{C1606B7C-B426-2341-B443-31418694D586}" type="slidenum">
              <a:rPr lang="pt-BR" altLang="en-US" smtClean="0"/>
              <a:pPr>
                <a:defRPr/>
              </a:pPr>
              <a:t>25</a:t>
            </a:fld>
            <a:endParaRPr lang="pt-BR" altLang="en-US" dirty="0"/>
          </a:p>
        </p:txBody>
      </p:sp>
    </p:spTree>
    <p:extLst>
      <p:ext uri="{BB962C8B-B14F-4D97-AF65-F5344CB8AC3E}">
        <p14:creationId xmlns:p14="http://schemas.microsoft.com/office/powerpoint/2010/main" val="396507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Personalizada 1">
      <a:dk1>
        <a:sysClr val="windowText" lastClr="000000"/>
      </a:dk1>
      <a:lt1>
        <a:sysClr val="window" lastClr="FFFFFF"/>
      </a:lt1>
      <a:dk2>
        <a:srgbClr val="00396C"/>
      </a:dk2>
      <a:lt2>
        <a:srgbClr val="FFFFFF"/>
      </a:lt2>
      <a:accent1>
        <a:srgbClr val="0062AA"/>
      </a:accent1>
      <a:accent2>
        <a:srgbClr val="00396C"/>
      </a:accent2>
      <a:accent3>
        <a:srgbClr val="3F0040"/>
      </a:accent3>
      <a:accent4>
        <a:srgbClr val="00BEDF"/>
      </a:accent4>
      <a:accent5>
        <a:srgbClr val="AADDF9"/>
      </a:accent5>
      <a:accent6>
        <a:srgbClr val="33CC33"/>
      </a:accent6>
      <a:hlink>
        <a:srgbClr val="0000FF"/>
      </a:hlink>
      <a:folHlink>
        <a:srgbClr val="00BED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477CD0362885243833C902371958990" ma:contentTypeVersion="11" ma:contentTypeDescription="Crie um novo documento." ma:contentTypeScope="" ma:versionID="312312d1b64d5de0e84490844d496b7e">
  <xsd:schema xmlns:xsd="http://www.w3.org/2001/XMLSchema" xmlns:xs="http://www.w3.org/2001/XMLSchema" xmlns:p="http://schemas.microsoft.com/office/2006/metadata/properties" xmlns:ns3="59d78327-5dc2-4fc8-bd4c-c3ab034a34ec" xmlns:ns4="2b370abf-953c-47f7-92ce-7123e49ceed8" targetNamespace="http://schemas.microsoft.com/office/2006/metadata/properties" ma:root="true" ma:fieldsID="4030c1224da53b7df42d8f70801cfa2b" ns3:_="" ns4:_="">
    <xsd:import namespace="59d78327-5dc2-4fc8-bd4c-c3ab034a34ec"/>
    <xsd:import namespace="2b370abf-953c-47f7-92ce-7123e49ceed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d78327-5dc2-4fc8-bd4c-c3ab034a34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370abf-953c-47f7-92ce-7123e49ceed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FEF6A4-3D8E-4FC1-92F8-9961893BEC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d78327-5dc2-4fc8-bd4c-c3ab034a34ec"/>
    <ds:schemaRef ds:uri="2b370abf-953c-47f7-92ce-7123e49cee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A590CA-A760-41C9-AB08-C39155678CD2}">
  <ds:schemaRefs>
    <ds:schemaRef ds:uri="http://schemas.microsoft.com/office/infopath/2007/PartnerControls"/>
    <ds:schemaRef ds:uri="http://purl.org/dc/terms/"/>
    <ds:schemaRef ds:uri="http://www.w3.org/XML/1998/namespace"/>
    <ds:schemaRef ds:uri="59d78327-5dc2-4fc8-bd4c-c3ab034a34ec"/>
    <ds:schemaRef ds:uri="2b370abf-953c-47f7-92ce-7123e49ceed8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3507728-A120-4C3D-A258-23C9CC6CFD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36184</TotalTime>
  <Words>1628</Words>
  <Application>Microsoft Office PowerPoint</Application>
  <PresentationFormat>Apresentação na tela (16:9)</PresentationFormat>
  <Paragraphs>206</Paragraphs>
  <Slides>25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9" baseType="lpstr">
      <vt:lpstr>Arial</vt:lpstr>
      <vt:lpstr>Calibri</vt:lpstr>
      <vt:lpstr>Office Theme</vt:lpstr>
      <vt:lpstr>Slide do think-cell</vt:lpstr>
      <vt:lpstr>Overview Novo Parceiro Hypera Cadastro de Usuários e Farmácias</vt:lpstr>
      <vt:lpstr>Programação da Agenda</vt:lpstr>
      <vt:lpstr>Contexto: Por que?</vt:lpstr>
      <vt:lpstr>Cadastro de usuário</vt:lpstr>
      <vt:lpstr>Cadastro de usuário</vt:lpstr>
      <vt:lpstr>Cadastro de usuário</vt:lpstr>
      <vt:lpstr>Cadastro de Usuário</vt:lpstr>
      <vt:lpstr>Cadastro de usuário</vt:lpstr>
      <vt:lpstr>Cadastro de usuário</vt:lpstr>
      <vt:lpstr>Cadastro de PDV</vt:lpstr>
      <vt:lpstr>Cadastro de PDV</vt:lpstr>
      <vt:lpstr>Cadastro de PDV</vt:lpstr>
      <vt:lpstr>Cadastro de PDV</vt:lpstr>
      <vt:lpstr>Cadastro de PDV</vt:lpstr>
      <vt:lpstr>Cadastro de PDV</vt:lpstr>
      <vt:lpstr>Cadastro de PDV</vt:lpstr>
      <vt:lpstr>Cadastro de PDV</vt:lpstr>
      <vt:lpstr>Cadastro de PDV</vt:lpstr>
      <vt:lpstr>Cadastro de PDV</vt:lpstr>
      <vt:lpstr>Cadastro de PDV</vt:lpstr>
      <vt:lpstr>Cadastro de PDV</vt:lpstr>
      <vt:lpstr>Cadastro de PDV</vt:lpstr>
      <vt:lpstr>Cadastro de PDV</vt:lpstr>
      <vt:lpstr>Cadastro de PDV</vt:lpstr>
      <vt:lpstr>Apresentação do PowerPoint</vt:lpstr>
    </vt:vector>
  </TitlesOfParts>
  <Company>Hypermarcas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Henrique Gomes</dc:creator>
  <cp:lastModifiedBy>Isabele Dognani Prestes</cp:lastModifiedBy>
  <cp:revision>1314</cp:revision>
  <cp:lastPrinted>2021-05-07T15:23:23Z</cp:lastPrinted>
  <dcterms:created xsi:type="dcterms:W3CDTF">2017-12-06T11:21:08Z</dcterms:created>
  <dcterms:modified xsi:type="dcterms:W3CDTF">2024-01-18T03:02:52Z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0x010100D477CD0362885243833C902371958990</vt:lpwstr>
  </property>
  <property fmtid="{D5CDD505-2E9C-101B-9397-08002B2CF9AE}" pid="3" name="_dlc_DocIdItemGuid">
    <vt:lpwstr>20e70e8b-5d4d-40ce-8581-b6277198e155</vt:lpwstr>
  </property>
</Properties>
</file>