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  <p:sldMasterId id="2147483705" r:id="rId2"/>
  </p:sldMasterIdLst>
  <p:notesMasterIdLst>
    <p:notesMasterId r:id="rId9"/>
  </p:notesMasterIdLst>
  <p:sldIdLst>
    <p:sldId id="2147473482" r:id="rId3"/>
    <p:sldId id="2147478465" r:id="rId4"/>
    <p:sldId id="2147478466" r:id="rId5"/>
    <p:sldId id="2147478468" r:id="rId6"/>
    <p:sldId id="2147478464" r:id="rId7"/>
    <p:sldId id="2147478467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RESUMO" id="{A79450FD-2795-4020-8C6D-E7C247128C8B}">
          <p14:sldIdLst>
            <p14:sldId id="2147473482"/>
            <p14:sldId id="2147478465"/>
            <p14:sldId id="2147478466"/>
            <p14:sldId id="2147478468"/>
            <p14:sldId id="2147478464"/>
            <p14:sldId id="21474784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201A"/>
    <a:srgbClr val="FF9314"/>
    <a:srgbClr val="A3218A"/>
    <a:srgbClr val="EE0267"/>
    <a:srgbClr val="C828AA"/>
    <a:srgbClr val="A83D88"/>
    <a:srgbClr val="00338B"/>
    <a:srgbClr val="FFFFFF"/>
    <a:srgbClr val="DD4E0E"/>
    <a:srgbClr val="9E58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58" autoAdjust="0"/>
    <p:restoredTop sz="93557" autoAdjust="0"/>
  </p:normalViewPr>
  <p:slideViewPr>
    <p:cSldViewPr snapToGrid="0">
      <p:cViewPr varScale="1">
        <p:scale>
          <a:sx n="60" d="100"/>
          <a:sy n="60" d="100"/>
        </p:scale>
        <p:origin x="8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F7B2DE-9974-4EE5-B147-2C683FF559E4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D5395C-D65B-4204-A2A3-9FAEA3826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1803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DDA853-ADDE-4CFB-8F55-F65D8FFC0EAC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0974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D78A92-0141-4330-8F3E-FAADFAC2384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2171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D78A92-0141-4330-8F3E-FAADFAC2384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1570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D78A92-0141-4330-8F3E-FAADFAC2384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3885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D78A92-0141-4330-8F3E-FAADFAC2384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6648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D78A92-0141-4330-8F3E-FAADFAC2384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1854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97CCA2-D09E-412F-A1FA-18B476C6D2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CC3BFA4-3ABC-46FE-9BC3-F6415BAD63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2328EC-F3CF-4509-8A2E-046CFE989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0511D26-6F5A-411D-85FB-7AE62D11A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D60B3C3-462C-44CB-82CE-DAF197FCF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6264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22426B-F46D-4F18-89A1-E63E4172F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E144518-315E-4D18-8C71-85C137F0A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0C8FD5F-DBBC-4A09-970A-D06CE784E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B55C194-8BD8-4887-B3B0-F689243E5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F97BCF1-DF2E-4501-B53F-2D7A98552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1366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0B9533-808B-459E-8374-F293E5F89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593F950-BCAE-475E-9531-A14166C62D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3DBF57-0AEB-45B5-8DC0-2CE6C055F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824364D-C2E7-4081-A023-687BCB962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240A23-66A6-4444-A239-85295B8BE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1424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D20BD2-1C7B-4DAA-9294-74FFB692E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127946B-DD45-4485-8DF1-1D2C2CB9BC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1F3D576-D921-483E-8386-8DCC072DC0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6533FA1-6022-4863-8077-DB2F8412A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B194B1E-82EB-4C27-9EA1-8C7E75F38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457CD65-746A-422B-83F1-4A2100CD8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711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CF411-589F-4B2A-A23D-FC22B8AEC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19C550C-4357-4EBF-880F-BCB0EBE11B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EF1F6A1-36E5-4B24-BDA4-83049B25D4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2B73956-CC81-4FD1-9BE3-BC57D0C6F1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2954074-B943-422A-B384-4134328B3D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B1146D2-9D7E-4072-BEA5-8836A40ED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F70F607-DA7B-4980-A541-2DC4DA573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5165011-AB44-4B8A-9216-D933C8F80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5407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3A5266-188F-42C8-8D48-C2DF43ED1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312E8A3-E4D1-469A-B211-3383607FB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5EF5C3E-BBEA-4770-8120-A16750CB7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E0299EE-BC7E-4DE6-A1A8-2BFE69A44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399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FF741B6-C2CE-41B2-BFE0-458C3ADD5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6D9C714-D96F-43C7-8042-DD8AD7AD3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1A961EB-A7A2-403F-B703-EDE0EDFF1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4477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889628-681F-4BA5-B8C6-8CE21829E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7B55F60-471A-46FB-8490-356A07454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5EC499F-AB2A-4F7B-9510-F9DC6CFE3F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FCECCCB-FB66-494D-9E18-B0A0850B1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842F271-DEB3-4298-8127-E4C03AF3B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01FEB7D-D02B-457E-9AEA-3BA364BB8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8223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3243B8-2078-4EF8-B7F6-C76A7BAC9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7D98D07-FBBC-4E7C-A580-BDFF74BC61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C56F96A-3CC2-47D6-BF81-BD7BD4DB3A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C9521D8-69FB-4AB5-892E-8FE165DA6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C90277C-8879-46C0-AFFA-9543EC9F9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EA81557-C6B3-4035-8F5E-B83455C41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3042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2A02B5-90FE-478F-B203-20DE87D48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0965CDB-2C81-4458-A6C8-7CD33CBE09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044944-6444-4783-9BB7-41D4C8003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239BB83-A105-41A4-85C1-0E8857606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AC9B4BE-DC9B-401F-AF40-57E50D38B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246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6E35414-15CD-426E-B95D-288EF89CC8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B7ABEF0-52FA-4519-A4A6-9885864279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1A7B64B-20CD-4314-AF3F-F15AFA33F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EEAB36D-D7BD-475A-9620-6D6D2B964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2A35DF4-751C-474C-AA42-64B4E300B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69674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345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48A0A-D3EF-D94B-AC12-5D8CB55702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BA92E9-ECB0-1947-BC6B-1955A31B76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DCFA8A-76A2-B044-9F86-150922ACE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72BF4-C167-3444-82AE-0D574593E907}" type="datetimeFigureOut">
              <a:rPr lang="pt-BR" smtClean="0"/>
              <a:t>27/09/2024</a:t>
            </a:fld>
            <a:endParaRPr lang="pt-B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423B7-EA60-A34C-A5E6-33745C0DC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D12B43-6681-0E47-8A86-36431A615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7CE3-D676-DF49-858B-0055FEF5BA7B}" type="slidenum">
              <a:rPr lang="pt-BR" smtClean="0"/>
              <a:t>‹nº›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67442"/>
            <a:ext cx="12325350" cy="6925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3511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57BFA-6E39-D84C-91A7-F9093C65D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39D96A-E87C-1848-9BD8-05958F6AE6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64DF80-3F3E-1F4B-BFBA-BFDF11A09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72BF4-C167-3444-82AE-0D574593E907}" type="datetimeFigureOut">
              <a:rPr lang="pt-BR" smtClean="0"/>
              <a:t>27/09/2024</a:t>
            </a:fld>
            <a:endParaRPr lang="pt-B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DB48E4-453B-EA45-BE17-A62338304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A01529-28A3-9444-97AD-0D478CB23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7CE3-D676-DF49-858B-0055FEF5BA7B}" type="slidenum">
              <a:rPr lang="pt-BR" smtClean="0"/>
              <a:t>‹nº›</a:t>
            </a:fld>
            <a:endParaRPr lang="pt-BR" dirty="0"/>
          </a:p>
        </p:txBody>
      </p:sp>
      <p:grpSp>
        <p:nvGrpSpPr>
          <p:cNvPr id="7" name="Agrupar 6"/>
          <p:cNvGrpSpPr/>
          <p:nvPr userDrawn="1"/>
        </p:nvGrpSpPr>
        <p:grpSpPr>
          <a:xfrm>
            <a:off x="0" y="0"/>
            <a:ext cx="12192000" cy="6858002"/>
            <a:chOff x="0" y="0"/>
            <a:chExt cx="12192000" cy="6858002"/>
          </a:xfrm>
        </p:grpSpPr>
        <p:sp>
          <p:nvSpPr>
            <p:cNvPr id="8" name="Retângulo 7"/>
            <p:cNvSpPr/>
            <p:nvPr/>
          </p:nvSpPr>
          <p:spPr>
            <a:xfrm>
              <a:off x="0" y="0"/>
              <a:ext cx="9258300" cy="6858002"/>
            </a:xfrm>
            <a:prstGeom prst="rect">
              <a:avLst/>
            </a:prstGeom>
            <a:solidFill>
              <a:srgbClr val="001A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rgbClr val="281E0E"/>
                </a:solidFill>
              </a:endParaRPr>
            </a:p>
          </p:txBody>
        </p:sp>
        <p:pic>
          <p:nvPicPr>
            <p:cNvPr id="9" name="Imagem 8"/>
            <p:cNvPicPr>
              <a:picLocks noChangeAspect="1"/>
            </p:cNvPicPr>
            <p:nvPr/>
          </p:nvPicPr>
          <p:blipFill rotWithShape="1">
            <a:blip r:embed="rId2"/>
            <a:srcRect l="2497" r="45784"/>
            <a:stretch/>
          </p:blipFill>
          <p:spPr>
            <a:xfrm>
              <a:off x="5879624" y="2"/>
              <a:ext cx="6312376" cy="6858000"/>
            </a:xfrm>
            <a:prstGeom prst="rect">
              <a:avLst/>
            </a:prstGeom>
          </p:spPr>
        </p:pic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6DD9BDC0-BFB0-F34D-8975-21621A66BC02}"/>
              </a:ext>
            </a:extLst>
          </p:cNvPr>
          <p:cNvSpPr txBox="1">
            <a:spLocks/>
          </p:cNvSpPr>
          <p:nvPr userDrawn="1"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</a:rPr>
              <a:t>AGENDA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11" name="Retângulo: Cantos Arredondados 19">
            <a:extLst>
              <a:ext uri="{FF2B5EF4-FFF2-40B4-BE49-F238E27FC236}">
                <a16:creationId xmlns:a16="http://schemas.microsoft.com/office/drawing/2014/main" id="{0F2FEC1B-9286-4F9B-BEF4-A641DF76F542}"/>
              </a:ext>
            </a:extLst>
          </p:cNvPr>
          <p:cNvSpPr/>
          <p:nvPr userDrawn="1"/>
        </p:nvSpPr>
        <p:spPr>
          <a:xfrm>
            <a:off x="-1983249" y="2208211"/>
            <a:ext cx="7710473" cy="72391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0000">
                <a:srgbClr val="F7D64C">
                  <a:alpha val="0"/>
                </a:srgbClr>
              </a:gs>
              <a:gs pos="100000">
                <a:srgbClr val="F7D64C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sz="quarter" idx="13"/>
          </p:nvPr>
        </p:nvSpPr>
        <p:spPr>
          <a:xfrm>
            <a:off x="685800" y="2358241"/>
            <a:ext cx="5886450" cy="914400"/>
          </a:xfrm>
        </p:spPr>
        <p:txBody>
          <a:bodyPr/>
          <a:lstStyle>
            <a:lvl1pPr marL="0" indent="0">
              <a:buNone/>
              <a:defRPr/>
            </a:lvl1pPr>
            <a:lvl2pPr marL="457189" indent="0">
              <a:buNone/>
              <a:defRPr/>
            </a:lvl2pPr>
          </a:lstStyle>
          <a:p>
            <a:pPr lvl="0"/>
            <a:r>
              <a:rPr lang="pt-BR" dirty="0"/>
              <a:t>Editar estilos de texto Mestre</a:t>
            </a:r>
          </a:p>
          <a:p>
            <a:pPr lvl="0"/>
            <a:endParaRPr lang="pt-BR" dirty="0"/>
          </a:p>
          <a:p>
            <a:pPr lvl="0"/>
            <a:endParaRPr lang="pt-BR" dirty="0"/>
          </a:p>
          <a:p>
            <a:pPr lvl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536862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09790-82C5-AA4A-9F86-AD78F3EEE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DD605B-8D20-4C44-9C85-098929DCE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9EF2E7-C2DB-324F-A6AA-D85A36C2E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72BF4-C167-3444-82AE-0D574593E907}" type="datetimeFigureOut">
              <a:rPr lang="pt-BR" smtClean="0"/>
              <a:t>27/09/2024</a:t>
            </a:fld>
            <a:endParaRPr lang="pt-B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1C998B-181D-964D-B9B9-81A6B0DE3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097A8D-99F7-FE4C-8623-2829594EB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7CE3-D676-DF49-858B-0055FEF5BA7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13136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CED1F-2DDD-3F44-9173-8801784F3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BAF04F-26D9-AC44-B8FE-3865C9041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72BF4-C167-3444-82AE-0D574593E907}" type="datetimeFigureOut">
              <a:rPr lang="pt-BR" smtClean="0"/>
              <a:t>27/09/2024</a:t>
            </a:fld>
            <a:endParaRPr lang="pt-B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F541FB-861F-6249-8701-12FEC946A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F7C51B-573A-5344-8741-A320932EC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7CE3-D676-DF49-858B-0055FEF5BA7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746298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D23A15-A3FD-7641-A9AC-896F7BC80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72BF4-C167-3444-82AE-0D574593E907}" type="datetimeFigureOut">
              <a:rPr lang="pt-BR" smtClean="0"/>
              <a:t>27/09/2024</a:t>
            </a:fld>
            <a:endParaRPr lang="pt-BR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EAAE32-88C5-3741-BDA3-4AC49B8EA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09D73E-6A42-0F49-A3A9-14DF70443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7CE3-D676-DF49-858B-0055FEF5BA7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36188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A54BBF0-51B3-4FB9-B33D-1F0D0CB4C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08C11E2-3DF0-4083-8556-0FC566E8FA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42BA8E9-2271-49AC-99A9-F3229302AE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33A9D1-AE0D-4F26-A396-8F8AAE056E8A}" type="datetimeFigureOut">
              <a:rPr lang="pt-BR" smtClean="0"/>
              <a:t>27/09/2024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F057927-530C-4BCE-9723-38D13707E9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5D1F0F2-1E00-4392-B8D5-D1F449B9A5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3036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28C3AD-ADA5-914B-87E1-AB45256E1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D3E651-770F-5A45-A690-B669A3BA7C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778C2-8630-524F-BDB2-6FFDE8C4E0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E72BF4-C167-3444-82AE-0D574593E907}" type="datetimeFigureOut">
              <a:rPr lang="pt-BR" smtClean="0"/>
              <a:t>27/09/2024</a:t>
            </a:fld>
            <a:endParaRPr lang="pt-B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1EAD8E-B769-2340-8A6D-EA858A7078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F3294B-CDEB-5448-BD35-2EFA957854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BB7CE3-D676-DF49-858B-0055FEF5BA7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52115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1D314CF-47A7-4A75-B52B-40C4D56FEB1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0013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3875FEE4-08F9-4B0F-8979-29B1AAAB0F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0" t="24296" r="39909" b="36296"/>
          <a:stretch/>
        </p:blipFill>
        <p:spPr>
          <a:xfrm>
            <a:off x="115515" y="-1544098"/>
            <a:ext cx="1229360" cy="2702559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49087415-9B20-4CAE-B8FE-6F89DAB3C7F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817" t="90127" r="33071"/>
          <a:stretch/>
        </p:blipFill>
        <p:spPr>
          <a:xfrm>
            <a:off x="1084470" y="6180881"/>
            <a:ext cx="1232010" cy="67711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90BB07D4-1679-444B-B6B0-0524C3B0AA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091" r="26102" b="66957"/>
          <a:stretch/>
        </p:blipFill>
        <p:spPr>
          <a:xfrm>
            <a:off x="10847126" y="98838"/>
            <a:ext cx="1560241" cy="2266123"/>
          </a:xfrm>
          <a:prstGeom prst="rect">
            <a:avLst/>
          </a:prstGeom>
        </p:spPr>
      </p:pic>
      <p:pic>
        <p:nvPicPr>
          <p:cNvPr id="5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8D9A3D1C-5571-049C-5CEA-4BB13D6412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505" y="1450561"/>
            <a:ext cx="3194987" cy="2667363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A66BE634-8A8D-7CCA-1F2F-A29C7F22FCF5}"/>
              </a:ext>
            </a:extLst>
          </p:cNvPr>
          <p:cNvSpPr/>
          <p:nvPr/>
        </p:nvSpPr>
        <p:spPr>
          <a:xfrm>
            <a:off x="2980854" y="4152005"/>
            <a:ext cx="6230287" cy="11262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dirty="0">
                <a:solidFill>
                  <a:srgbClr val="FFC000"/>
                </a:solidFill>
              </a:rPr>
              <a:t>Mecânicas de Outubro/24</a:t>
            </a:r>
          </a:p>
        </p:txBody>
      </p:sp>
    </p:spTree>
    <p:extLst>
      <p:ext uri="{BB962C8B-B14F-4D97-AF65-F5344CB8AC3E}">
        <p14:creationId xmlns:p14="http://schemas.microsoft.com/office/powerpoint/2010/main" val="114763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04503256-6BF7-D05D-FF40-555E7F279213}"/>
              </a:ext>
            </a:extLst>
          </p:cNvPr>
          <p:cNvSpPr/>
          <p:nvPr/>
        </p:nvSpPr>
        <p:spPr>
          <a:xfrm>
            <a:off x="0" y="334537"/>
            <a:ext cx="896445" cy="8760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53E9014-1715-6E8C-1D72-844B63DC28A8}"/>
              </a:ext>
            </a:extLst>
          </p:cNvPr>
          <p:cNvSpPr/>
          <p:nvPr/>
        </p:nvSpPr>
        <p:spPr>
          <a:xfrm>
            <a:off x="1661495" y="1"/>
            <a:ext cx="9597552" cy="7638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AB8E7509-C70E-40C0-95B3-6E557EA90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1065" y="168147"/>
            <a:ext cx="685067" cy="314936"/>
          </a:xfrm>
          <a:prstGeom prst="rect">
            <a:avLst/>
          </a:prstGeom>
        </p:spPr>
      </p:pic>
      <p:sp>
        <p:nvSpPr>
          <p:cNvPr id="21" name="Título 2">
            <a:extLst>
              <a:ext uri="{FF2B5EF4-FFF2-40B4-BE49-F238E27FC236}">
                <a16:creationId xmlns:a16="http://schemas.microsoft.com/office/drawing/2014/main" id="{832CE142-8118-ED8E-F793-4FEA9C54265D}"/>
              </a:ext>
            </a:extLst>
          </p:cNvPr>
          <p:cNvSpPr txBox="1">
            <a:spLocks/>
          </p:cNvSpPr>
          <p:nvPr/>
        </p:nvSpPr>
        <p:spPr>
          <a:xfrm>
            <a:off x="1955567" y="34779"/>
            <a:ext cx="7953544" cy="633897"/>
          </a:xfrm>
          <a:prstGeom prst="rect">
            <a:avLst/>
          </a:prstGeom>
        </p:spPr>
        <p:txBody>
          <a:bodyPr/>
          <a:lstStyle>
            <a:lvl1pPr marL="0"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2000" b="1" kern="1200" dirty="0">
                <a:solidFill>
                  <a:srgbClr val="80C342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>
              <a:defRPr/>
            </a:pPr>
            <a:r>
              <a:rPr lang="it-IT" sz="2400" dirty="0">
                <a:solidFill>
                  <a:srgbClr val="002060"/>
                </a:solidFill>
              </a:rPr>
              <a:t>UF: Todas que atuam apenas com Vit D</a:t>
            </a:r>
          </a:p>
          <a:p>
            <a:pPr algn="ctr"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Vitamina D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+ </a:t>
            </a: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Bronf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 + </a:t>
            </a: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Hiscongex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0A0DE17A-1583-4D73-BF45-0F06805AF758}"/>
              </a:ext>
            </a:extLst>
          </p:cNvPr>
          <p:cNvSpPr/>
          <p:nvPr/>
        </p:nvSpPr>
        <p:spPr>
          <a:xfrm>
            <a:off x="0" y="1358452"/>
            <a:ext cx="500743" cy="2328092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RCA</a:t>
            </a:r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6249CD0C-C35A-4127-816C-9340F7BAA445}"/>
              </a:ext>
            </a:extLst>
          </p:cNvPr>
          <p:cNvSpPr/>
          <p:nvPr/>
        </p:nvSpPr>
        <p:spPr>
          <a:xfrm>
            <a:off x="25568" y="3882886"/>
            <a:ext cx="500743" cy="1322938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SUP</a:t>
            </a:r>
          </a:p>
        </p:txBody>
      </p:sp>
      <p:sp>
        <p:nvSpPr>
          <p:cNvPr id="64" name="Retângulo 63">
            <a:extLst>
              <a:ext uri="{FF2B5EF4-FFF2-40B4-BE49-F238E27FC236}">
                <a16:creationId xmlns:a16="http://schemas.microsoft.com/office/drawing/2014/main" id="{6C1B1BC1-08CF-4E5C-B213-BC42FCEAFB4D}"/>
              </a:ext>
            </a:extLst>
          </p:cNvPr>
          <p:cNvSpPr/>
          <p:nvPr/>
        </p:nvSpPr>
        <p:spPr>
          <a:xfrm>
            <a:off x="25568" y="5427112"/>
            <a:ext cx="500743" cy="1322938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GER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BE1A7DD7-6D98-4098-9B19-C0DC1798A627}"/>
              </a:ext>
            </a:extLst>
          </p:cNvPr>
          <p:cNvSpPr txBox="1"/>
          <p:nvPr/>
        </p:nvSpPr>
        <p:spPr>
          <a:xfrm>
            <a:off x="1745562" y="845244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1</a:t>
            </a:r>
          </a:p>
        </p:txBody>
      </p: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0AD778C2-5388-4C90-8C30-691B3A517A6B}"/>
              </a:ext>
            </a:extLst>
          </p:cNvPr>
          <p:cNvSpPr txBox="1"/>
          <p:nvPr/>
        </p:nvSpPr>
        <p:spPr>
          <a:xfrm>
            <a:off x="5471042" y="876459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2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6042E0DF-D74B-49F4-3BFE-ED56131E7422}"/>
              </a:ext>
            </a:extLst>
          </p:cNvPr>
          <p:cNvGrpSpPr/>
          <p:nvPr/>
        </p:nvGrpSpPr>
        <p:grpSpPr>
          <a:xfrm>
            <a:off x="9126151" y="839881"/>
            <a:ext cx="1115796" cy="5910168"/>
            <a:chOff x="9126151" y="839881"/>
            <a:chExt cx="1115796" cy="5910168"/>
          </a:xfrm>
        </p:grpSpPr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862C8E87-3F2E-3C01-8C74-ED46CD1EABDB}"/>
                </a:ext>
              </a:extLst>
            </p:cNvPr>
            <p:cNvSpPr/>
            <p:nvPr/>
          </p:nvSpPr>
          <p:spPr>
            <a:xfrm>
              <a:off x="9196580" y="1358452"/>
              <a:ext cx="1014486" cy="232809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pt-BR" sz="1200" b="1" dirty="0"/>
                <a:t>R$2.000,00</a:t>
              </a:r>
            </a:p>
          </p:txBody>
        </p:sp>
        <p:sp>
          <p:nvSpPr>
            <p:cNvPr id="26" name="Retângulo 25">
              <a:extLst>
                <a:ext uri="{FF2B5EF4-FFF2-40B4-BE49-F238E27FC236}">
                  <a16:creationId xmlns:a16="http://schemas.microsoft.com/office/drawing/2014/main" id="{C2B0D084-2211-ACC4-923C-403221E6D782}"/>
                </a:ext>
              </a:extLst>
            </p:cNvPr>
            <p:cNvSpPr/>
            <p:nvPr/>
          </p:nvSpPr>
          <p:spPr>
            <a:xfrm>
              <a:off x="9206165" y="3891436"/>
              <a:ext cx="1014486" cy="131438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pt-BR" sz="1200" b="1" dirty="0"/>
                <a:t>R$400,00</a:t>
              </a:r>
            </a:p>
          </p:txBody>
        </p:sp>
        <p:sp>
          <p:nvSpPr>
            <p:cNvPr id="27" name="Retângulo 26">
              <a:extLst>
                <a:ext uri="{FF2B5EF4-FFF2-40B4-BE49-F238E27FC236}">
                  <a16:creationId xmlns:a16="http://schemas.microsoft.com/office/drawing/2014/main" id="{034FE6F7-9907-E419-83B4-DA739014F720}"/>
                </a:ext>
              </a:extLst>
            </p:cNvPr>
            <p:cNvSpPr/>
            <p:nvPr/>
          </p:nvSpPr>
          <p:spPr>
            <a:xfrm>
              <a:off x="9206165" y="5427110"/>
              <a:ext cx="1031730" cy="132293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pt-BR" sz="1200" b="1" dirty="0"/>
                <a:t>R$950,00</a:t>
              </a:r>
            </a:p>
          </p:txBody>
        </p:sp>
        <p:sp>
          <p:nvSpPr>
            <p:cNvPr id="28" name="Retângulo 27">
              <a:extLst>
                <a:ext uri="{FF2B5EF4-FFF2-40B4-BE49-F238E27FC236}">
                  <a16:creationId xmlns:a16="http://schemas.microsoft.com/office/drawing/2014/main" id="{1978934A-3167-4CD3-2E4C-7BC902683ADC}"/>
                </a:ext>
              </a:extLst>
            </p:cNvPr>
            <p:cNvSpPr/>
            <p:nvPr/>
          </p:nvSpPr>
          <p:spPr>
            <a:xfrm>
              <a:off x="9179336" y="839881"/>
              <a:ext cx="1031730" cy="366078"/>
            </a:xfrm>
            <a:prstGeom prst="rect">
              <a:avLst/>
            </a:prstGeom>
            <a:solidFill>
              <a:srgbClr val="00206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pt-BR" dirty="0"/>
            </a:p>
          </p:txBody>
        </p:sp>
        <p:sp>
          <p:nvSpPr>
            <p:cNvPr id="30" name="CaixaDeTexto 29">
              <a:extLst>
                <a:ext uri="{FF2B5EF4-FFF2-40B4-BE49-F238E27FC236}">
                  <a16:creationId xmlns:a16="http://schemas.microsoft.com/office/drawing/2014/main" id="{472A1C7F-D027-305F-1EBA-C5B2D82F3C0C}"/>
                </a:ext>
              </a:extLst>
            </p:cNvPr>
            <p:cNvSpPr txBox="1"/>
            <p:nvPr/>
          </p:nvSpPr>
          <p:spPr>
            <a:xfrm>
              <a:off x="9126151" y="870636"/>
              <a:ext cx="11157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200" b="1" i="1" dirty="0">
                  <a:solidFill>
                    <a:schemeClr val="bg1"/>
                  </a:solidFill>
                </a:rPr>
                <a:t>Prêmio Máx.</a:t>
              </a:r>
            </a:p>
          </p:txBody>
        </p:sp>
      </p:grp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BE20B425-E49F-4BB5-1782-E42E91D683DD}"/>
              </a:ext>
            </a:extLst>
          </p:cNvPr>
          <p:cNvGrpSpPr/>
          <p:nvPr/>
        </p:nvGrpSpPr>
        <p:grpSpPr>
          <a:xfrm>
            <a:off x="1736003" y="1358452"/>
            <a:ext cx="2188669" cy="5391598"/>
            <a:chOff x="9821872" y="1273137"/>
            <a:chExt cx="2188669" cy="5391598"/>
          </a:xfrm>
          <a:solidFill>
            <a:srgbClr val="00338B"/>
          </a:solidFill>
        </p:grpSpPr>
        <p:grpSp>
          <p:nvGrpSpPr>
            <p:cNvPr id="32" name="Agrupar 31">
              <a:extLst>
                <a:ext uri="{FF2B5EF4-FFF2-40B4-BE49-F238E27FC236}">
                  <a16:creationId xmlns:a16="http://schemas.microsoft.com/office/drawing/2014/main" id="{7175D8E5-B670-CD0C-A202-4C025533F75E}"/>
                </a:ext>
              </a:extLst>
            </p:cNvPr>
            <p:cNvGrpSpPr/>
            <p:nvPr/>
          </p:nvGrpSpPr>
          <p:grpSpPr>
            <a:xfrm>
              <a:off x="9821872" y="1273137"/>
              <a:ext cx="2188669" cy="2328092"/>
              <a:chOff x="5777592" y="2414811"/>
              <a:chExt cx="2188669" cy="2328092"/>
            </a:xfrm>
            <a:grpFill/>
          </p:grpSpPr>
          <p:sp>
            <p:nvSpPr>
              <p:cNvPr id="37" name="Retângulo: Canto Dobrado 36">
                <a:extLst>
                  <a:ext uri="{FF2B5EF4-FFF2-40B4-BE49-F238E27FC236}">
                    <a16:creationId xmlns:a16="http://schemas.microsoft.com/office/drawing/2014/main" id="{3C7D9671-18EC-0BA4-3078-3C1889DEFC7D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50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2</a:t>
                </a: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5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1000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prstClr val="white"/>
                    </a:solidFill>
                    <a:latin typeface="Arial" panose="020B0604020202020204"/>
                  </a:rPr>
                  <a:t>R$0,50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8" name="Retângulo 37">
                <a:extLst>
                  <a:ext uri="{FF2B5EF4-FFF2-40B4-BE49-F238E27FC236}">
                    <a16:creationId xmlns:a16="http://schemas.microsoft.com/office/drawing/2014/main" id="{85617747-3E78-6078-9AC2-47A9F0B5999D}"/>
                  </a:ext>
                </a:extLst>
              </p:cNvPr>
              <p:cNvSpPr/>
              <p:nvPr/>
            </p:nvSpPr>
            <p:spPr>
              <a:xfrm>
                <a:off x="5777592" y="2414811"/>
                <a:ext cx="2188669" cy="3917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b="1" dirty="0">
                    <a:solidFill>
                      <a:prstClr val="white"/>
                    </a:solidFill>
                    <a:latin typeface="Arial" panose="020B0604020202020204"/>
                  </a:rPr>
                  <a:t>Vitamina D</a:t>
                </a:r>
                <a:endPara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33" name="Retângulo: Canto Dobrado 32">
              <a:extLst>
                <a:ext uri="{FF2B5EF4-FFF2-40B4-BE49-F238E27FC236}">
                  <a16:creationId xmlns:a16="http://schemas.microsoft.com/office/drawing/2014/main" id="{A5057F9B-07C1-57D3-9EDC-AE1BA8ADD6B5}"/>
                </a:ext>
              </a:extLst>
            </p:cNvPr>
            <p:cNvSpPr/>
            <p:nvPr/>
          </p:nvSpPr>
          <p:spPr>
            <a:xfrm>
              <a:off x="9847440" y="3797571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250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36" name="Retângulo: Canto Dobrado 35">
              <a:extLst>
                <a:ext uri="{FF2B5EF4-FFF2-40B4-BE49-F238E27FC236}">
                  <a16:creationId xmlns:a16="http://schemas.microsoft.com/office/drawing/2014/main" id="{16021335-3010-E005-02FD-FD7C8CCE3C8E}"/>
                </a:ext>
              </a:extLst>
            </p:cNvPr>
            <p:cNvSpPr/>
            <p:nvPr/>
          </p:nvSpPr>
          <p:spPr>
            <a:xfrm>
              <a:off x="9847440" y="5341797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200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500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48" name="Agrupar 47">
            <a:extLst>
              <a:ext uri="{FF2B5EF4-FFF2-40B4-BE49-F238E27FC236}">
                <a16:creationId xmlns:a16="http://schemas.microsoft.com/office/drawing/2014/main" id="{916E8EC0-CD06-D089-E4F0-6C484FD85136}"/>
              </a:ext>
            </a:extLst>
          </p:cNvPr>
          <p:cNvGrpSpPr/>
          <p:nvPr/>
        </p:nvGrpSpPr>
        <p:grpSpPr>
          <a:xfrm>
            <a:off x="5470959" y="1389667"/>
            <a:ext cx="2188669" cy="5391598"/>
            <a:chOff x="9821872" y="1273137"/>
            <a:chExt cx="2188669" cy="5391598"/>
          </a:xfrm>
          <a:gradFill flip="none" rotWithShape="1">
            <a:gsLst>
              <a:gs pos="13000">
                <a:srgbClr val="EE0267"/>
              </a:gs>
              <a:gs pos="83000">
                <a:srgbClr val="A3218A"/>
              </a:gs>
            </a:gsLst>
            <a:lin ang="0" scaled="1"/>
            <a:tileRect/>
          </a:gradFill>
        </p:grpSpPr>
        <p:grpSp>
          <p:nvGrpSpPr>
            <p:cNvPr id="49" name="Agrupar 48">
              <a:extLst>
                <a:ext uri="{FF2B5EF4-FFF2-40B4-BE49-F238E27FC236}">
                  <a16:creationId xmlns:a16="http://schemas.microsoft.com/office/drawing/2014/main" id="{CE7C4094-87AC-EECA-7A74-9C6A66DC46DD}"/>
                </a:ext>
              </a:extLst>
            </p:cNvPr>
            <p:cNvGrpSpPr/>
            <p:nvPr/>
          </p:nvGrpSpPr>
          <p:grpSpPr>
            <a:xfrm>
              <a:off x="9821872" y="1273137"/>
              <a:ext cx="2188669" cy="2328092"/>
              <a:chOff x="5777592" y="2414811"/>
              <a:chExt cx="2188669" cy="2328092"/>
            </a:xfrm>
            <a:grpFill/>
          </p:grpSpPr>
          <p:sp>
            <p:nvSpPr>
              <p:cNvPr id="55" name="Retângulo: Canto Dobrado 54">
                <a:extLst>
                  <a:ext uri="{FF2B5EF4-FFF2-40B4-BE49-F238E27FC236}">
                    <a16:creationId xmlns:a16="http://schemas.microsoft.com/office/drawing/2014/main" id="{CCD44C63-A4F1-4EDF-1E9A-51CF5F5FEFF1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20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10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1000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schemeClr val="bg1"/>
                    </a:solidFill>
                    <a:latin typeface="Arial" panose="020B0604020202020204"/>
                  </a:rPr>
                  <a:t>R$0,50 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6" name="Retângulo 55">
                <a:extLst>
                  <a:ext uri="{FF2B5EF4-FFF2-40B4-BE49-F238E27FC236}">
                    <a16:creationId xmlns:a16="http://schemas.microsoft.com/office/drawing/2014/main" id="{D82223FD-180A-0A10-E373-8A0A8CC732F1}"/>
                  </a:ext>
                </a:extLst>
              </p:cNvPr>
              <p:cNvSpPr/>
              <p:nvPr/>
            </p:nvSpPr>
            <p:spPr>
              <a:xfrm>
                <a:off x="5777592" y="2414811"/>
                <a:ext cx="2188669" cy="3917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600" b="1" dirty="0" err="1">
                    <a:solidFill>
                      <a:prstClr val="white"/>
                    </a:solidFill>
                    <a:latin typeface="Arial" panose="020B0604020202020204"/>
                  </a:rPr>
                  <a:t>Bronf</a:t>
                </a:r>
                <a:r>
                  <a:rPr lang="pt-BR" sz="1600" b="1" dirty="0">
                    <a:solidFill>
                      <a:prstClr val="white"/>
                    </a:solidFill>
                    <a:latin typeface="Arial" panose="020B0604020202020204"/>
                  </a:rPr>
                  <a:t> + </a:t>
                </a:r>
                <a:r>
                  <a:rPr lang="pt-BR" sz="1600" b="1" dirty="0" err="1">
                    <a:solidFill>
                      <a:prstClr val="white"/>
                    </a:solidFill>
                    <a:latin typeface="Arial" panose="020B0604020202020204"/>
                  </a:rPr>
                  <a:t>Hiscongex</a:t>
                </a:r>
                <a:endPara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51" name="Retângulo: Canto Dobrado 50">
              <a:extLst>
                <a:ext uri="{FF2B5EF4-FFF2-40B4-BE49-F238E27FC236}">
                  <a16:creationId xmlns:a16="http://schemas.microsoft.com/office/drawing/2014/main" id="{7ABD23D5-47AA-9569-52EB-37A8695ED6AB}"/>
                </a:ext>
              </a:extLst>
            </p:cNvPr>
            <p:cNvSpPr/>
            <p:nvPr/>
          </p:nvSpPr>
          <p:spPr>
            <a:xfrm>
              <a:off x="9847440" y="3797571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300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1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50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53" name="Retângulo: Canto Dobrado 52">
              <a:extLst>
                <a:ext uri="{FF2B5EF4-FFF2-40B4-BE49-F238E27FC236}">
                  <a16:creationId xmlns:a16="http://schemas.microsoft.com/office/drawing/2014/main" id="{0C872CF5-4BED-BE9A-FF15-E6BAED8A1C2D}"/>
                </a:ext>
              </a:extLst>
            </p:cNvPr>
            <p:cNvSpPr/>
            <p:nvPr/>
          </p:nvSpPr>
          <p:spPr>
            <a:xfrm>
              <a:off x="9847440" y="5341797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90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450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DE9EE84B-C890-4FD4-2CD8-1BA8D43171CE}"/>
              </a:ext>
            </a:extLst>
          </p:cNvPr>
          <p:cNvSpPr/>
          <p:nvPr/>
        </p:nvSpPr>
        <p:spPr>
          <a:xfrm>
            <a:off x="0" y="0"/>
            <a:ext cx="2059388" cy="763897"/>
          </a:xfrm>
          <a:prstGeom prst="rect">
            <a:avLst/>
          </a:prstGeom>
          <a:solidFill>
            <a:srgbClr val="0033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chemeClr val="bg1"/>
                </a:solidFill>
              </a:rPr>
              <a:t>Distribuidores que trabalham só com </a:t>
            </a:r>
            <a:r>
              <a:rPr lang="pt-BR" sz="1400" b="1" dirty="0" err="1">
                <a:solidFill>
                  <a:schemeClr val="bg1"/>
                </a:solidFill>
              </a:rPr>
              <a:t>Vit</a:t>
            </a:r>
            <a:r>
              <a:rPr lang="pt-BR" sz="1400" b="1" dirty="0">
                <a:solidFill>
                  <a:schemeClr val="bg1"/>
                </a:solidFill>
              </a:rPr>
              <a:t> D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B7584FC6-5010-6EDF-0F5C-AA60CC3830D0}"/>
              </a:ext>
            </a:extLst>
          </p:cNvPr>
          <p:cNvGrpSpPr/>
          <p:nvPr/>
        </p:nvGrpSpPr>
        <p:grpSpPr>
          <a:xfrm>
            <a:off x="7526922" y="813671"/>
            <a:ext cx="1461698" cy="1413552"/>
            <a:chOff x="9296451" y="4397072"/>
            <a:chExt cx="1461698" cy="1413552"/>
          </a:xfrm>
        </p:grpSpPr>
        <p:pic>
          <p:nvPicPr>
            <p:cNvPr id="9" name="Imagem 8" descr="Interface gráfica do usuário, Aplicativo&#10;&#10;Descrição gerada automaticamente">
              <a:extLst>
                <a:ext uri="{FF2B5EF4-FFF2-40B4-BE49-F238E27FC236}">
                  <a16:creationId xmlns:a16="http://schemas.microsoft.com/office/drawing/2014/main" id="{94A77745-DAD7-F3C7-A773-C1071C31F9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037" r="19317"/>
            <a:stretch/>
          </p:blipFill>
          <p:spPr>
            <a:xfrm>
              <a:off x="9929164" y="4397072"/>
              <a:ext cx="828985" cy="1413552"/>
            </a:xfrm>
            <a:prstGeom prst="rect">
              <a:avLst/>
            </a:prstGeom>
          </p:spPr>
        </p:pic>
        <p:pic>
          <p:nvPicPr>
            <p:cNvPr id="19" name="Imagem 18" descr="Interface gráfica do usuário, Texto&#10;&#10;Descrição gerada automaticamente">
              <a:extLst>
                <a:ext uri="{FF2B5EF4-FFF2-40B4-BE49-F238E27FC236}">
                  <a16:creationId xmlns:a16="http://schemas.microsoft.com/office/drawing/2014/main" id="{6AE6E377-D1BA-E806-05EA-763699CE9D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120" r="24059"/>
            <a:stretch/>
          </p:blipFill>
          <p:spPr>
            <a:xfrm>
              <a:off x="9296451" y="4486987"/>
              <a:ext cx="735412" cy="132293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8BF36D3B-FA1F-2799-0798-4E1A8B1FA369}"/>
              </a:ext>
            </a:extLst>
          </p:cNvPr>
          <p:cNvGrpSpPr/>
          <p:nvPr/>
        </p:nvGrpSpPr>
        <p:grpSpPr>
          <a:xfrm>
            <a:off x="3537172" y="839881"/>
            <a:ext cx="1683784" cy="1325292"/>
            <a:chOff x="8182673" y="4224592"/>
            <a:chExt cx="2658788" cy="1905000"/>
          </a:xfrm>
        </p:grpSpPr>
        <p:pic>
          <p:nvPicPr>
            <p:cNvPr id="22" name="Imagem 21" descr="Texto&#10;&#10;Descrição gerada automaticamente com confiança média">
              <a:extLst>
                <a:ext uri="{FF2B5EF4-FFF2-40B4-BE49-F238E27FC236}">
                  <a16:creationId xmlns:a16="http://schemas.microsoft.com/office/drawing/2014/main" id="{4635475F-6490-0BB2-3B91-71D8CD1450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82673" y="4224592"/>
              <a:ext cx="1905000" cy="1905000"/>
            </a:xfrm>
            <a:prstGeom prst="rect">
              <a:avLst/>
            </a:prstGeom>
          </p:spPr>
        </p:pic>
        <p:pic>
          <p:nvPicPr>
            <p:cNvPr id="23" name="Imagem 22" descr="Garrafa com rótulo azul&#10;&#10;Descrição gerada automaticamente com confiança média">
              <a:extLst>
                <a:ext uri="{FF2B5EF4-FFF2-40B4-BE49-F238E27FC236}">
                  <a16:creationId xmlns:a16="http://schemas.microsoft.com/office/drawing/2014/main" id="{CC2C947C-4C01-FACD-2D63-8ABEC58CA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1815" y="4233819"/>
              <a:ext cx="1629646" cy="16296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1843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 21">
            <a:extLst>
              <a:ext uri="{FF2B5EF4-FFF2-40B4-BE49-F238E27FC236}">
                <a16:creationId xmlns:a16="http://schemas.microsoft.com/office/drawing/2014/main" id="{E7BA72FD-FFBB-2049-F15F-8833B21EBF8E}"/>
              </a:ext>
            </a:extLst>
          </p:cNvPr>
          <p:cNvSpPr/>
          <p:nvPr/>
        </p:nvSpPr>
        <p:spPr>
          <a:xfrm>
            <a:off x="4828039" y="882064"/>
            <a:ext cx="660456" cy="94639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04503256-6BF7-D05D-FF40-555E7F279213}"/>
              </a:ext>
            </a:extLst>
          </p:cNvPr>
          <p:cNvSpPr/>
          <p:nvPr/>
        </p:nvSpPr>
        <p:spPr>
          <a:xfrm>
            <a:off x="0" y="334537"/>
            <a:ext cx="896445" cy="8760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53E9014-1715-6E8C-1D72-844B63DC28A8}"/>
              </a:ext>
            </a:extLst>
          </p:cNvPr>
          <p:cNvSpPr/>
          <p:nvPr/>
        </p:nvSpPr>
        <p:spPr>
          <a:xfrm>
            <a:off x="1736002" y="2"/>
            <a:ext cx="9523045" cy="6460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AB8E7509-C70E-40C0-95B3-6E557EA90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1065" y="168147"/>
            <a:ext cx="685067" cy="314936"/>
          </a:xfrm>
          <a:prstGeom prst="rect">
            <a:avLst/>
          </a:prstGeom>
        </p:spPr>
      </p:pic>
      <p:sp>
        <p:nvSpPr>
          <p:cNvPr id="21" name="Título 2">
            <a:extLst>
              <a:ext uri="{FF2B5EF4-FFF2-40B4-BE49-F238E27FC236}">
                <a16:creationId xmlns:a16="http://schemas.microsoft.com/office/drawing/2014/main" id="{832CE142-8118-ED8E-F793-4FEA9C54265D}"/>
              </a:ext>
            </a:extLst>
          </p:cNvPr>
          <p:cNvSpPr txBox="1">
            <a:spLocks/>
          </p:cNvSpPr>
          <p:nvPr/>
        </p:nvSpPr>
        <p:spPr>
          <a:xfrm>
            <a:off x="1955567" y="142193"/>
            <a:ext cx="7953544" cy="377443"/>
          </a:xfrm>
          <a:prstGeom prst="rect">
            <a:avLst/>
          </a:prstGeom>
        </p:spPr>
        <p:txBody>
          <a:bodyPr/>
          <a:lstStyle>
            <a:lvl1pPr marL="0"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2000" b="1" kern="1200" dirty="0">
                <a:solidFill>
                  <a:srgbClr val="80C342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>
              <a:defRPr/>
            </a:pPr>
            <a:r>
              <a:rPr lang="it-IT" sz="2400" dirty="0">
                <a:solidFill>
                  <a:srgbClr val="002060"/>
                </a:solidFill>
              </a:rPr>
              <a:t>UF: Todas que atuam com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Vitaminas NQ (6 SKUs)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0A0DE17A-1583-4D73-BF45-0F06805AF758}"/>
              </a:ext>
            </a:extLst>
          </p:cNvPr>
          <p:cNvSpPr/>
          <p:nvPr/>
        </p:nvSpPr>
        <p:spPr>
          <a:xfrm>
            <a:off x="0" y="1353772"/>
            <a:ext cx="500743" cy="2332772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RCA</a:t>
            </a:r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6249CD0C-C35A-4127-816C-9340F7BAA445}"/>
              </a:ext>
            </a:extLst>
          </p:cNvPr>
          <p:cNvSpPr/>
          <p:nvPr/>
        </p:nvSpPr>
        <p:spPr>
          <a:xfrm>
            <a:off x="25568" y="3882886"/>
            <a:ext cx="500743" cy="1322938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SUP</a:t>
            </a:r>
          </a:p>
        </p:txBody>
      </p:sp>
      <p:sp>
        <p:nvSpPr>
          <p:cNvPr id="64" name="Retângulo 63">
            <a:extLst>
              <a:ext uri="{FF2B5EF4-FFF2-40B4-BE49-F238E27FC236}">
                <a16:creationId xmlns:a16="http://schemas.microsoft.com/office/drawing/2014/main" id="{6C1B1BC1-08CF-4E5C-B213-BC42FCEAFB4D}"/>
              </a:ext>
            </a:extLst>
          </p:cNvPr>
          <p:cNvSpPr/>
          <p:nvPr/>
        </p:nvSpPr>
        <p:spPr>
          <a:xfrm>
            <a:off x="25568" y="5427112"/>
            <a:ext cx="500743" cy="1322938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GER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BE1A7DD7-6D98-4098-9B19-C0DC1798A627}"/>
              </a:ext>
            </a:extLst>
          </p:cNvPr>
          <p:cNvSpPr txBox="1"/>
          <p:nvPr/>
        </p:nvSpPr>
        <p:spPr>
          <a:xfrm>
            <a:off x="1229006" y="842403"/>
            <a:ext cx="3733166" cy="3693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1</a:t>
            </a:r>
          </a:p>
        </p:txBody>
      </p: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0AD778C2-5388-4C90-8C30-691B3A517A6B}"/>
              </a:ext>
            </a:extLst>
          </p:cNvPr>
          <p:cNvSpPr txBox="1"/>
          <p:nvPr/>
        </p:nvSpPr>
        <p:spPr>
          <a:xfrm>
            <a:off x="6140778" y="847766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2</a:t>
            </a:r>
          </a:p>
        </p:txBody>
      </p:sp>
      <p:grpSp>
        <p:nvGrpSpPr>
          <p:cNvPr id="49" name="Agrupar 48">
            <a:extLst>
              <a:ext uri="{FF2B5EF4-FFF2-40B4-BE49-F238E27FC236}">
                <a16:creationId xmlns:a16="http://schemas.microsoft.com/office/drawing/2014/main" id="{6B31CF81-C4DA-5978-1F76-536E63FCCD90}"/>
              </a:ext>
            </a:extLst>
          </p:cNvPr>
          <p:cNvGrpSpPr/>
          <p:nvPr/>
        </p:nvGrpSpPr>
        <p:grpSpPr>
          <a:xfrm>
            <a:off x="10009184" y="851310"/>
            <a:ext cx="1115796" cy="5864497"/>
            <a:chOff x="7431542" y="842403"/>
            <a:chExt cx="1115796" cy="5864497"/>
          </a:xfrm>
        </p:grpSpPr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862C8E87-3F2E-3C01-8C74-ED46CD1EABDB}"/>
                </a:ext>
              </a:extLst>
            </p:cNvPr>
            <p:cNvSpPr/>
            <p:nvPr/>
          </p:nvSpPr>
          <p:spPr>
            <a:xfrm>
              <a:off x="7505473" y="1329365"/>
              <a:ext cx="1014486" cy="231101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pt-BR" sz="1200" b="1" dirty="0"/>
                <a:t>R$2.000,00</a:t>
              </a:r>
            </a:p>
          </p:txBody>
        </p:sp>
        <p:sp>
          <p:nvSpPr>
            <p:cNvPr id="26" name="Retângulo 25">
              <a:extLst>
                <a:ext uri="{FF2B5EF4-FFF2-40B4-BE49-F238E27FC236}">
                  <a16:creationId xmlns:a16="http://schemas.microsoft.com/office/drawing/2014/main" id="{C2B0D084-2211-ACC4-923C-403221E6D782}"/>
                </a:ext>
              </a:extLst>
            </p:cNvPr>
            <p:cNvSpPr/>
            <p:nvPr/>
          </p:nvSpPr>
          <p:spPr>
            <a:xfrm>
              <a:off x="7511556" y="3859844"/>
              <a:ext cx="1014486" cy="131438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pt-BR" sz="1200" b="1" dirty="0"/>
                <a:t>R$400,00</a:t>
              </a:r>
            </a:p>
          </p:txBody>
        </p:sp>
        <p:sp>
          <p:nvSpPr>
            <p:cNvPr id="27" name="Retângulo 26">
              <a:extLst>
                <a:ext uri="{FF2B5EF4-FFF2-40B4-BE49-F238E27FC236}">
                  <a16:creationId xmlns:a16="http://schemas.microsoft.com/office/drawing/2014/main" id="{034FE6F7-9907-E419-83B4-DA739014F720}"/>
                </a:ext>
              </a:extLst>
            </p:cNvPr>
            <p:cNvSpPr/>
            <p:nvPr/>
          </p:nvSpPr>
          <p:spPr>
            <a:xfrm>
              <a:off x="7511556" y="5392512"/>
              <a:ext cx="1031730" cy="131438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pt-BR" sz="1200" b="1" dirty="0"/>
                <a:t>R$950,00</a:t>
              </a:r>
            </a:p>
          </p:txBody>
        </p:sp>
        <p:grpSp>
          <p:nvGrpSpPr>
            <p:cNvPr id="4" name="Agrupar 3">
              <a:extLst>
                <a:ext uri="{FF2B5EF4-FFF2-40B4-BE49-F238E27FC236}">
                  <a16:creationId xmlns:a16="http://schemas.microsoft.com/office/drawing/2014/main" id="{891090C3-B314-1739-5539-EAA4B807B17D}"/>
                </a:ext>
              </a:extLst>
            </p:cNvPr>
            <p:cNvGrpSpPr/>
            <p:nvPr/>
          </p:nvGrpSpPr>
          <p:grpSpPr>
            <a:xfrm>
              <a:off x="7431542" y="842403"/>
              <a:ext cx="1115796" cy="366078"/>
              <a:chOff x="5113642" y="837040"/>
              <a:chExt cx="1115796" cy="366078"/>
            </a:xfrm>
          </p:grpSpPr>
          <p:sp>
            <p:nvSpPr>
              <p:cNvPr id="28" name="Retângulo 27">
                <a:extLst>
                  <a:ext uri="{FF2B5EF4-FFF2-40B4-BE49-F238E27FC236}">
                    <a16:creationId xmlns:a16="http://schemas.microsoft.com/office/drawing/2014/main" id="{1978934A-3167-4CD3-2E4C-7BC902683ADC}"/>
                  </a:ext>
                </a:extLst>
              </p:cNvPr>
              <p:cNvSpPr/>
              <p:nvPr/>
            </p:nvSpPr>
            <p:spPr>
              <a:xfrm>
                <a:off x="5166827" y="837040"/>
                <a:ext cx="1031730" cy="366078"/>
              </a:xfrm>
              <a:prstGeom prst="rect">
                <a:avLst/>
              </a:prstGeom>
              <a:solidFill>
                <a:srgbClr val="002060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pt-BR" dirty="0"/>
              </a:p>
            </p:txBody>
          </p:sp>
          <p:sp>
            <p:nvSpPr>
              <p:cNvPr id="30" name="CaixaDeTexto 29">
                <a:extLst>
                  <a:ext uri="{FF2B5EF4-FFF2-40B4-BE49-F238E27FC236}">
                    <a16:creationId xmlns:a16="http://schemas.microsoft.com/office/drawing/2014/main" id="{472A1C7F-D027-305F-1EBA-C5B2D82F3C0C}"/>
                  </a:ext>
                </a:extLst>
              </p:cNvPr>
              <p:cNvSpPr txBox="1"/>
              <p:nvPr/>
            </p:nvSpPr>
            <p:spPr>
              <a:xfrm>
                <a:off x="5113642" y="867795"/>
                <a:ext cx="111579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1200" b="1" i="1" dirty="0">
                    <a:solidFill>
                      <a:schemeClr val="bg1"/>
                    </a:solidFill>
                  </a:rPr>
                  <a:t>Prêmio Máx.</a:t>
                </a:r>
              </a:p>
            </p:txBody>
          </p:sp>
        </p:grpSp>
      </p:grp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BE20B425-E49F-4BB5-1782-E42E91D683DD}"/>
              </a:ext>
            </a:extLst>
          </p:cNvPr>
          <p:cNvGrpSpPr/>
          <p:nvPr/>
        </p:nvGrpSpPr>
        <p:grpSpPr>
          <a:xfrm>
            <a:off x="1229006" y="1324209"/>
            <a:ext cx="3733166" cy="5391598"/>
            <a:chOff x="9821872" y="1273137"/>
            <a:chExt cx="2188669" cy="5391598"/>
          </a:xfrm>
          <a:solidFill>
            <a:srgbClr val="00338B"/>
          </a:solidFill>
        </p:grpSpPr>
        <p:grpSp>
          <p:nvGrpSpPr>
            <p:cNvPr id="32" name="Agrupar 31">
              <a:extLst>
                <a:ext uri="{FF2B5EF4-FFF2-40B4-BE49-F238E27FC236}">
                  <a16:creationId xmlns:a16="http://schemas.microsoft.com/office/drawing/2014/main" id="{7175D8E5-B670-CD0C-A202-4C025533F75E}"/>
                </a:ext>
              </a:extLst>
            </p:cNvPr>
            <p:cNvGrpSpPr/>
            <p:nvPr/>
          </p:nvGrpSpPr>
          <p:grpSpPr>
            <a:xfrm>
              <a:off x="9821872" y="1273137"/>
              <a:ext cx="2188669" cy="2328092"/>
              <a:chOff x="5777592" y="2414811"/>
              <a:chExt cx="2188669" cy="2328092"/>
            </a:xfrm>
            <a:grpFill/>
          </p:grpSpPr>
          <p:sp>
            <p:nvSpPr>
              <p:cNvPr id="37" name="Retângulo: Canto Dobrado 36">
                <a:extLst>
                  <a:ext uri="{FF2B5EF4-FFF2-40B4-BE49-F238E27FC236}">
                    <a16:creationId xmlns:a16="http://schemas.microsoft.com/office/drawing/2014/main" id="{3C7D9671-18EC-0BA4-3078-3C1889DEFC7D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8" name="Retângulo 37">
                <a:extLst>
                  <a:ext uri="{FF2B5EF4-FFF2-40B4-BE49-F238E27FC236}">
                    <a16:creationId xmlns:a16="http://schemas.microsoft.com/office/drawing/2014/main" id="{85617747-3E78-6078-9AC2-47A9F0B5999D}"/>
                  </a:ext>
                </a:extLst>
              </p:cNvPr>
              <p:cNvSpPr/>
              <p:nvPr/>
            </p:nvSpPr>
            <p:spPr>
              <a:xfrm>
                <a:off x="5777592" y="2414811"/>
                <a:ext cx="2188669" cy="3917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b="1" dirty="0">
                    <a:solidFill>
                      <a:prstClr val="white"/>
                    </a:solidFill>
                    <a:latin typeface="Arial" panose="020B0604020202020204"/>
                  </a:rPr>
                  <a:t>Vitamina NQ</a:t>
                </a:r>
                <a:endPara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33" name="Retângulo: Canto Dobrado 32">
              <a:extLst>
                <a:ext uri="{FF2B5EF4-FFF2-40B4-BE49-F238E27FC236}">
                  <a16:creationId xmlns:a16="http://schemas.microsoft.com/office/drawing/2014/main" id="{A5057F9B-07C1-57D3-9EDC-AE1BA8ADD6B5}"/>
                </a:ext>
              </a:extLst>
            </p:cNvPr>
            <p:cNvSpPr/>
            <p:nvPr/>
          </p:nvSpPr>
          <p:spPr>
            <a:xfrm>
              <a:off x="9847440" y="3797571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5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25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36" name="Retângulo: Canto Dobrado 35">
              <a:extLst>
                <a:ext uri="{FF2B5EF4-FFF2-40B4-BE49-F238E27FC236}">
                  <a16:creationId xmlns:a16="http://schemas.microsoft.com/office/drawing/2014/main" id="{16021335-3010-E005-02FD-FD7C8CCE3C8E}"/>
                </a:ext>
              </a:extLst>
            </p:cNvPr>
            <p:cNvSpPr/>
            <p:nvPr/>
          </p:nvSpPr>
          <p:spPr>
            <a:xfrm>
              <a:off x="9847440" y="5341797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100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500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7" name="Agrupar 6">
            <a:extLst>
              <a:ext uri="{FF2B5EF4-FFF2-40B4-BE49-F238E27FC236}">
                <a16:creationId xmlns:a16="http://schemas.microsoft.com/office/drawing/2014/main" id="{7F67C4A7-3A00-1AB2-5D20-1DAAC4CD0290}"/>
              </a:ext>
            </a:extLst>
          </p:cNvPr>
          <p:cNvGrpSpPr/>
          <p:nvPr/>
        </p:nvGrpSpPr>
        <p:grpSpPr>
          <a:xfrm>
            <a:off x="6157200" y="1324209"/>
            <a:ext cx="2188669" cy="5391598"/>
            <a:chOff x="9821872" y="1273137"/>
            <a:chExt cx="2188669" cy="5391598"/>
          </a:xfrm>
          <a:gradFill flip="none" rotWithShape="1">
            <a:gsLst>
              <a:gs pos="13000">
                <a:srgbClr val="EE0267"/>
              </a:gs>
              <a:gs pos="83000">
                <a:srgbClr val="A3218A"/>
              </a:gs>
            </a:gsLst>
            <a:lin ang="0" scaled="1"/>
            <a:tileRect/>
          </a:gradFill>
        </p:grpSpPr>
        <p:grpSp>
          <p:nvGrpSpPr>
            <p:cNvPr id="8" name="Agrupar 7">
              <a:extLst>
                <a:ext uri="{FF2B5EF4-FFF2-40B4-BE49-F238E27FC236}">
                  <a16:creationId xmlns:a16="http://schemas.microsoft.com/office/drawing/2014/main" id="{B941A7E6-6B01-0EE6-EA2D-4AA49AB6C300}"/>
                </a:ext>
              </a:extLst>
            </p:cNvPr>
            <p:cNvGrpSpPr/>
            <p:nvPr/>
          </p:nvGrpSpPr>
          <p:grpSpPr>
            <a:xfrm>
              <a:off x="9821872" y="1273137"/>
              <a:ext cx="2188669" cy="2328092"/>
              <a:chOff x="5777592" y="2414811"/>
              <a:chExt cx="2188669" cy="2328092"/>
            </a:xfrm>
            <a:grpFill/>
          </p:grpSpPr>
          <p:sp>
            <p:nvSpPr>
              <p:cNvPr id="11" name="Retângulo: Canto Dobrado 10">
                <a:extLst>
                  <a:ext uri="{FF2B5EF4-FFF2-40B4-BE49-F238E27FC236}">
                    <a16:creationId xmlns:a16="http://schemas.microsoft.com/office/drawing/2014/main" id="{D64A6C40-85EF-6F1F-A3CB-5DB7A4C0328C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20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10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1000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schemeClr val="bg1"/>
                    </a:solidFill>
                    <a:latin typeface="Arial" panose="020B0604020202020204"/>
                  </a:rPr>
                  <a:t>R$0,50 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2" name="Retângulo 11">
                <a:extLst>
                  <a:ext uri="{FF2B5EF4-FFF2-40B4-BE49-F238E27FC236}">
                    <a16:creationId xmlns:a16="http://schemas.microsoft.com/office/drawing/2014/main" id="{860C5B22-1F5D-EB45-584A-8E76CCA8D670}"/>
                  </a:ext>
                </a:extLst>
              </p:cNvPr>
              <p:cNvSpPr/>
              <p:nvPr/>
            </p:nvSpPr>
            <p:spPr>
              <a:xfrm>
                <a:off x="5777592" y="2414811"/>
                <a:ext cx="2188669" cy="3917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600" b="1" dirty="0" err="1">
                    <a:solidFill>
                      <a:prstClr val="white"/>
                    </a:solidFill>
                    <a:latin typeface="Arial" panose="020B0604020202020204"/>
                  </a:rPr>
                  <a:t>Bronf</a:t>
                </a:r>
                <a:r>
                  <a:rPr lang="pt-BR" sz="1600" b="1" dirty="0">
                    <a:solidFill>
                      <a:prstClr val="white"/>
                    </a:solidFill>
                    <a:latin typeface="Arial" panose="020B0604020202020204"/>
                  </a:rPr>
                  <a:t> + </a:t>
                </a:r>
                <a:r>
                  <a:rPr lang="pt-BR" sz="1600" b="1" dirty="0" err="1">
                    <a:solidFill>
                      <a:prstClr val="white"/>
                    </a:solidFill>
                    <a:latin typeface="Arial" panose="020B0604020202020204"/>
                  </a:rPr>
                  <a:t>Hiscongex</a:t>
                </a:r>
                <a:endPara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9" name="Retângulo: Canto Dobrado 8">
              <a:extLst>
                <a:ext uri="{FF2B5EF4-FFF2-40B4-BE49-F238E27FC236}">
                  <a16:creationId xmlns:a16="http://schemas.microsoft.com/office/drawing/2014/main" id="{DFF18522-449C-6B41-287C-A1C651A1A0E7}"/>
                </a:ext>
              </a:extLst>
            </p:cNvPr>
            <p:cNvSpPr/>
            <p:nvPr/>
          </p:nvSpPr>
          <p:spPr>
            <a:xfrm>
              <a:off x="9847440" y="3797571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300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1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50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10" name="Retângulo: Canto Dobrado 9">
              <a:extLst>
                <a:ext uri="{FF2B5EF4-FFF2-40B4-BE49-F238E27FC236}">
                  <a16:creationId xmlns:a16="http://schemas.microsoft.com/office/drawing/2014/main" id="{AB7FC29E-DB82-5BB1-A0D9-20B1BDC41962}"/>
                </a:ext>
              </a:extLst>
            </p:cNvPr>
            <p:cNvSpPr/>
            <p:nvPr/>
          </p:nvSpPr>
          <p:spPr>
            <a:xfrm>
              <a:off x="9847440" y="5341797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90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450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aphicFrame>
        <p:nvGraphicFramePr>
          <p:cNvPr id="13" name="Tabela 12">
            <a:extLst>
              <a:ext uri="{FF2B5EF4-FFF2-40B4-BE49-F238E27FC236}">
                <a16:creationId xmlns:a16="http://schemas.microsoft.com/office/drawing/2014/main" id="{0137EC17-8C23-A276-CF59-266E8C5B4E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695241"/>
              </p:ext>
            </p:extLst>
          </p:nvPr>
        </p:nvGraphicFramePr>
        <p:xfrm>
          <a:off x="1736004" y="1828457"/>
          <a:ext cx="2820084" cy="14782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61022">
                  <a:extLst>
                    <a:ext uri="{9D8B030D-6E8A-4147-A177-3AD203B41FA5}">
                      <a16:colId xmlns:a16="http://schemas.microsoft.com/office/drawing/2014/main" val="3343885173"/>
                    </a:ext>
                  </a:extLst>
                </a:gridCol>
                <a:gridCol w="893492">
                  <a:extLst>
                    <a:ext uri="{9D8B030D-6E8A-4147-A177-3AD203B41FA5}">
                      <a16:colId xmlns:a16="http://schemas.microsoft.com/office/drawing/2014/main" val="3639676764"/>
                    </a:ext>
                  </a:extLst>
                </a:gridCol>
                <a:gridCol w="865570">
                  <a:extLst>
                    <a:ext uri="{9D8B030D-6E8A-4147-A177-3AD203B41FA5}">
                      <a16:colId xmlns:a16="http://schemas.microsoft.com/office/drawing/2014/main" val="123115818"/>
                    </a:ext>
                  </a:extLst>
                </a:gridCol>
              </a:tblGrid>
              <a:tr h="246378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Faixa Unidades</a:t>
                      </a:r>
                      <a:endParaRPr lang="pt-BR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>
                          <a:solidFill>
                            <a:schemeClr val="bg1"/>
                          </a:solidFill>
                          <a:effectLst/>
                        </a:rPr>
                        <a:t> Neocoins </a:t>
                      </a:r>
                      <a:endParaRPr lang="pt-BR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Valor Ganho</a:t>
                      </a:r>
                      <a:endParaRPr lang="pt-BR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6253400"/>
                  </a:ext>
                </a:extLst>
              </a:tr>
              <a:tr h="246378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50</a:t>
                      </a:r>
                      <a:endParaRPr lang="pt-BR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>
                          <a:solidFill>
                            <a:schemeClr val="bg1"/>
                          </a:solidFill>
                          <a:effectLst/>
                        </a:rPr>
                        <a:t> R$       15,00 </a:t>
                      </a:r>
                      <a:endParaRPr lang="pt-BR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R$         0,30 </a:t>
                      </a:r>
                      <a:endParaRPr lang="pt-BR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3087885"/>
                  </a:ext>
                </a:extLst>
              </a:tr>
              <a:tr h="246378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>
                          <a:solidFill>
                            <a:schemeClr val="bg1"/>
                          </a:solidFill>
                          <a:effectLst/>
                        </a:rPr>
                        <a:t>250</a:t>
                      </a:r>
                      <a:endParaRPr lang="pt-BR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>
                          <a:solidFill>
                            <a:schemeClr val="bg1"/>
                          </a:solidFill>
                          <a:effectLst/>
                        </a:rPr>
                        <a:t> R$     100,00 </a:t>
                      </a:r>
                      <a:endParaRPr lang="pt-BR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>
                          <a:solidFill>
                            <a:schemeClr val="bg1"/>
                          </a:solidFill>
                          <a:effectLst/>
                        </a:rPr>
                        <a:t> R$         0,40 </a:t>
                      </a:r>
                      <a:endParaRPr lang="pt-BR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1545733"/>
                  </a:ext>
                </a:extLst>
              </a:tr>
              <a:tr h="246378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>
                          <a:solidFill>
                            <a:schemeClr val="bg1"/>
                          </a:solidFill>
                          <a:effectLst/>
                        </a:rPr>
                        <a:t>500</a:t>
                      </a:r>
                      <a:endParaRPr lang="pt-BR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R$     225,00 </a:t>
                      </a:r>
                      <a:endParaRPr lang="pt-BR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>
                          <a:solidFill>
                            <a:schemeClr val="bg1"/>
                          </a:solidFill>
                          <a:effectLst/>
                        </a:rPr>
                        <a:t> R$         0,45 </a:t>
                      </a:r>
                      <a:endParaRPr lang="pt-BR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7507286"/>
                  </a:ext>
                </a:extLst>
              </a:tr>
              <a:tr h="246378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>
                          <a:solidFill>
                            <a:schemeClr val="bg1"/>
                          </a:solidFill>
                          <a:effectLst/>
                        </a:rPr>
                        <a:t>1000</a:t>
                      </a:r>
                      <a:endParaRPr lang="pt-BR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>
                          <a:solidFill>
                            <a:schemeClr val="bg1"/>
                          </a:solidFill>
                          <a:effectLst/>
                        </a:rPr>
                        <a:t> R$     500,00 </a:t>
                      </a:r>
                      <a:endParaRPr lang="pt-BR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R$         0,50 </a:t>
                      </a:r>
                      <a:endParaRPr lang="pt-BR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6576255"/>
                  </a:ext>
                </a:extLst>
              </a:tr>
              <a:tr h="246378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>
                          <a:solidFill>
                            <a:schemeClr val="bg1"/>
                          </a:solidFill>
                          <a:effectLst/>
                        </a:rPr>
                        <a:t>2000</a:t>
                      </a:r>
                      <a:endParaRPr lang="pt-BR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>
                          <a:solidFill>
                            <a:schemeClr val="bg1"/>
                          </a:solidFill>
                          <a:effectLst/>
                        </a:rPr>
                        <a:t> R$  1.000,00 </a:t>
                      </a:r>
                      <a:endParaRPr lang="pt-BR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R$         0,50 </a:t>
                      </a:r>
                      <a:endParaRPr lang="pt-BR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8934180"/>
                  </a:ext>
                </a:extLst>
              </a:tr>
            </a:tbl>
          </a:graphicData>
        </a:graphic>
      </p:graphicFrame>
      <p:sp>
        <p:nvSpPr>
          <p:cNvPr id="19" name="CaixaDeTexto 18">
            <a:extLst>
              <a:ext uri="{FF2B5EF4-FFF2-40B4-BE49-F238E27FC236}">
                <a16:creationId xmlns:a16="http://schemas.microsoft.com/office/drawing/2014/main" id="{3DA65F69-9EF4-EDA7-41F5-A61AFA145E04}"/>
              </a:ext>
            </a:extLst>
          </p:cNvPr>
          <p:cNvSpPr txBox="1"/>
          <p:nvPr/>
        </p:nvSpPr>
        <p:spPr>
          <a:xfrm>
            <a:off x="1229006" y="3327992"/>
            <a:ext cx="2743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chemeClr val="bg1"/>
                </a:solidFill>
              </a:rPr>
              <a:t>Ganho máximo: 1000 </a:t>
            </a:r>
            <a:r>
              <a:rPr lang="pt-BR" sz="1400" b="1" dirty="0" err="1">
                <a:solidFill>
                  <a:schemeClr val="bg1"/>
                </a:solidFill>
              </a:rPr>
              <a:t>Neocoins</a:t>
            </a:r>
            <a:endParaRPr lang="pt-BR" sz="1400" b="1" dirty="0">
              <a:solidFill>
                <a:schemeClr val="bg1"/>
              </a:solidFill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5214C6FE-57D0-721D-E179-96A070183EB5}"/>
              </a:ext>
            </a:extLst>
          </p:cNvPr>
          <p:cNvSpPr/>
          <p:nvPr/>
        </p:nvSpPr>
        <p:spPr>
          <a:xfrm>
            <a:off x="-1" y="-11361"/>
            <a:ext cx="2743199" cy="657422"/>
          </a:xfrm>
          <a:prstGeom prst="rect">
            <a:avLst/>
          </a:prstGeom>
          <a:solidFill>
            <a:srgbClr val="0033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chemeClr val="bg1"/>
                </a:solidFill>
              </a:rPr>
              <a:t>Distribuidores que trabalham com Multivitamínicos</a:t>
            </a:r>
          </a:p>
        </p:txBody>
      </p:sp>
      <p:pic>
        <p:nvPicPr>
          <p:cNvPr id="2" name="Imagem 1" descr="Diagrama&#10;&#10;Descrição gerada automaticamente">
            <a:extLst>
              <a:ext uri="{FF2B5EF4-FFF2-40B4-BE49-F238E27FC236}">
                <a16:creationId xmlns:a16="http://schemas.microsoft.com/office/drawing/2014/main" id="{7346F65A-466F-4D79-847C-2BF0696E330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7315" b="88889" l="10000" r="43490">
                        <a14:foregroundMark x1="15885" y1="19907" x2="14896" y2="50648"/>
                        <a14:foregroundMark x1="15104" y1="55833" x2="15937" y2="87222"/>
                        <a14:foregroundMark x1="15937" y1="87222" x2="16042" y2="87315"/>
                        <a14:foregroundMark x1="27344" y1="86852" x2="28177" y2="55556"/>
                        <a14:foregroundMark x1="36927" y1="54815" x2="40313" y2="85185"/>
                        <a14:foregroundMark x1="40313" y1="85185" x2="40000" y2="86667"/>
                        <a14:foregroundMark x1="15937" y1="86574" x2="18802" y2="85833"/>
                        <a14:foregroundMark x1="15365" y1="19537" x2="16927" y2="18704"/>
                        <a14:foregroundMark x1="26563" y1="18148" x2="26406" y2="29444"/>
                        <a14:foregroundMark x1="26406" y1="29444" x2="26406" y2="29444"/>
                        <a14:foregroundMark x1="36979" y1="18889" x2="40677" y2="44444"/>
                        <a14:foregroundMark x1="40677" y1="44444" x2="41719" y2="46944"/>
                        <a14:foregroundMark x1="41771" y1="50278" x2="36146" y2="49444"/>
                        <a14:foregroundMark x1="26615" y1="50648" x2="29323" y2="48981"/>
                        <a14:foregroundMark x1="12656" y1="50463" x2="18229" y2="50278"/>
                        <a14:foregroundMark x1="13906" y1="18981" x2="13802" y2="44352"/>
                        <a14:foregroundMark x1="11719" y1="67130" x2="16875" y2="84907"/>
                        <a14:foregroundMark x1="16875" y1="84907" x2="19688" y2="68889"/>
                        <a14:foregroundMark x1="19688" y1="68889" x2="19115" y2="63611"/>
                        <a14:foregroundMark x1="26302" y1="56296" x2="23958" y2="82870"/>
                        <a14:foregroundMark x1="23958" y1="82870" x2="28698" y2="85278"/>
                        <a14:foregroundMark x1="28698" y1="85278" x2="40365" y2="83148"/>
                        <a14:foregroundMark x1="40365" y1="83148" x2="39844" y2="19722"/>
                        <a14:foregroundMark x1="11719" y1="28241" x2="24531" y2="31019"/>
                        <a14:foregroundMark x1="24531" y1="31019" x2="28490" y2="30185"/>
                        <a14:foregroundMark x1="28490" y1="30185" x2="36354" y2="30370"/>
                        <a14:foregroundMark x1="36354" y1="30370" x2="42448" y2="28981"/>
                        <a14:foregroundMark x1="36354" y1="18426" x2="36354" y2="18426"/>
                        <a14:foregroundMark x1="36354" y1="18426" x2="36354" y2="18426"/>
                        <a14:foregroundMark x1="26198" y1="19537" x2="26198" y2="19537"/>
                        <a14:foregroundMark x1="26198" y1="19537" x2="26198" y2="19537"/>
                        <a14:foregroundMark x1="27500" y1="17963" x2="27500" y2="17963"/>
                        <a14:foregroundMark x1="28646" y1="17685" x2="28646" y2="17685"/>
                        <a14:foregroundMark x1="27031" y1="17407" x2="27031" y2="17407"/>
                        <a14:foregroundMark x1="27031" y1="17407" x2="27031" y2="17407"/>
                        <a14:foregroundMark x1="12188" y1="42593" x2="12188" y2="42593"/>
                        <a14:foregroundMark x1="12188" y1="42593" x2="16927" y2="43333"/>
                        <a14:foregroundMark x1="17500" y1="43333" x2="17500" y2="43333"/>
                        <a14:foregroundMark x1="22604" y1="40463" x2="22604" y2="40463"/>
                        <a14:foregroundMark x1="28021" y1="43981" x2="28021" y2="43981"/>
                        <a14:foregroundMark x1="33646" y1="44074" x2="34479" y2="44074"/>
                        <a14:foregroundMark x1="39740" y1="43056" x2="39740" y2="43056"/>
                        <a14:foregroundMark x1="41146" y1="43333" x2="41146" y2="43333"/>
                        <a14:foregroundMark x1="36146" y1="43611" x2="36146" y2="43611"/>
                        <a14:foregroundMark x1="36146" y1="43611" x2="36146" y2="43611"/>
                        <a14:foregroundMark x1="30781" y1="56574" x2="30781" y2="74537"/>
                        <a14:foregroundMark x1="41875" y1="58611" x2="40938" y2="73241"/>
                        <a14:foregroundMark x1="40938" y1="73241" x2="42188" y2="81667"/>
                        <a14:foregroundMark x1="42188" y1="81667" x2="12917" y2="86389"/>
                        <a14:foregroundMark x1="37813" y1="86667" x2="37813" y2="86667"/>
                        <a14:foregroundMark x1="37813" y1="86667" x2="37813" y2="86667"/>
                        <a14:foregroundMark x1="24479" y1="87037" x2="24479" y2="87037"/>
                        <a14:foregroundMark x1="24479" y1="87037" x2="24479" y2="87037"/>
                        <a14:foregroundMark x1="15677" y1="86852" x2="15677" y2="86852"/>
                        <a14:foregroundMark x1="11771" y1="88148" x2="11771" y2="88148"/>
                        <a14:foregroundMark x1="11771" y1="88148" x2="11771" y2="88148"/>
                        <a14:foregroundMark x1="17969" y1="20463" x2="17969" y2="20463"/>
                        <a14:foregroundMark x1="18073" y1="20463" x2="18073" y2="20463"/>
                        <a14:foregroundMark x1="24688" y1="19259" x2="24688" y2="19259"/>
                        <a14:foregroundMark x1="25417" y1="20556" x2="25417" y2="20556"/>
                        <a14:foregroundMark x1="25417" y1="20556" x2="25417" y2="20556"/>
                        <a14:foregroundMark x1="24896" y1="26389" x2="25260" y2="18981"/>
                        <a14:foregroundMark x1="25260" y1="18981" x2="24896" y2="18704"/>
                        <a14:foregroundMark x1="34688" y1="18241" x2="34688" y2="18241"/>
                        <a14:foregroundMark x1="34635" y1="18426" x2="34948" y2="19722"/>
                        <a14:foregroundMark x1="35677" y1="22037" x2="35677" y2="22037"/>
                        <a14:foregroundMark x1="36250" y1="22870" x2="36667" y2="23056"/>
                        <a14:foregroundMark x1="40677" y1="19537" x2="40677" y2="19537"/>
                        <a14:foregroundMark x1="40677" y1="19537" x2="40677" y2="19537"/>
                        <a14:foregroundMark x1="15104" y1="51019" x2="15104" y2="51019"/>
                        <a14:foregroundMark x1="15104" y1="51019" x2="15104" y2="51019"/>
                        <a14:foregroundMark x1="19219" y1="50926" x2="19219" y2="50926"/>
                        <a14:foregroundMark x1="19844" y1="50648" x2="19844" y2="50648"/>
                        <a14:foregroundMark x1="11198" y1="50463" x2="11198" y2="50463"/>
                        <a14:foregroundMark x1="11198" y1="50463" x2="11198" y2="50463"/>
                        <a14:foregroundMark x1="11875" y1="52315" x2="11875" y2="52315"/>
                        <a14:foregroundMark x1="11875" y1="52315" x2="11875" y2="52315"/>
                        <a14:foregroundMark x1="11875" y1="52315" x2="11875" y2="52315"/>
                        <a14:foregroundMark x1="12656" y1="52222" x2="14635" y2="68426"/>
                        <a14:foregroundMark x1="14635" y1="68426" x2="10885" y2="74815"/>
                        <a14:foregroundMark x1="10885" y1="74815" x2="12708" y2="84907"/>
                        <a14:foregroundMark x1="12708" y1="84907" x2="18333" y2="87222"/>
                        <a14:foregroundMark x1="18333" y1="87222" x2="19531" y2="86389"/>
                        <a14:foregroundMark x1="10885" y1="47130" x2="15677" y2="47315"/>
                        <a14:foregroundMark x1="15677" y1="47315" x2="19375" y2="46944"/>
                        <a14:foregroundMark x1="19375" y1="46944" x2="19427" y2="46944"/>
                        <a14:foregroundMark x1="13333" y1="19259" x2="13333" y2="19259"/>
                        <a14:foregroundMark x1="13333" y1="19259" x2="13333" y2="19259"/>
                        <a14:foregroundMark x1="18073" y1="17870" x2="18073" y2="17870"/>
                        <a14:foregroundMark x1="18073" y1="17870" x2="18073" y2="17870"/>
                        <a14:foregroundMark x1="20729" y1="37963" x2="20729" y2="37963"/>
                        <a14:foregroundMark x1="20677" y1="38148" x2="20573" y2="38981"/>
                        <a14:foregroundMark x1="23385" y1="50463" x2="23385" y2="50463"/>
                        <a14:foregroundMark x1="23385" y1="50463" x2="23698" y2="50463"/>
                        <a14:foregroundMark x1="26563" y1="51019" x2="26563" y2="51019"/>
                        <a14:foregroundMark x1="30729" y1="51204" x2="30729" y2="51204"/>
                        <a14:foregroundMark x1="30729" y1="51204" x2="30729" y2="51204"/>
                        <a14:foregroundMark x1="30938" y1="51019" x2="30625" y2="51204"/>
                        <a14:foregroundMark x1="28333" y1="51204" x2="28333" y2="51204"/>
                        <a14:foregroundMark x1="27865" y1="51204" x2="27031" y2="51204"/>
                        <a14:foregroundMark x1="22708" y1="51204" x2="22708" y2="51204"/>
                        <a14:foregroundMark x1="23385" y1="51019" x2="23385" y2="51019"/>
                        <a14:foregroundMark x1="23385" y1="51019" x2="23698" y2="50926"/>
                        <a14:foregroundMark x1="24740" y1="50463" x2="24740" y2="50463"/>
                        <a14:foregroundMark x1="24740" y1="50463" x2="24740" y2="50463"/>
                        <a14:foregroundMark x1="26198" y1="49630" x2="26198" y2="49630"/>
                        <a14:foregroundMark x1="23281" y1="70000" x2="23281" y2="70000"/>
                        <a14:foregroundMark x1="23281" y1="65278" x2="23281" y2="65278"/>
                        <a14:foregroundMark x1="23698" y1="63796" x2="23698" y2="63796"/>
                        <a14:foregroundMark x1="24427" y1="62500" x2="24427" y2="62500"/>
                        <a14:foregroundMark x1="34531" y1="69167" x2="34531" y2="69167"/>
                        <a14:foregroundMark x1="34948" y1="67963" x2="35104" y2="67593"/>
                        <a14:foregroundMark x1="35781" y1="65093" x2="35781" y2="65093"/>
                        <a14:foregroundMark x1="35781" y1="65093" x2="35781" y2="65093"/>
                        <a14:foregroundMark x1="34375" y1="52222" x2="34375" y2="52222"/>
                        <a14:foregroundMark x1="34375" y1="52222" x2="34375" y2="52222"/>
                        <a14:foregroundMark x1="28177" y1="17963" x2="28177" y2="17963"/>
                        <a14:foregroundMark x1="28177" y1="17963" x2="28646" y2="18889"/>
                        <a14:foregroundMark x1="29740" y1="17963" x2="29740" y2="17963"/>
                        <a14:foregroundMark x1="29740" y1="17963" x2="29740" y2="17963"/>
                        <a14:foregroundMark x1="37708" y1="87407" x2="41146" y2="86852"/>
                        <a14:foregroundMark x1="12448" y1="87870" x2="20365" y2="89074"/>
                        <a14:foregroundMark x1="23542" y1="86667" x2="31667" y2="86019"/>
                        <a14:foregroundMark x1="35052" y1="88333" x2="42604" y2="87870"/>
                        <a14:foregroundMark x1="42604" y1="87870" x2="42604" y2="87870"/>
                        <a14:foregroundMark x1="36146" y1="68889" x2="35208" y2="60000"/>
                        <a14:foregroundMark x1="35208" y1="60000" x2="35208" y2="60000"/>
                        <a14:foregroundMark x1="10156" y1="86574" x2="13750" y2="86296"/>
                        <a14:foregroundMark x1="23438" y1="87407" x2="28333" y2="87407"/>
                        <a14:foregroundMark x1="28333" y1="87407" x2="31667" y2="87315"/>
                        <a14:foregroundMark x1="22240" y1="88426" x2="31198" y2="88426"/>
                        <a14:foregroundMark x1="25625" y1="39907" x2="25625" y2="39907"/>
                        <a14:foregroundMark x1="27917" y1="45556" x2="28177" y2="45370"/>
                        <a14:foregroundMark x1="28490" y1="44630" x2="28646" y2="43796"/>
                        <a14:foregroundMark x1="30156" y1="39630" x2="30156" y2="39630"/>
                        <a14:foregroundMark x1="29948" y1="42222" x2="29948" y2="42222"/>
                        <a14:foregroundMark x1="29635" y1="45093" x2="29635" y2="45093"/>
                        <a14:foregroundMark x1="29479" y1="47315" x2="29740" y2="47315"/>
                        <a14:foregroundMark x1="29792" y1="42500" x2="30208" y2="38241"/>
                        <a14:foregroundMark x1="37813" y1="40648" x2="37813" y2="40648"/>
                        <a14:foregroundMark x1="37708" y1="40741" x2="37708" y2="40741"/>
                        <a14:foregroundMark x1="37292" y1="44259" x2="37292" y2="44259"/>
                        <a14:foregroundMark x1="37292" y1="44352" x2="37552" y2="44352"/>
                        <a14:foregroundMark x1="37552" y1="44352" x2="38021" y2="45370"/>
                        <a14:foregroundMark x1="10885" y1="89074" x2="10885" y2="89074"/>
                        <a14:foregroundMark x1="11042" y1="89074" x2="11354" y2="88889"/>
                        <a14:foregroundMark x1="35938" y1="42963" x2="35938" y2="42963"/>
                        <a14:foregroundMark x1="35938" y1="42963" x2="35938" y2="42963"/>
                        <a14:foregroundMark x1="37240" y1="41759" x2="38438" y2="41204"/>
                        <a14:foregroundMark x1="42135" y1="39722" x2="42135" y2="39722"/>
                        <a14:foregroundMark x1="42135" y1="39722" x2="42188" y2="40278"/>
                        <a14:foregroundMark x1="43438" y1="39444" x2="43438" y2="39444"/>
                        <a14:foregroundMark x1="36094" y1="46852" x2="36094" y2="46852"/>
                        <a14:foregroundMark x1="36094" y1="45833" x2="36094" y2="45833"/>
                        <a14:foregroundMark x1="23854" y1="44630" x2="23854" y2="44630"/>
                        <a14:foregroundMark x1="24115" y1="43981" x2="24323" y2="43796"/>
                        <a14:foregroundMark x1="31198" y1="43056" x2="31198" y2="43056"/>
                        <a14:foregroundMark x1="32344" y1="36389" x2="32344" y2="36389"/>
                        <a14:foregroundMark x1="31510" y1="48889" x2="31510" y2="48889"/>
                        <a14:foregroundMark x1="31510" y1="48889" x2="31510" y2="48889"/>
                        <a14:foregroundMark x1="24844" y1="42315" x2="24844" y2="42315"/>
                        <a14:foregroundMark x1="24844" y1="42315" x2="24844" y2="42315"/>
                        <a14:foregroundMark x1="23958" y1="38981" x2="23958" y2="38981"/>
                        <a14:foregroundMark x1="23177" y1="39722" x2="23177" y2="39722"/>
                        <a14:foregroundMark x1="23177" y1="39722" x2="23385" y2="41019"/>
                        <a14:foregroundMark x1="24740" y1="49259" x2="22448" y2="43981"/>
                        <a14:foregroundMark x1="22448" y1="43981" x2="21667" y2="37685"/>
                        <a14:foregroundMark x1="21667" y1="37685" x2="22135" y2="36296"/>
                        <a14:foregroundMark x1="42917" y1="86389" x2="42917" y2="87037"/>
                        <a14:foregroundMark x1="43490" y1="86852" x2="43490" y2="86852"/>
                        <a14:foregroundMark x1="43490" y1="86852" x2="43490" y2="868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417" t="14707" r="54779" b="8785"/>
          <a:stretch/>
        </p:blipFill>
        <p:spPr>
          <a:xfrm>
            <a:off x="4680050" y="772576"/>
            <a:ext cx="1060349" cy="1224241"/>
          </a:xfrm>
          <a:prstGeom prst="rect">
            <a:avLst/>
          </a:prstGeom>
        </p:spPr>
      </p:pic>
      <p:grpSp>
        <p:nvGrpSpPr>
          <p:cNvPr id="48" name="Agrupar 47">
            <a:extLst>
              <a:ext uri="{FF2B5EF4-FFF2-40B4-BE49-F238E27FC236}">
                <a16:creationId xmlns:a16="http://schemas.microsoft.com/office/drawing/2014/main" id="{3F3021CF-83CD-BBB0-CEE6-87B454851368}"/>
              </a:ext>
            </a:extLst>
          </p:cNvPr>
          <p:cNvGrpSpPr/>
          <p:nvPr/>
        </p:nvGrpSpPr>
        <p:grpSpPr>
          <a:xfrm>
            <a:off x="8245827" y="651927"/>
            <a:ext cx="1461698" cy="1413552"/>
            <a:chOff x="9296451" y="4397072"/>
            <a:chExt cx="1461698" cy="1413552"/>
          </a:xfrm>
        </p:grpSpPr>
        <p:pic>
          <p:nvPicPr>
            <p:cNvPr id="46" name="Imagem 45" descr="Interface gráfica do usuário, Aplicativo&#10;&#10;Descrição gerada automaticamente">
              <a:extLst>
                <a:ext uri="{FF2B5EF4-FFF2-40B4-BE49-F238E27FC236}">
                  <a16:creationId xmlns:a16="http://schemas.microsoft.com/office/drawing/2014/main" id="{B1A24B84-D463-6804-EC46-06D3192746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037" r="19317"/>
            <a:stretch/>
          </p:blipFill>
          <p:spPr>
            <a:xfrm>
              <a:off x="9929164" y="4397072"/>
              <a:ext cx="828985" cy="1413552"/>
            </a:xfrm>
            <a:prstGeom prst="rect">
              <a:avLst/>
            </a:prstGeom>
          </p:spPr>
        </p:pic>
        <p:pic>
          <p:nvPicPr>
            <p:cNvPr id="47" name="Imagem 46" descr="Interface gráfica do usuário, Texto&#10;&#10;Descrição gerada automaticamente">
              <a:extLst>
                <a:ext uri="{FF2B5EF4-FFF2-40B4-BE49-F238E27FC236}">
                  <a16:creationId xmlns:a16="http://schemas.microsoft.com/office/drawing/2014/main" id="{25C80F06-23D3-A76C-1EAF-1381168358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120" r="24059"/>
            <a:stretch/>
          </p:blipFill>
          <p:spPr>
            <a:xfrm>
              <a:off x="9296451" y="4486987"/>
              <a:ext cx="735412" cy="132293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862058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04503256-6BF7-D05D-FF40-555E7F279213}"/>
              </a:ext>
            </a:extLst>
          </p:cNvPr>
          <p:cNvSpPr/>
          <p:nvPr/>
        </p:nvSpPr>
        <p:spPr>
          <a:xfrm>
            <a:off x="0" y="334537"/>
            <a:ext cx="896445" cy="8760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53E9014-1715-6E8C-1D72-844B63DC28A8}"/>
              </a:ext>
            </a:extLst>
          </p:cNvPr>
          <p:cNvSpPr/>
          <p:nvPr/>
        </p:nvSpPr>
        <p:spPr>
          <a:xfrm>
            <a:off x="1743954" y="2"/>
            <a:ext cx="9515093" cy="73953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AB8E7509-C70E-40C0-95B3-6E557EA90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1065" y="168147"/>
            <a:ext cx="685067" cy="314936"/>
          </a:xfrm>
          <a:prstGeom prst="rect">
            <a:avLst/>
          </a:prstGeom>
        </p:spPr>
      </p:pic>
      <p:sp>
        <p:nvSpPr>
          <p:cNvPr id="21" name="Título 2">
            <a:extLst>
              <a:ext uri="{FF2B5EF4-FFF2-40B4-BE49-F238E27FC236}">
                <a16:creationId xmlns:a16="http://schemas.microsoft.com/office/drawing/2014/main" id="{832CE142-8118-ED8E-F793-4FEA9C54265D}"/>
              </a:ext>
            </a:extLst>
          </p:cNvPr>
          <p:cNvSpPr txBox="1">
            <a:spLocks/>
          </p:cNvSpPr>
          <p:nvPr/>
        </p:nvSpPr>
        <p:spPr>
          <a:xfrm>
            <a:off x="1955567" y="142194"/>
            <a:ext cx="7666898" cy="340890"/>
          </a:xfrm>
          <a:prstGeom prst="rect">
            <a:avLst/>
          </a:prstGeom>
        </p:spPr>
        <p:txBody>
          <a:bodyPr/>
          <a:lstStyle>
            <a:lvl1pPr marL="0"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2000" b="1" kern="1200" dirty="0">
                <a:solidFill>
                  <a:srgbClr val="80C342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>
              <a:defRPr/>
            </a:pPr>
            <a:r>
              <a:rPr lang="it-IT" sz="2400" dirty="0">
                <a:solidFill>
                  <a:srgbClr val="002060"/>
                </a:solidFill>
              </a:rPr>
              <a:t>UF: SP e RJ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0A0DE17A-1583-4D73-BF45-0F06805AF758}"/>
              </a:ext>
            </a:extLst>
          </p:cNvPr>
          <p:cNvSpPr/>
          <p:nvPr/>
        </p:nvSpPr>
        <p:spPr>
          <a:xfrm>
            <a:off x="1955567" y="2764902"/>
            <a:ext cx="807220" cy="3201655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RCA</a:t>
            </a:r>
          </a:p>
        </p:txBody>
      </p: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0AD778C2-5388-4C90-8C30-691B3A517A6B}"/>
              </a:ext>
            </a:extLst>
          </p:cNvPr>
          <p:cNvSpPr txBox="1"/>
          <p:nvPr/>
        </p:nvSpPr>
        <p:spPr>
          <a:xfrm>
            <a:off x="2881213" y="2295858"/>
            <a:ext cx="556013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Positivação </a:t>
            </a:r>
            <a:r>
              <a:rPr lang="pt-BR" b="1" i="1" dirty="0" err="1">
                <a:solidFill>
                  <a:schemeClr val="bg1"/>
                </a:solidFill>
              </a:rPr>
              <a:t>Domperidona</a:t>
            </a:r>
            <a:endParaRPr lang="pt-BR" b="1" i="1" dirty="0">
              <a:solidFill>
                <a:schemeClr val="bg1"/>
              </a:solidFill>
            </a:endParaRP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B941A7E6-6B01-0EE6-EA2D-4AA49AB6C300}"/>
              </a:ext>
            </a:extLst>
          </p:cNvPr>
          <p:cNvGrpSpPr/>
          <p:nvPr/>
        </p:nvGrpSpPr>
        <p:grpSpPr>
          <a:xfrm>
            <a:off x="2897635" y="2772301"/>
            <a:ext cx="5560139" cy="3061310"/>
            <a:chOff x="5777592" y="2414811"/>
            <a:chExt cx="2188669" cy="2328092"/>
          </a:xfrm>
          <a:gradFill flip="none" rotWithShape="1">
            <a:gsLst>
              <a:gs pos="14000">
                <a:schemeClr val="accent4"/>
              </a:gs>
              <a:gs pos="100000">
                <a:schemeClr val="accent4"/>
              </a:gs>
            </a:gsLst>
            <a:lin ang="0" scaled="1"/>
            <a:tileRect/>
          </a:gradFill>
        </p:grpSpPr>
        <p:sp>
          <p:nvSpPr>
            <p:cNvPr id="11" name="Retângulo: Canto Dobrado 10">
              <a:extLst>
                <a:ext uri="{FF2B5EF4-FFF2-40B4-BE49-F238E27FC236}">
                  <a16:creationId xmlns:a16="http://schemas.microsoft.com/office/drawing/2014/main" id="{D64A6C40-85EF-6F1F-A3CB-5DB7A4C0328C}"/>
                </a:ext>
              </a:extLst>
            </p:cNvPr>
            <p:cNvSpPr/>
            <p:nvPr/>
          </p:nvSpPr>
          <p:spPr>
            <a:xfrm>
              <a:off x="5777592" y="2856358"/>
              <a:ext cx="2188669" cy="1886545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Positive </a:t>
              </a:r>
              <a:r>
                <a:rPr kumimoji="0" lang="pt-BR" sz="1600" b="1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10 lojas </a:t>
              </a: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ganhe </a:t>
              </a:r>
              <a:r>
                <a:rPr kumimoji="0" lang="pt-BR" sz="1600" b="1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100 </a:t>
              </a:r>
              <a:r>
                <a:rPr kumimoji="0" lang="pt-BR" sz="1600" b="1" i="1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Neocoins</a:t>
              </a: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!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2400" b="1" dirty="0">
                  <a:solidFill>
                    <a:srgbClr val="FF0000"/>
                  </a:solidFill>
                  <a:latin typeface="Arial" panose="020B0604020202020204"/>
                </a:rPr>
                <a:t>R$10,00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600" b="1" dirty="0">
                  <a:solidFill>
                    <a:srgbClr val="FF0000"/>
                  </a:solidFill>
                  <a:latin typeface="Arial" panose="020B0604020202020204"/>
                </a:rPr>
                <a:t>POR LOJA!</a:t>
              </a:r>
              <a:endPara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uLnTx/>
                <a:uFillTx/>
                <a:latin typeface="Arial" panose="020B0604020202020204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i="1" dirty="0">
                  <a:solidFill>
                    <a:schemeClr val="tx1"/>
                  </a:solidFill>
                  <a:latin typeface="Arial" panose="020B0604020202020204"/>
                </a:rPr>
                <a:t>Válido apenas para </a:t>
              </a:r>
              <a:r>
                <a:rPr lang="pt-BR" sz="1400" i="1" dirty="0" err="1">
                  <a:solidFill>
                    <a:schemeClr val="tx1"/>
                  </a:solidFill>
                  <a:latin typeface="Arial" panose="020B0604020202020204"/>
                </a:rPr>
                <a:t>RCAs</a:t>
              </a:r>
              <a:r>
                <a:rPr lang="pt-BR" sz="1400" i="1" dirty="0">
                  <a:solidFill>
                    <a:schemeClr val="tx1"/>
                  </a:solidFill>
                  <a:latin typeface="Arial" panose="020B0604020202020204"/>
                </a:rPr>
                <a:t> das </a:t>
              </a:r>
              <a:r>
                <a:rPr lang="pt-BR" sz="1400" i="1" dirty="0" err="1">
                  <a:solidFill>
                    <a:schemeClr val="tx1"/>
                  </a:solidFill>
                  <a:latin typeface="Arial" panose="020B0604020202020204"/>
                </a:rPr>
                <a:t>UFs</a:t>
              </a:r>
              <a:r>
                <a:rPr lang="pt-BR" sz="1400" i="1" dirty="0">
                  <a:solidFill>
                    <a:schemeClr val="tx1"/>
                  </a:solidFill>
                  <a:latin typeface="Arial" panose="020B0604020202020204"/>
                </a:rPr>
                <a:t> SP e RJ</a:t>
              </a:r>
              <a:endParaRPr kumimoji="0" lang="pt-BR" sz="1200" b="1" i="1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860C5B22-1F5D-EB45-584A-8E76CCA8D670}"/>
                </a:ext>
              </a:extLst>
            </p:cNvPr>
            <p:cNvSpPr/>
            <p:nvPr/>
          </p:nvSpPr>
          <p:spPr>
            <a:xfrm>
              <a:off x="5777592" y="2414811"/>
              <a:ext cx="2188669" cy="39177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600" b="1" dirty="0" err="1">
                  <a:solidFill>
                    <a:schemeClr val="tx1"/>
                  </a:solidFill>
                  <a:latin typeface="Arial" panose="020B0604020202020204"/>
                </a:rPr>
                <a:t>Domperidona</a:t>
              </a:r>
              <a:endPara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20" name="Retângulo 19">
            <a:extLst>
              <a:ext uri="{FF2B5EF4-FFF2-40B4-BE49-F238E27FC236}">
                <a16:creationId xmlns:a16="http://schemas.microsoft.com/office/drawing/2014/main" id="{5214C6FE-57D0-721D-E179-96A070183EB5}"/>
              </a:ext>
            </a:extLst>
          </p:cNvPr>
          <p:cNvSpPr/>
          <p:nvPr/>
        </p:nvSpPr>
        <p:spPr>
          <a:xfrm>
            <a:off x="0" y="-11361"/>
            <a:ext cx="2174622" cy="750897"/>
          </a:xfrm>
          <a:prstGeom prst="rect">
            <a:avLst/>
          </a:prstGeom>
          <a:solidFill>
            <a:srgbClr val="0033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chemeClr val="bg1"/>
                </a:solidFill>
              </a:rPr>
              <a:t>Piloto Positivação</a:t>
            </a:r>
          </a:p>
        </p:txBody>
      </p:sp>
      <p:pic>
        <p:nvPicPr>
          <p:cNvPr id="3" name="Imagem 2" descr="Texto&#10;&#10;Descrição gerada automaticamente">
            <a:extLst>
              <a:ext uri="{FF2B5EF4-FFF2-40B4-BE49-F238E27FC236}">
                <a16:creationId xmlns:a16="http://schemas.microsoft.com/office/drawing/2014/main" id="{DD46A23A-FA39-B92F-7502-157BC8D8C6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11" r="32277"/>
          <a:stretch/>
        </p:blipFill>
        <p:spPr>
          <a:xfrm>
            <a:off x="8592622" y="2213255"/>
            <a:ext cx="2143250" cy="37533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60241B38-EE33-512D-CA25-467EB1D89B7E}"/>
              </a:ext>
            </a:extLst>
          </p:cNvPr>
          <p:cNvSpPr txBox="1"/>
          <p:nvPr/>
        </p:nvSpPr>
        <p:spPr>
          <a:xfrm>
            <a:off x="2897635" y="5320227"/>
            <a:ext cx="5560139" cy="646331"/>
          </a:xfrm>
          <a:prstGeom prst="rect">
            <a:avLst/>
          </a:prstGeom>
          <a:solidFill>
            <a:srgbClr val="D6201A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pt-BR" sz="3600" b="1" i="1" dirty="0">
                <a:solidFill>
                  <a:schemeClr val="bg1"/>
                </a:solidFill>
              </a:rPr>
              <a:t>100</a:t>
            </a:r>
            <a:r>
              <a:rPr lang="pt-BR" b="1" i="1" dirty="0">
                <a:solidFill>
                  <a:schemeClr val="bg1"/>
                </a:solidFill>
              </a:rPr>
              <a:t> NEOCOINS EXTRAS</a:t>
            </a:r>
          </a:p>
        </p:txBody>
      </p:sp>
    </p:spTree>
    <p:extLst>
      <p:ext uri="{BB962C8B-B14F-4D97-AF65-F5344CB8AC3E}">
        <p14:creationId xmlns:p14="http://schemas.microsoft.com/office/powerpoint/2010/main" val="3322777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>
            <a:extLst>
              <a:ext uri="{FF2B5EF4-FFF2-40B4-BE49-F238E27FC236}">
                <a16:creationId xmlns:a16="http://schemas.microsoft.com/office/drawing/2014/main" id="{3DE628AF-7157-D497-675A-A557BBDCDDE9}"/>
              </a:ext>
            </a:extLst>
          </p:cNvPr>
          <p:cNvSpPr/>
          <p:nvPr/>
        </p:nvSpPr>
        <p:spPr>
          <a:xfrm>
            <a:off x="1193180" y="1"/>
            <a:ext cx="9110547" cy="6080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AB8E7509-C70E-40C0-95B3-6E557EA90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1065" y="168147"/>
            <a:ext cx="685067" cy="314936"/>
          </a:xfrm>
          <a:prstGeom prst="rect">
            <a:avLst/>
          </a:prstGeom>
        </p:spPr>
      </p:pic>
      <p:sp>
        <p:nvSpPr>
          <p:cNvPr id="21" name="Título 2">
            <a:extLst>
              <a:ext uri="{FF2B5EF4-FFF2-40B4-BE49-F238E27FC236}">
                <a16:creationId xmlns:a16="http://schemas.microsoft.com/office/drawing/2014/main" id="{832CE142-8118-ED8E-F793-4FEA9C54265D}"/>
              </a:ext>
            </a:extLst>
          </p:cNvPr>
          <p:cNvSpPr txBox="1">
            <a:spLocks/>
          </p:cNvSpPr>
          <p:nvPr/>
        </p:nvSpPr>
        <p:spPr>
          <a:xfrm>
            <a:off x="2750152" y="135673"/>
            <a:ext cx="5996601" cy="336680"/>
          </a:xfrm>
          <a:prstGeom prst="rect">
            <a:avLst/>
          </a:prstGeom>
        </p:spPr>
        <p:txBody>
          <a:bodyPr/>
          <a:lstStyle>
            <a:lvl1pPr marL="0"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2000" b="1" kern="1200" dirty="0">
                <a:solidFill>
                  <a:srgbClr val="80C342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>
              <a:defRPr/>
            </a:pP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EANs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 Vitaminas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72A1C7F-D027-305F-1EBA-C5B2D82F3C0C}"/>
              </a:ext>
            </a:extLst>
          </p:cNvPr>
          <p:cNvSpPr txBox="1"/>
          <p:nvPr/>
        </p:nvSpPr>
        <p:spPr>
          <a:xfrm>
            <a:off x="8789455" y="783077"/>
            <a:ext cx="11157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i="1" dirty="0">
                <a:solidFill>
                  <a:schemeClr val="bg1"/>
                </a:solidFill>
              </a:rPr>
              <a:t>Prêmio Máx.</a:t>
            </a:r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0F4E5EA3-37F6-480D-2E79-169EF535C4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21982"/>
              </p:ext>
            </p:extLst>
          </p:nvPr>
        </p:nvGraphicFramePr>
        <p:xfrm>
          <a:off x="1193181" y="921576"/>
          <a:ext cx="9110547" cy="5300800"/>
        </p:xfrm>
        <a:graphic>
          <a:graphicData uri="http://schemas.openxmlformats.org/drawingml/2006/table">
            <a:tbl>
              <a:tblPr/>
              <a:tblGrid>
                <a:gridCol w="1542916">
                  <a:extLst>
                    <a:ext uri="{9D8B030D-6E8A-4147-A177-3AD203B41FA5}">
                      <a16:colId xmlns:a16="http://schemas.microsoft.com/office/drawing/2014/main" val="2191259661"/>
                    </a:ext>
                  </a:extLst>
                </a:gridCol>
                <a:gridCol w="4869034">
                  <a:extLst>
                    <a:ext uri="{9D8B030D-6E8A-4147-A177-3AD203B41FA5}">
                      <a16:colId xmlns:a16="http://schemas.microsoft.com/office/drawing/2014/main" val="1778725165"/>
                    </a:ext>
                  </a:extLst>
                </a:gridCol>
                <a:gridCol w="2698597">
                  <a:extLst>
                    <a:ext uri="{9D8B030D-6E8A-4147-A177-3AD203B41FA5}">
                      <a16:colId xmlns:a16="http://schemas.microsoft.com/office/drawing/2014/main" val="3042598891"/>
                    </a:ext>
                  </a:extLst>
                </a:gridCol>
              </a:tblGrid>
              <a:tr h="33283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EAN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PRODUTO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MECÂNICA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542755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7896714269870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 NEO QUIMICA CPR REV A-Z x 60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Vitaminas NQ 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6495494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7896714269887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 NEO QUIMICA CPR REV SENI x 60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Vitaminas NQ 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9469371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7896714269900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 NEO QUIMICA CPR REV MULH x 60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Vitaminas NQ 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6237898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7896714273471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 NEO QUIMICA CPR REV HOM x 60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Vitaminas NQ 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6466901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7896714275321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 NEO QUIMICA CPR RE IMUNE x 30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Vitaminas NQ 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8545959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7896714294209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 NEO QUIMICA MVM KIDS MOR 60 CP MAST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Vitaminas NQ 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7241034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7896714292397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 NEO QUIMICA CPR R VITA D 2000IU x 30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</a:t>
                      </a: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0189963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7896714292403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 NEO QUIMICA GOTAS VIT D 400IU 10ML x 1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</a:t>
                      </a: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7031824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7896714292649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VITAMINA D3 CAPS GEL 7000IU x 4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</a:t>
                      </a: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695604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7896714292656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VITAMINA D3 CAPS GEL 7000IU x 10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</a:t>
                      </a: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0984335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7896714292663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VITAMINA D3 CAPS GEL 7000IU x 30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</a:t>
                      </a: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1662060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7896714292670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VITAMINA D3 CAPS GEL 10.0K x 4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</a:t>
                      </a: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8556838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7896714292687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VITAMINA D3 CAPS GEL 50.0K x 4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</a:t>
                      </a: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9732370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7896714292694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VITAMINA D3 CAPS GEL 50.0K x 8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</a:t>
                      </a: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4014636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7896714291215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 NEO QUIMICA CPR E V C+ZI x 10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</a:t>
                      </a: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0908611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7896714291222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 NEO QUIMICA CPR EF VIT C x 10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</a:t>
                      </a: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462096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7896714295497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 NEO QUIMICA VIT D 5.000UI 30CAP MOLE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</a:t>
                      </a: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7554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5907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>
            <a:extLst>
              <a:ext uri="{FF2B5EF4-FFF2-40B4-BE49-F238E27FC236}">
                <a16:creationId xmlns:a16="http://schemas.microsoft.com/office/drawing/2014/main" id="{3DE628AF-7157-D497-675A-A557BBDCDDE9}"/>
              </a:ext>
            </a:extLst>
          </p:cNvPr>
          <p:cNvSpPr/>
          <p:nvPr/>
        </p:nvSpPr>
        <p:spPr>
          <a:xfrm>
            <a:off x="1193180" y="1"/>
            <a:ext cx="9110547" cy="6080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AB8E7509-C70E-40C0-95B3-6E557EA90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1065" y="168147"/>
            <a:ext cx="685067" cy="314936"/>
          </a:xfrm>
          <a:prstGeom prst="rect">
            <a:avLst/>
          </a:prstGeom>
        </p:spPr>
      </p:pic>
      <p:sp>
        <p:nvSpPr>
          <p:cNvPr id="21" name="Título 2">
            <a:extLst>
              <a:ext uri="{FF2B5EF4-FFF2-40B4-BE49-F238E27FC236}">
                <a16:creationId xmlns:a16="http://schemas.microsoft.com/office/drawing/2014/main" id="{832CE142-8118-ED8E-F793-4FEA9C54265D}"/>
              </a:ext>
            </a:extLst>
          </p:cNvPr>
          <p:cNvSpPr txBox="1">
            <a:spLocks/>
          </p:cNvSpPr>
          <p:nvPr/>
        </p:nvSpPr>
        <p:spPr>
          <a:xfrm>
            <a:off x="2750152" y="135673"/>
            <a:ext cx="5996601" cy="336680"/>
          </a:xfrm>
          <a:prstGeom prst="rect">
            <a:avLst/>
          </a:prstGeom>
        </p:spPr>
        <p:txBody>
          <a:bodyPr/>
          <a:lstStyle>
            <a:lvl1pPr marL="0"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2000" b="1" kern="1200" dirty="0">
                <a:solidFill>
                  <a:srgbClr val="80C342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>
              <a:defRPr/>
            </a:pP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EANs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Bronf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 + </a:t>
            </a: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Hiscongex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72A1C7F-D027-305F-1EBA-C5B2D82F3C0C}"/>
              </a:ext>
            </a:extLst>
          </p:cNvPr>
          <p:cNvSpPr txBox="1"/>
          <p:nvPr/>
        </p:nvSpPr>
        <p:spPr>
          <a:xfrm>
            <a:off x="8789455" y="783077"/>
            <a:ext cx="11157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i="1" dirty="0">
                <a:solidFill>
                  <a:schemeClr val="bg1"/>
                </a:solidFill>
              </a:rPr>
              <a:t>Prêmio Máx.</a:t>
            </a:r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0F4E5EA3-37F6-480D-2E79-169EF535C4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2699534"/>
              </p:ext>
            </p:extLst>
          </p:nvPr>
        </p:nvGraphicFramePr>
        <p:xfrm>
          <a:off x="1193181" y="921575"/>
          <a:ext cx="9110546" cy="1860099"/>
        </p:xfrm>
        <a:graphic>
          <a:graphicData uri="http://schemas.openxmlformats.org/drawingml/2006/table">
            <a:tbl>
              <a:tblPr/>
              <a:tblGrid>
                <a:gridCol w="1872018">
                  <a:extLst>
                    <a:ext uri="{9D8B030D-6E8A-4147-A177-3AD203B41FA5}">
                      <a16:colId xmlns:a16="http://schemas.microsoft.com/office/drawing/2014/main" val="2191259661"/>
                    </a:ext>
                  </a:extLst>
                </a:gridCol>
                <a:gridCol w="4195641">
                  <a:extLst>
                    <a:ext uri="{9D8B030D-6E8A-4147-A177-3AD203B41FA5}">
                      <a16:colId xmlns:a16="http://schemas.microsoft.com/office/drawing/2014/main" val="3221480497"/>
                    </a:ext>
                  </a:extLst>
                </a:gridCol>
                <a:gridCol w="3042887">
                  <a:extLst>
                    <a:ext uri="{9D8B030D-6E8A-4147-A177-3AD203B41FA5}">
                      <a16:colId xmlns:a16="http://schemas.microsoft.com/office/drawing/2014/main" val="3914674604"/>
                    </a:ext>
                  </a:extLst>
                </a:gridCol>
              </a:tblGrid>
              <a:tr h="42287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EAN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PRODUTO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MECÂNICA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542755"/>
                  </a:ext>
                </a:extLst>
              </a:tr>
              <a:tr h="35930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7896714293387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MAL BRONFE + CL FENIL XPE CT FR X 120ML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Combo Inverno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4941769"/>
                  </a:ext>
                </a:extLst>
              </a:tr>
              <a:tr h="35930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7896714295077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MAL BRONF+CL FENILE BL X12 CPRV LIB PROL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Combo Inverno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9421569"/>
                  </a:ext>
                </a:extLst>
              </a:tr>
              <a:tr h="35930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7896714293370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MAL BRON+CL FENI 2+2,5MG/ML SOL GTSX20ML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Combo Inverno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8040375"/>
                  </a:ext>
                </a:extLst>
              </a:tr>
              <a:tr h="35930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7896714295152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HISCONGEX CT BL X 12 CPRV LIB PROL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Combo Inverno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9946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5498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1708</TotalTime>
  <Words>594</Words>
  <Application>Microsoft Office PowerPoint</Application>
  <PresentationFormat>Widescreen</PresentationFormat>
  <Paragraphs>197</Paragraphs>
  <Slides>6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6</vt:i4>
      </vt:variant>
    </vt:vector>
  </HeadingPairs>
  <TitlesOfParts>
    <vt:vector size="12" baseType="lpstr">
      <vt:lpstr>Aptos Narrow</vt:lpstr>
      <vt:lpstr>Arial</vt:lpstr>
      <vt:lpstr>Calibri</vt:lpstr>
      <vt:lpstr>Calibri Light</vt:lpstr>
      <vt:lpstr>Tema do Office</vt:lpstr>
      <vt:lpstr>2_Office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Aline De Oliveira Inacio</dc:creator>
  <cp:lastModifiedBy>Thais De Almeida Batista</cp:lastModifiedBy>
  <cp:revision>48</cp:revision>
  <dcterms:created xsi:type="dcterms:W3CDTF">2023-09-29T21:12:33Z</dcterms:created>
  <dcterms:modified xsi:type="dcterms:W3CDTF">2024-09-27T12:44:51Z</dcterms:modified>
</cp:coreProperties>
</file>