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Lato"/>
      <p:regular r:id="rId27"/>
      <p:bold r:id="rId28"/>
      <p:italic r:id="rId29"/>
      <p:boldItalic r:id="rId30"/>
    </p:embeddedFont>
    <p:embeddedFont>
      <p:font typeface="Helvetica Neue"/>
      <p:bold r:id="rId31"/>
      <p:boldItalic r:id="rId32"/>
    </p:embeddedFont>
    <p:embeddedFont>
      <p:font typeface="Helvetica Neue Light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Lato-bold.fntdata"/><Relationship Id="rId27" Type="http://schemas.openxmlformats.org/officeDocument/2006/relationships/font" Target="fonts/La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elveticaNeue-bold.fntdata"/><Relationship Id="rId30" Type="http://schemas.openxmlformats.org/officeDocument/2006/relationships/font" Target="fonts/Lato-boldItalic.fntdata"/><Relationship Id="rId11" Type="http://schemas.openxmlformats.org/officeDocument/2006/relationships/slide" Target="slides/slide6.xml"/><Relationship Id="rId33" Type="http://schemas.openxmlformats.org/officeDocument/2006/relationships/font" Target="fonts/HelveticaNeueLight-regular.fntdata"/><Relationship Id="rId10" Type="http://schemas.openxmlformats.org/officeDocument/2006/relationships/slide" Target="slides/slide5.xml"/><Relationship Id="rId32" Type="http://schemas.openxmlformats.org/officeDocument/2006/relationships/font" Target="fonts/HelveticaNeue-boldItalic.fntdata"/><Relationship Id="rId13" Type="http://schemas.openxmlformats.org/officeDocument/2006/relationships/slide" Target="slides/slide8.xml"/><Relationship Id="rId35" Type="http://schemas.openxmlformats.org/officeDocument/2006/relationships/font" Target="fonts/HelveticaNeueLight-italic.fntdata"/><Relationship Id="rId12" Type="http://schemas.openxmlformats.org/officeDocument/2006/relationships/slide" Target="slides/slide7.xml"/><Relationship Id="rId34" Type="http://schemas.openxmlformats.org/officeDocument/2006/relationships/font" Target="fonts/HelveticaNeueLight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HelveticaNeueLight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208066f8e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208066f8e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2079df4b78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2079df4b78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2079df4b7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2079df4b7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208066f8e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208066f8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208066f8e8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208066f8e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2079df4b78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2079df4b78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2079df4b78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2079df4b78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2079df4b7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2079df4b7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208066f8e8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208066f8e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2079df4b78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2079df4b78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2079df4b78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2079df4b78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208066f8e8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2208066f8e8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2080e8cc9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2080e8cc9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208066f8e8_0_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208066f8e8_0_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208066f8e8_0_6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6" name="Google Shape;186;g2208066f8e8_0_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208066f8e8_0_8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g2208066f8e8_0_8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208066f8e8_0_1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5" name="Google Shape;255;g2208066f8e8_0_1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208066f8e8_0_1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g2208066f8e8_0_1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208066f8e8_0_17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g2208066f8e8_0_17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208066f8e8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2208066f8e8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tlo + Prgrf + Sub" showMasterSp="0">
  <p:cSld name="Ttlo + Prgrf + Sub">
    <p:bg>
      <p:bgPr>
        <a:solidFill>
          <a:srgbClr val="FFFFFF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5549906" y="1968140"/>
            <a:ext cx="28776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>
            <a:lvl1pPr indent="-228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700"/>
              <a:buFont typeface="Lato"/>
              <a:buNone/>
              <a:defRPr b="0" sz="70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2" type="body"/>
          </p:nvPr>
        </p:nvSpPr>
        <p:spPr>
          <a:xfrm>
            <a:off x="4819108" y="1996877"/>
            <a:ext cx="6018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None/>
              <a:defRPr b="0" sz="900" u="sng">
                <a:solidFill>
                  <a:srgbClr val="5C227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3" type="body"/>
          </p:nvPr>
        </p:nvSpPr>
        <p:spPr>
          <a:xfrm>
            <a:off x="5549906" y="2644500"/>
            <a:ext cx="28776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>
            <a:lvl1pPr indent="-228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700"/>
              <a:buFont typeface="Lato"/>
              <a:buNone/>
              <a:defRPr b="0" sz="70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4" type="body"/>
          </p:nvPr>
        </p:nvSpPr>
        <p:spPr>
          <a:xfrm>
            <a:off x="4819107" y="2681176"/>
            <a:ext cx="6621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None/>
              <a:defRPr b="0" sz="900" u="sng">
                <a:solidFill>
                  <a:srgbClr val="5C227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5" type="body"/>
          </p:nvPr>
        </p:nvSpPr>
        <p:spPr>
          <a:xfrm>
            <a:off x="5549906" y="3330384"/>
            <a:ext cx="28776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>
            <a:lvl1pPr indent="-2286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700"/>
              <a:buFont typeface="Lato"/>
              <a:buNone/>
              <a:defRPr b="0" sz="70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6" type="body"/>
          </p:nvPr>
        </p:nvSpPr>
        <p:spPr>
          <a:xfrm>
            <a:off x="4819107" y="3367061"/>
            <a:ext cx="662100" cy="18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None/>
              <a:defRPr b="0" sz="900" u="sng">
                <a:solidFill>
                  <a:srgbClr val="5C227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7" type="body"/>
          </p:nvPr>
        </p:nvSpPr>
        <p:spPr>
          <a:xfrm>
            <a:off x="499892" y="1950675"/>
            <a:ext cx="3730200" cy="20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8" type="body"/>
          </p:nvPr>
        </p:nvSpPr>
        <p:spPr>
          <a:xfrm>
            <a:off x="503256" y="502135"/>
            <a:ext cx="815400" cy="2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4B"/>
              </a:buClr>
              <a:buSzPts val="1100"/>
              <a:buFont typeface="Lato"/>
              <a:buNone/>
              <a:defRPr b="0" sz="1100">
                <a:solidFill>
                  <a:srgbClr val="E5004B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9" type="body"/>
          </p:nvPr>
        </p:nvSpPr>
        <p:spPr>
          <a:xfrm>
            <a:off x="458089" y="983517"/>
            <a:ext cx="50709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>
            <a:lvl1pPr indent="-228600" lvl="0" marL="45720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E5004B"/>
              </a:buClr>
              <a:buSzPts val="3800"/>
              <a:buFont typeface="Arial"/>
              <a:buNone/>
              <a:defRPr b="0" sz="3800">
                <a:solidFill>
                  <a:srgbClr val="E5004B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indent="-22860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indent="-228600" lvl="3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indent="-228600" lvl="4" marL="2286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indent="-228600" lvl="5" marL="2743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indent="-228600" lvl="6" marL="3200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indent="-228600" lvl="7" marL="3657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indent="-228600" lvl="8" marL="4114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60" name="Google Shape;60;p13"/>
          <p:cNvSpPr txBox="1"/>
          <p:nvPr>
            <p:ph idx="12" type="sldNum"/>
          </p:nvPr>
        </p:nvSpPr>
        <p:spPr>
          <a:xfrm>
            <a:off x="4500562" y="4905375"/>
            <a:ext cx="1383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b" bIns="19050" lIns="19050" spcFirstLastPara="1" rIns="19050" wrap="square" tIns="1905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Helvetica Neue"/>
              <a:buNone/>
              <a:defRPr b="0" i="0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446062" y="2285411"/>
            <a:ext cx="2251800" cy="41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Helvetica Neue"/>
              <a:buNone/>
              <a:defRPr b="1" i="0" sz="27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569701" y="1486261"/>
            <a:ext cx="4381200" cy="18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9779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DB6723"/>
              </a:buClr>
              <a:buSzPts val="11800"/>
              <a:buChar char="●"/>
              <a:defRPr b="1" i="0" sz="11800">
                <a:solidFill>
                  <a:srgbClr val="DB672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73050" lvl="1" marL="914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700"/>
              <a:buChar char="○"/>
              <a:defRPr/>
            </a:lvl2pPr>
            <a:lvl3pPr indent="-273050" lvl="2" marL="1371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700"/>
              <a:buChar char="■"/>
              <a:defRPr/>
            </a:lvl3pPr>
            <a:lvl4pPr indent="-273050" lvl="3" marL="1828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700"/>
              <a:buChar char="●"/>
              <a:defRPr/>
            </a:lvl4pPr>
            <a:lvl5pPr indent="-273050" lvl="4" marL="22860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700"/>
              <a:buChar char="○"/>
              <a:defRPr/>
            </a:lvl5pPr>
            <a:lvl6pPr indent="-273050" lvl="5" marL="2743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700"/>
              <a:buChar char="■"/>
              <a:defRPr/>
            </a:lvl6pPr>
            <a:lvl7pPr indent="-273050" lvl="6" marL="32004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700"/>
              <a:buChar char="●"/>
              <a:defRPr/>
            </a:lvl7pPr>
            <a:lvl8pPr indent="-273050" lvl="7" marL="3657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700"/>
              <a:buChar char="○"/>
              <a:defRPr/>
            </a:lvl8pPr>
            <a:lvl9pPr indent="-273050" lvl="8" marL="41148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700"/>
              <a:buChar char="■"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1" type="ftr"/>
          </p:nvPr>
        </p:nvSpPr>
        <p:spPr>
          <a:xfrm>
            <a:off x="0" y="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5" name="Google Shape;65;p14"/>
          <p:cNvSpPr txBox="1"/>
          <p:nvPr>
            <p:ph idx="10" type="dt"/>
          </p:nvPr>
        </p:nvSpPr>
        <p:spPr>
          <a:xfrm>
            <a:off x="0" y="0"/>
            <a:ext cx="1125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b="0" i="0" sz="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8374085" y="4834935"/>
            <a:ext cx="1413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b="0" i="0" sz="9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2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Relationship Id="rId5" Type="http://schemas.openxmlformats.org/officeDocument/2006/relationships/image" Target="../media/image33.png"/><Relationship Id="rId6" Type="http://schemas.openxmlformats.org/officeDocument/2006/relationships/image" Target="../media/image27.png"/><Relationship Id="rId7" Type="http://schemas.openxmlformats.org/officeDocument/2006/relationships/image" Target="../media/image11.png"/><Relationship Id="rId8" Type="http://schemas.openxmlformats.org/officeDocument/2006/relationships/image" Target="../media/image4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2.png"/><Relationship Id="rId6" Type="http://schemas.openxmlformats.org/officeDocument/2006/relationships/image" Target="../media/image15.png"/><Relationship Id="rId7" Type="http://schemas.openxmlformats.org/officeDocument/2006/relationships/image" Target="../media/image1.png"/><Relationship Id="rId8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9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1.png"/><Relationship Id="rId10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jpg"/><Relationship Id="rId4" Type="http://schemas.openxmlformats.org/officeDocument/2006/relationships/image" Target="../media/image22.png"/><Relationship Id="rId9" Type="http://schemas.openxmlformats.org/officeDocument/2006/relationships/image" Target="../media/image26.png"/><Relationship Id="rId5" Type="http://schemas.openxmlformats.org/officeDocument/2006/relationships/image" Target="../media/image39.png"/><Relationship Id="rId6" Type="http://schemas.openxmlformats.org/officeDocument/2006/relationships/image" Target="../media/image31.png"/><Relationship Id="rId7" Type="http://schemas.openxmlformats.org/officeDocument/2006/relationships/image" Target="../media/image24.png"/><Relationship Id="rId8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1447150" y="1778450"/>
            <a:ext cx="30000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D21380"/>
                </a:solidFill>
              </a:rPr>
              <a:t>Inspira </a:t>
            </a:r>
            <a:endParaRPr b="1" sz="2800">
              <a:solidFill>
                <a:srgbClr val="D2138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rgbClr val="D2138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D21380"/>
                </a:solidFill>
              </a:rPr>
              <a:t>CÂncer de mama</a:t>
            </a:r>
            <a:endParaRPr b="1" sz="2800">
              <a:solidFill>
                <a:srgbClr val="D2138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/>
        </p:nvSpPr>
        <p:spPr>
          <a:xfrm>
            <a:off x="399557" y="7"/>
            <a:ext cx="6273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E64395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rgbClr val="E64395"/>
                </a:solidFill>
              </a:rPr>
              <a:t>Conexão entre as causas</a:t>
            </a:r>
            <a:endParaRPr b="1" sz="4400">
              <a:solidFill>
                <a:srgbClr val="E64395"/>
              </a:solidFill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528150" y="1671550"/>
            <a:ext cx="8091000" cy="3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O que tem a ver a causa da educação com a causa da mulher? 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cada criança ou adolescente veio de uma mulher que em algum momento pode ser atravessada por uma situação de violência ou um diagnóstico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79% do corpo docente do ensino básico é formado por mulheres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77% Se formos falar apenas do ensino fundamental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80,7% das diretoras das escolas são mulheres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72% do total de mulheres da rede de ensino estão abaixo da faixa etária alvo de rastreamento.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/>
          <p:nvPr/>
        </p:nvSpPr>
        <p:spPr>
          <a:xfrm>
            <a:off x="331925" y="553858"/>
            <a:ext cx="62706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D21380"/>
                </a:solidFill>
              </a:rPr>
              <a:t>Contexto - </a:t>
            </a:r>
            <a:r>
              <a:rPr b="1" lang="pt-BR" sz="2800">
                <a:solidFill>
                  <a:srgbClr val="D21380"/>
                </a:solidFill>
                <a:latin typeface="Arial"/>
                <a:ea typeface="Arial"/>
                <a:cs typeface="Arial"/>
                <a:sym typeface="Arial"/>
              </a:rPr>
              <a:t>DO CÂNCER DE MAMA NO BRASIL</a:t>
            </a:r>
            <a:endParaRPr sz="2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17"/>
          <p:cNvSpPr txBox="1"/>
          <p:nvPr/>
        </p:nvSpPr>
        <p:spPr>
          <a:xfrm>
            <a:off x="331925" y="1527227"/>
            <a:ext cx="9036000" cy="28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118110" lvl="0" marL="13017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21380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Doença oncológica mais diagnosticada entre as mulheres no Brasil e no mundo.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D2138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500">
                <a:solidFill>
                  <a:srgbClr val="666666"/>
                </a:solidFill>
              </a:rPr>
              <a:t>74</a:t>
            </a: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mil mulheres acometidas pela doença em 2020, 2021 e 2022 (estimativa INCA).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22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D21380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+1</a:t>
            </a:r>
            <a:r>
              <a:rPr lang="pt-BR" sz="1500">
                <a:solidFill>
                  <a:srgbClr val="666666"/>
                </a:solidFill>
              </a:rPr>
              <a:t>9</a:t>
            </a: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mil mortes no ano (20</a:t>
            </a:r>
            <a:r>
              <a:rPr lang="pt-BR" sz="1500">
                <a:solidFill>
                  <a:srgbClr val="666666"/>
                </a:solidFill>
              </a:rPr>
              <a:t>21</a:t>
            </a: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endParaRPr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0810" lvl="0" marL="130810" marR="1348740" rtl="0" algn="l">
              <a:lnSpc>
                <a:spcPct val="100000"/>
              </a:lnSpc>
              <a:spcBef>
                <a:spcPts val="1265"/>
              </a:spcBef>
              <a:spcAft>
                <a:spcPts val="0"/>
              </a:spcAft>
              <a:buClr>
                <a:srgbClr val="D21380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</a:rPr>
              <a:t>Média nacional de 219 dias para começar o tratamento - mesmo tendo desde 2012 a Lei dos 60 Dias</a:t>
            </a:r>
            <a:endParaRPr sz="1500">
              <a:solidFill>
                <a:srgbClr val="666666"/>
              </a:solidFill>
            </a:endParaRPr>
          </a:p>
          <a:p>
            <a:pPr indent="-130810" lvl="0" marL="130810" marR="1348740" rtl="0" algn="l">
              <a:lnSpc>
                <a:spcPct val="100000"/>
              </a:lnSpc>
              <a:spcBef>
                <a:spcPts val="1265"/>
              </a:spcBef>
              <a:spcAft>
                <a:spcPts val="0"/>
              </a:spcAft>
              <a:buClr>
                <a:srgbClr val="666666"/>
              </a:buClr>
              <a:buSzPts val="1500"/>
              <a:buChar char="•"/>
            </a:pPr>
            <a:r>
              <a:rPr lang="pt-BR" sz="1500">
                <a:solidFill>
                  <a:srgbClr val="666666"/>
                </a:solidFill>
              </a:rPr>
              <a:t>50 dias Média Nacional (a partir dos dados disponíveis, que correspondem mais ou menos 50% do total da base possível) de dias para receber o diagnóstico - </a:t>
            </a:r>
            <a:r>
              <a:rPr lang="pt-BR" sz="1500">
                <a:solidFill>
                  <a:srgbClr val="666666"/>
                </a:solidFill>
              </a:rPr>
              <a:t>Lei dos 30 </a:t>
            </a:r>
            <a:r>
              <a:rPr lang="pt-BR" sz="1500">
                <a:solidFill>
                  <a:srgbClr val="666666"/>
                </a:solidFill>
              </a:rPr>
              <a:t>Dias</a:t>
            </a:r>
            <a:endParaRPr sz="1500">
              <a:solidFill>
                <a:srgbClr val="666666"/>
              </a:solidFill>
            </a:endParaRPr>
          </a:p>
          <a:p>
            <a:pPr indent="-130810" lvl="0" marL="130810" marR="1348740" rtl="0" algn="l">
              <a:lnSpc>
                <a:spcPct val="100000"/>
              </a:lnSpc>
              <a:spcBef>
                <a:spcPts val="1265"/>
              </a:spcBef>
              <a:spcAft>
                <a:spcPts val="0"/>
              </a:spcAft>
              <a:buClr>
                <a:srgbClr val="666666"/>
              </a:buClr>
              <a:buSzPts val="1500"/>
              <a:buChar char="•"/>
            </a:pPr>
            <a:r>
              <a:rPr lang="pt-BR" sz="1500">
                <a:solidFill>
                  <a:srgbClr val="666666"/>
                </a:solidFill>
              </a:rPr>
              <a:t>30% dos casos de câncer não estão na faixa etária de rastreamento mamográfico.</a:t>
            </a:r>
            <a:endParaRPr sz="1500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/>
        </p:nvSpPr>
        <p:spPr>
          <a:xfrm>
            <a:off x="609129" y="444159"/>
            <a:ext cx="83250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64395"/>
              </a:buClr>
              <a:buSzPts val="4400"/>
              <a:buFont typeface="Arial"/>
              <a:buNone/>
            </a:pPr>
            <a:r>
              <a:rPr b="1" i="0" lang="pt-BR" sz="4400">
                <a:solidFill>
                  <a:srgbClr val="E64395"/>
                </a:solidFill>
                <a:latin typeface="Arial"/>
                <a:ea typeface="Arial"/>
                <a:cs typeface="Arial"/>
                <a:sym typeface="Arial"/>
              </a:rPr>
              <a:t>Cenário – </a:t>
            </a:r>
            <a:r>
              <a:rPr b="1" i="0" lang="pt-BR" sz="4000">
                <a:solidFill>
                  <a:srgbClr val="E64395"/>
                </a:solidFill>
                <a:latin typeface="Arial"/>
                <a:ea typeface="Arial"/>
                <a:cs typeface="Arial"/>
                <a:sym typeface="Arial"/>
              </a:rPr>
              <a:t>Cobertura mamográfica</a:t>
            </a:r>
            <a:endParaRPr b="1" i="0" sz="4000">
              <a:solidFill>
                <a:srgbClr val="E6439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972330" y="1965854"/>
            <a:ext cx="4303800" cy="42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85750" lvl="0" marL="28575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1" lang="pt-BR" sz="20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Cobertura nacional de 2</a:t>
            </a:r>
            <a:r>
              <a:rPr b="1" lang="pt-BR" sz="2000">
                <a:solidFill>
                  <a:srgbClr val="3A3838"/>
                </a:solidFill>
              </a:rPr>
              <a:t>1</a:t>
            </a:r>
            <a:r>
              <a:rPr b="1" lang="pt-BR" sz="2000">
                <a:solidFill>
                  <a:srgbClr val="3A3838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1" lang="pt-BR" sz="2000">
                <a:solidFill>
                  <a:srgbClr val="3A3838"/>
                </a:solidFill>
              </a:rPr>
              <a:t>Nenhum estado brasileiro se aproxima da recomendação da OMS.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3A3838"/>
              </a:buClr>
              <a:buSzPts val="2000"/>
              <a:buFont typeface="Arial"/>
              <a:buChar char="•"/>
            </a:pPr>
            <a:r>
              <a:rPr b="1" lang="pt-BR" sz="2000">
                <a:solidFill>
                  <a:srgbClr val="3A3838"/>
                </a:solidFill>
              </a:rPr>
              <a:t>Estado com maior taxa de cobertura é Alagoas.</a:t>
            </a:r>
            <a:endParaRPr/>
          </a:p>
          <a:p>
            <a:pPr indent="-285750" lvl="0" marL="28575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CC2043"/>
              </a:buClr>
              <a:buSzPts val="2400"/>
              <a:buFont typeface="Arial"/>
              <a:buChar char="•"/>
            </a:pPr>
            <a:r>
              <a:rPr b="1" lang="pt-BR" sz="2400">
                <a:solidFill>
                  <a:srgbClr val="CC2043"/>
                </a:solidFill>
                <a:latin typeface="Arial"/>
                <a:ea typeface="Arial"/>
                <a:cs typeface="Arial"/>
                <a:sym typeface="Arial"/>
              </a:rPr>
              <a:t>RECOMENDAÇÃO OMS: 70</a:t>
            </a:r>
            <a:r>
              <a:rPr b="1" lang="pt-BR" sz="2400">
                <a:solidFill>
                  <a:srgbClr val="CC2043"/>
                </a:solidFill>
              </a:rPr>
              <a:t>%</a:t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 rotWithShape="1">
          <a:blip r:embed="rId3">
            <a:alphaModFix/>
          </a:blip>
          <a:srcRect b="0" l="55563" r="0" t="24834"/>
          <a:stretch/>
        </p:blipFill>
        <p:spPr>
          <a:xfrm>
            <a:off x="5080700" y="2452600"/>
            <a:ext cx="4063300" cy="237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/>
        </p:nvSpPr>
        <p:spPr>
          <a:xfrm>
            <a:off x="260349" y="110776"/>
            <a:ext cx="76623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D21380"/>
                </a:solidFill>
              </a:rPr>
              <a:t>Vamos entender melhor o câncer de mama? </a:t>
            </a:r>
            <a:endParaRPr b="1" sz="2800">
              <a:solidFill>
                <a:srgbClr val="D21380"/>
              </a:solidFill>
            </a:endParaRPr>
          </a:p>
        </p:txBody>
      </p:sp>
      <p:sp>
        <p:nvSpPr>
          <p:cNvPr id="96" name="Google Shape;96;p19"/>
          <p:cNvSpPr txBox="1"/>
          <p:nvPr/>
        </p:nvSpPr>
        <p:spPr>
          <a:xfrm>
            <a:off x="0" y="636400"/>
            <a:ext cx="9238800" cy="46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06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O câncer de mama resulta do crescimento desordenado de células - a partir de alterações genéticas que podem ser: </a:t>
            </a:r>
            <a:endParaRPr/>
          </a:p>
          <a:p>
            <a:pPr indent="-118110" lvl="0" marL="130175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D21380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hereditárias ou adquiridas.</a:t>
            </a:r>
            <a:endParaRPr/>
          </a:p>
          <a:p>
            <a:pPr indent="-22860" lvl="0" marL="130175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D21380"/>
              </a:buClr>
              <a:buSzPts val="1500"/>
              <a:buFont typeface="Calibri"/>
              <a:buNone/>
            </a:pPr>
            <a:r>
              <a:t/>
            </a:r>
            <a:endParaRPr sz="15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8110" lvl="0" marL="130175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D21380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Os cânceres são de diversos tipos e na mama isso não é diferente! </a:t>
            </a:r>
            <a:endParaRPr/>
          </a:p>
          <a:p>
            <a:pPr indent="-3810" lvl="0" marL="130175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D21380"/>
              </a:buClr>
              <a:buSzPts val="1800"/>
              <a:buFont typeface="Calibri"/>
              <a:buNone/>
            </a:pPr>
            <a:r>
              <a:t/>
            </a:r>
            <a:endParaRPr b="1" sz="18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2065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O que pode fazer as alterações genéticas surgirem? Existem fatores que podemos mudar e fatores que não podemos!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D60057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Gênero – SER MULHER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D60057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Idade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D60057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Histórico Pessoal. Uma mulher com câncer de mama tem um risco de desenvolver um novo câncer de mama.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D60057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Raça e Etnia. As mulheres brancas são ligeiramente mais propensas, mas mulheres com menos de 45 anos, o câncer de mama é mais comum em mulheres negras.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D60057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Mamas Densas. 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D60057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Menarca antes dos 12 anos. 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D60057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Menopausa após os 55 anos. 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D60057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Radioterapia Prévia do Tórax. 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rgbClr val="D60057"/>
              </a:buClr>
              <a:buSzPts val="1500"/>
              <a:buFont typeface="Arial"/>
              <a:buChar char="•"/>
            </a:pPr>
            <a:r>
              <a:rPr lang="pt-BR" sz="15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Exposição ao Dietilestilbestrol</a:t>
            </a:r>
            <a:endParaRPr sz="150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/>
          <p:nvPr/>
        </p:nvSpPr>
        <p:spPr>
          <a:xfrm>
            <a:off x="680624" y="303713"/>
            <a:ext cx="7662300" cy="8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rgbClr val="D21380"/>
                </a:solidFill>
              </a:rPr>
              <a:t>Mas existem fatores que são possíveis de mudar!</a:t>
            </a:r>
            <a:endParaRPr b="1" sz="2800">
              <a:solidFill>
                <a:srgbClr val="D21380"/>
              </a:solidFill>
            </a:endParaRPr>
          </a:p>
        </p:txBody>
      </p:sp>
      <p:sp>
        <p:nvSpPr>
          <p:cNvPr id="102" name="Google Shape;102;p20"/>
          <p:cNvSpPr txBox="1"/>
          <p:nvPr/>
        </p:nvSpPr>
        <p:spPr>
          <a:xfrm>
            <a:off x="511056" y="1225078"/>
            <a:ext cx="9238800" cy="36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8004A"/>
              </a:buClr>
              <a:buSzPts val="1800"/>
              <a:buFont typeface="Arial"/>
              <a:buChar char="•"/>
            </a:pPr>
            <a:r>
              <a:rPr b="1" lang="pt-BR" sz="18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Alcoolismo.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8004A"/>
              </a:buClr>
              <a:buSzPts val="1800"/>
              <a:buFont typeface="Arial"/>
              <a:buChar char="•"/>
            </a:pPr>
            <a:r>
              <a:rPr b="1" lang="pt-BR" sz="18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Obesidade.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8004A"/>
              </a:buClr>
              <a:buSzPts val="1800"/>
              <a:buFont typeface="Arial"/>
              <a:buChar char="•"/>
            </a:pPr>
            <a:r>
              <a:rPr b="1" lang="pt-BR" sz="18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Atividade Física. 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8004A"/>
              </a:buClr>
              <a:buSzPts val="1800"/>
              <a:buFont typeface="Arial"/>
              <a:buChar char="•"/>
            </a:pPr>
            <a:r>
              <a:rPr b="1" lang="pt-BR" sz="18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Ter filhos. As mulheres que não tiveram filhos ou que tiveram o primeiro filho após os 30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8004A"/>
              </a:buClr>
              <a:buSzPts val="1800"/>
              <a:buFont typeface="Arial"/>
              <a:buChar char="•"/>
            </a:pPr>
            <a:r>
              <a:rPr b="1" lang="pt-BR" sz="18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Controle da Natalidade com Anticoncepcionais*. 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8004A"/>
              </a:buClr>
              <a:buSzPts val="1800"/>
              <a:buFont typeface="Arial"/>
              <a:buChar char="•"/>
            </a:pPr>
            <a:r>
              <a:rPr b="1" lang="pt-BR" sz="18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Controle da Natalidade com Injeção Depo-Provera*.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8004A"/>
              </a:buClr>
              <a:buSzPts val="1800"/>
              <a:buFont typeface="Arial"/>
              <a:buChar char="•"/>
            </a:pPr>
            <a:r>
              <a:rPr b="1" lang="pt-BR" sz="18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Reposição Hormonal após a Menopausa. A terapia hormonal com estrogênio*.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B8004A"/>
              </a:buClr>
              <a:buSzPts val="1800"/>
              <a:buFont typeface="Arial"/>
              <a:buChar char="•"/>
            </a:pPr>
            <a:r>
              <a:rPr b="1" lang="pt-BR" sz="18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Terapia de Estrogênio por mais de 10 anos*.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/>
        </p:nvSpPr>
        <p:spPr>
          <a:xfrm>
            <a:off x="399550" y="319000"/>
            <a:ext cx="7138500" cy="930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rgbClr val="E64395"/>
                </a:solidFill>
              </a:rPr>
              <a:t>A import</a:t>
            </a:r>
            <a:r>
              <a:rPr b="1" lang="pt-BR" sz="4400">
                <a:solidFill>
                  <a:srgbClr val="E64395"/>
                </a:solidFill>
              </a:rPr>
              <a:t>ância </a:t>
            </a:r>
            <a:r>
              <a:rPr b="1" lang="pt-BR" sz="4400">
                <a:solidFill>
                  <a:srgbClr val="E64395"/>
                </a:solidFill>
              </a:rPr>
              <a:t>da detecção precoce</a:t>
            </a:r>
            <a:endParaRPr sz="4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1"/>
          <p:cNvSpPr txBox="1"/>
          <p:nvPr/>
        </p:nvSpPr>
        <p:spPr>
          <a:xfrm>
            <a:off x="528141" y="1671561"/>
            <a:ext cx="10194300" cy="3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A3838"/>
              </a:buClr>
              <a:buSzPts val="2100"/>
              <a:buChar char="•"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Estágio 0 ou I = taxa de sobrevida relativa em 5 anos de quase 100%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100"/>
              <a:buChar char="•"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Estágio II = taxa de sobrevida relativa em 5 anos de 93%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100"/>
              <a:buChar char="•"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Estágio III = taxa de sobrevida relativa em 5 anos de 72%. Mas muitas vezes as mulheres com esse estágio podem ser tratadas com sucesso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A3838"/>
              </a:buClr>
              <a:buSzPts val="2100"/>
              <a:buChar char="•"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Os cânceres de mama que se disseminam para outros órgãos são mais difíceis de serem tratados. Os </a:t>
            </a: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cânceres</a:t>
            </a: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 de mama metastáticos ou em estágio IV tem taxa de sobrevida relativa de 22% em 5 anos.</a:t>
            </a:r>
            <a:endParaRPr sz="2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08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						</a:t>
            </a:r>
            <a:r>
              <a:rPr lang="pt-BR" sz="20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Fonte: American Cancer Society </a:t>
            </a:r>
            <a:endParaRPr sz="20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2"/>
          <p:cNvSpPr txBox="1"/>
          <p:nvPr/>
        </p:nvSpPr>
        <p:spPr>
          <a:xfrm>
            <a:off x="399557" y="7"/>
            <a:ext cx="6273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E64395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rgbClr val="E64395"/>
                </a:solidFill>
              </a:rPr>
              <a:t>O cenário do câncer no início de tudo…</a:t>
            </a:r>
            <a:endParaRPr b="1" sz="4400">
              <a:solidFill>
                <a:srgbClr val="E64395"/>
              </a:solidFill>
            </a:endParaRPr>
          </a:p>
        </p:txBody>
      </p:sp>
      <p:pic>
        <p:nvPicPr>
          <p:cNvPr id="114" name="Google Shape;11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475" y="1635024"/>
            <a:ext cx="2311825" cy="268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7425" y="1684650"/>
            <a:ext cx="4662875" cy="259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22"/>
          <p:cNvSpPr/>
          <p:nvPr/>
        </p:nvSpPr>
        <p:spPr>
          <a:xfrm>
            <a:off x="3179100" y="2493300"/>
            <a:ext cx="801900" cy="3837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/>
        </p:nvSpPr>
        <p:spPr>
          <a:xfrm>
            <a:off x="7" y="-540493"/>
            <a:ext cx="6273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E64395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rgbClr val="E64395"/>
                </a:solidFill>
              </a:rPr>
              <a:t>O início de nossa atuação</a:t>
            </a:r>
            <a:endParaRPr b="1" sz="4400">
              <a:solidFill>
                <a:srgbClr val="E64395"/>
              </a:solidFill>
            </a:endParaRPr>
          </a:p>
        </p:txBody>
      </p:sp>
      <p:sp>
        <p:nvSpPr>
          <p:cNvPr id="122" name="Google Shape;122;p23"/>
          <p:cNvSpPr txBox="1"/>
          <p:nvPr/>
        </p:nvSpPr>
        <p:spPr>
          <a:xfrm>
            <a:off x="528150" y="1381925"/>
            <a:ext cx="8091000" cy="23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A causa do Câncer de mama nasceu com o Instituto Avon vinda já da companhia que desde a década de 50 investia na causa do câncer de mama lá nos EUA. 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Frentes de atuação no início do Instituto?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3" name="Google Shape;12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613" y="2910963"/>
            <a:ext cx="5114925" cy="2124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3"/>
          <p:cNvSpPr txBox="1"/>
          <p:nvPr/>
        </p:nvSpPr>
        <p:spPr>
          <a:xfrm>
            <a:off x="6144000" y="3274900"/>
            <a:ext cx="3000000" cy="21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43 mamógrafos doados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XX ultrassonografias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XX salas reformadas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100">
                <a:solidFill>
                  <a:srgbClr val="3A3838"/>
                </a:solidFill>
                <a:latin typeface="Calibri"/>
                <a:ea typeface="Calibri"/>
                <a:cs typeface="Calibri"/>
                <a:sym typeface="Calibri"/>
              </a:rPr>
              <a:t>XX Alas equipadas</a:t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3A383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4"/>
          <p:cNvSpPr txBox="1"/>
          <p:nvPr/>
        </p:nvSpPr>
        <p:spPr>
          <a:xfrm>
            <a:off x="348732" y="1394882"/>
            <a:ext cx="6273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3040">
              <a:solidFill>
                <a:srgbClr val="E64395"/>
              </a:solidFill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pt-BR" sz="3040">
                <a:solidFill>
                  <a:srgbClr val="E64395"/>
                </a:solidFill>
              </a:rPr>
              <a:t>Ao longo dos anos </a:t>
            </a:r>
            <a:r>
              <a:rPr b="1" lang="pt-BR" sz="3040">
                <a:solidFill>
                  <a:srgbClr val="E64395"/>
                </a:solidFill>
              </a:rPr>
              <a:t>a atuação na causa se transformou…</a:t>
            </a:r>
            <a:endParaRPr b="1" sz="3040">
              <a:solidFill>
                <a:srgbClr val="E64395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/>
        </p:nvSpPr>
        <p:spPr>
          <a:xfrm>
            <a:off x="399557" y="174382"/>
            <a:ext cx="6273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E64395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rgbClr val="E64395"/>
                </a:solidFill>
              </a:rPr>
              <a:t>Como chegamos até aqui?</a:t>
            </a:r>
            <a:endParaRPr b="1" sz="4400">
              <a:solidFill>
                <a:srgbClr val="E64395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rgbClr val="E64395"/>
                </a:solidFill>
              </a:rPr>
              <a:t>em imagens</a:t>
            </a:r>
            <a:endParaRPr b="1" sz="4400">
              <a:solidFill>
                <a:srgbClr val="E64395"/>
              </a:solidFill>
            </a:endParaRPr>
          </a:p>
        </p:txBody>
      </p:sp>
      <p:pic>
        <p:nvPicPr>
          <p:cNvPr id="135" name="Google Shape;13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675" y="1600157"/>
            <a:ext cx="8839201" cy="2556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01787"/>
            <a:ext cx="9144001" cy="2644726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5"/>
          <p:cNvSpPr txBox="1"/>
          <p:nvPr/>
        </p:nvSpPr>
        <p:spPr>
          <a:xfrm>
            <a:off x="257005" y="3678325"/>
            <a:ext cx="19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pt-BR" sz="2240">
                <a:solidFill>
                  <a:srgbClr val="E64395"/>
                </a:solidFill>
              </a:rPr>
              <a:t>Panorama </a:t>
            </a:r>
            <a:endParaRPr b="1" sz="2240">
              <a:solidFill>
                <a:srgbClr val="E64395"/>
              </a:solidFill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pt-BR" sz="2240">
                <a:solidFill>
                  <a:srgbClr val="E64395"/>
                </a:solidFill>
              </a:rPr>
              <a:t>Câncer de Mama</a:t>
            </a:r>
            <a:endParaRPr b="1" sz="2240">
              <a:solidFill>
                <a:srgbClr val="E64395"/>
              </a:solidFill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619205" y="3754525"/>
            <a:ext cx="19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pt-BR" sz="2240">
                <a:solidFill>
                  <a:srgbClr val="E64395"/>
                </a:solidFill>
              </a:rPr>
              <a:t>Navegação de Pacientes</a:t>
            </a:r>
            <a:endParaRPr b="1" sz="2240">
              <a:solidFill>
                <a:srgbClr val="E64395"/>
              </a:solidFill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4981405" y="3741725"/>
            <a:ext cx="19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pt-BR" sz="2240">
                <a:solidFill>
                  <a:srgbClr val="E64395"/>
                </a:solidFill>
              </a:rPr>
              <a:t>Cuida Mama</a:t>
            </a:r>
            <a:endParaRPr b="1" sz="2240">
              <a:solidFill>
                <a:srgbClr val="E64395"/>
              </a:solidFill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pt-BR" sz="2240">
                <a:solidFill>
                  <a:srgbClr val="E64395"/>
                </a:solidFill>
              </a:rPr>
              <a:t>Ligue Câncer</a:t>
            </a:r>
            <a:endParaRPr b="1" sz="2240">
              <a:solidFill>
                <a:srgbClr val="E64395"/>
              </a:solidFill>
            </a:endParaRPr>
          </a:p>
        </p:txBody>
      </p:sp>
      <p:sp>
        <p:nvSpPr>
          <p:cNvPr id="140" name="Google Shape;140;p25"/>
          <p:cNvSpPr txBox="1"/>
          <p:nvPr/>
        </p:nvSpPr>
        <p:spPr>
          <a:xfrm>
            <a:off x="7191205" y="3741725"/>
            <a:ext cx="19107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pt-BR" sz="2240">
                <a:solidFill>
                  <a:srgbClr val="E64395"/>
                </a:solidFill>
              </a:rPr>
              <a:t>Campanhas</a:t>
            </a:r>
            <a:endParaRPr b="1" sz="2240">
              <a:solidFill>
                <a:srgbClr val="E64395"/>
              </a:solidFill>
            </a:endParaRPr>
          </a:p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pt-BR" sz="2240">
                <a:solidFill>
                  <a:srgbClr val="E64395"/>
                </a:solidFill>
              </a:rPr>
              <a:t>Giro pela Vida</a:t>
            </a:r>
            <a:endParaRPr b="1" sz="2240">
              <a:solidFill>
                <a:srgbClr val="E64395"/>
              </a:solidFill>
            </a:endParaRPr>
          </a:p>
        </p:txBody>
      </p:sp>
      <p:sp>
        <p:nvSpPr>
          <p:cNvPr id="141" name="Google Shape;141;p25"/>
          <p:cNvSpPr/>
          <p:nvPr/>
        </p:nvSpPr>
        <p:spPr>
          <a:xfrm>
            <a:off x="918925" y="3585925"/>
            <a:ext cx="348600" cy="4605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E6439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25"/>
          <p:cNvSpPr/>
          <p:nvPr/>
        </p:nvSpPr>
        <p:spPr>
          <a:xfrm>
            <a:off x="3204925" y="3585925"/>
            <a:ext cx="348600" cy="4605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E6439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5"/>
          <p:cNvSpPr/>
          <p:nvPr/>
        </p:nvSpPr>
        <p:spPr>
          <a:xfrm>
            <a:off x="5719525" y="3662125"/>
            <a:ext cx="348600" cy="4605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E6439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5"/>
          <p:cNvSpPr/>
          <p:nvPr/>
        </p:nvSpPr>
        <p:spPr>
          <a:xfrm>
            <a:off x="7853125" y="3662125"/>
            <a:ext cx="348600" cy="4605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E6439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9850" y="1655802"/>
            <a:ext cx="3961200" cy="206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8525" y="1035800"/>
            <a:ext cx="3327276" cy="18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2513" y="3026988"/>
            <a:ext cx="6086475" cy="271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92725" y="1805725"/>
            <a:ext cx="2438400" cy="3238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 txBox="1"/>
          <p:nvPr/>
        </p:nvSpPr>
        <p:spPr>
          <a:xfrm>
            <a:off x="6211500" y="0"/>
            <a:ext cx="3000000" cy="5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040">
                <a:solidFill>
                  <a:srgbClr val="E64395"/>
                </a:solidFill>
              </a:rPr>
              <a:t>em imagens</a:t>
            </a:r>
            <a:endParaRPr/>
          </a:p>
        </p:txBody>
      </p:sp>
      <p:sp>
        <p:nvSpPr>
          <p:cNvPr id="154" name="Google Shape;154;p26"/>
          <p:cNvSpPr txBox="1"/>
          <p:nvPr/>
        </p:nvSpPr>
        <p:spPr>
          <a:xfrm>
            <a:off x="7" y="-540493"/>
            <a:ext cx="62733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85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E64395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400">
                <a:solidFill>
                  <a:srgbClr val="E64395"/>
                </a:solidFill>
              </a:rPr>
              <a:t>O início de nossa atuação</a:t>
            </a:r>
            <a:endParaRPr b="1" sz="4400">
              <a:solidFill>
                <a:srgbClr val="E64395"/>
              </a:solidFill>
            </a:endParaRPr>
          </a:p>
        </p:txBody>
      </p:sp>
      <p:pic>
        <p:nvPicPr>
          <p:cNvPr id="155" name="Google Shape;155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61825" y="-540493"/>
            <a:ext cx="3686175" cy="25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00400" y="-540493"/>
            <a:ext cx="5000625" cy="23898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804725" y="1303675"/>
            <a:ext cx="2687176" cy="268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26450" y="305947"/>
            <a:ext cx="3288275" cy="179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As ações do Cuida Mama na Jornada</a:t>
            </a:r>
            <a:endParaRPr/>
          </a:p>
        </p:txBody>
      </p:sp>
      <p:pic>
        <p:nvPicPr>
          <p:cNvPr id="164" name="Google Shape;164;p27"/>
          <p:cNvPicPr preferRelativeResize="0"/>
          <p:nvPr/>
        </p:nvPicPr>
        <p:blipFill rotWithShape="1">
          <a:blip r:embed="rId3">
            <a:alphaModFix/>
          </a:blip>
          <a:srcRect b="2723" l="0" r="0" t="0"/>
          <a:stretch/>
        </p:blipFill>
        <p:spPr>
          <a:xfrm>
            <a:off x="799900" y="1885100"/>
            <a:ext cx="3183850" cy="30453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/>
        </p:nvSpPr>
        <p:spPr>
          <a:xfrm>
            <a:off x="4957525" y="1513400"/>
            <a:ext cx="3604500" cy="3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Navegação de Pacientes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Navegação Comunitária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Navegação Secundária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Navegação </a:t>
            </a:r>
            <a:r>
              <a:rPr lang="pt-BR"/>
              <a:t>estendida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Acompanhamento de mulheres em fase cuidados com a saúde, de suspeita, tratamento e seguimento em sua jornada de cuidado com o câncer de mama,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possibilitando a navegação de pacientes pelos serviços de saúde, fortalecendo a adesão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ao tratamento e reduzindo possíveis barreiras sociais.</a:t>
            </a:r>
            <a:endParaRPr/>
          </a:p>
        </p:txBody>
      </p:sp>
      <p:sp>
        <p:nvSpPr>
          <p:cNvPr id="166" name="Google Shape;166;p27"/>
          <p:cNvSpPr txBox="1"/>
          <p:nvPr/>
        </p:nvSpPr>
        <p:spPr>
          <a:xfrm>
            <a:off x="100075" y="12563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Navegação de Pacientes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Instituto e a Navegação de Pacientes</a:t>
            </a:r>
            <a:endParaRPr/>
          </a:p>
        </p:txBody>
      </p:sp>
      <p:sp>
        <p:nvSpPr>
          <p:cNvPr id="172" name="Google Shape;172;p28"/>
          <p:cNvSpPr txBox="1"/>
          <p:nvPr/>
        </p:nvSpPr>
        <p:spPr>
          <a:xfrm>
            <a:off x="4652725" y="1513400"/>
            <a:ext cx="3604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/>
              <a:t>Guia de Boas Práticas com Iniciativas nacionais de Navegação de Pacientes</a:t>
            </a:r>
            <a:endParaRPr/>
          </a:p>
        </p:txBody>
      </p:sp>
      <p:sp>
        <p:nvSpPr>
          <p:cNvPr id="173" name="Google Shape;173;p28"/>
          <p:cNvSpPr txBox="1"/>
          <p:nvPr/>
        </p:nvSpPr>
        <p:spPr>
          <a:xfrm>
            <a:off x="404875" y="17135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Pioneirismo no investimento no tema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74" name="Google Shape;174;p28"/>
          <p:cNvSpPr txBox="1"/>
          <p:nvPr/>
        </p:nvSpPr>
        <p:spPr>
          <a:xfrm>
            <a:off x="404875" y="25517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Lei da Navegação de Pacientes Nacional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75" name="Google Shape;175;p28"/>
          <p:cNvSpPr txBox="1"/>
          <p:nvPr/>
        </p:nvSpPr>
        <p:spPr>
          <a:xfrm>
            <a:off x="404875" y="33137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Diversas Leis de Navegação no país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4824475" y="24755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Implementação direta de Navegação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177" name="Google Shape;177;p28"/>
          <p:cNvSpPr txBox="1"/>
          <p:nvPr/>
        </p:nvSpPr>
        <p:spPr>
          <a:xfrm>
            <a:off x="4748275" y="316130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Primeira Escola de Navegação de Pacientes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As ações do Cuida Mama na Jornada</a:t>
            </a:r>
            <a:endParaRPr/>
          </a:p>
        </p:txBody>
      </p:sp>
      <p:pic>
        <p:nvPicPr>
          <p:cNvPr id="183" name="Google Shape;18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640875"/>
            <a:ext cx="8839199" cy="17129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5197"/>
        </a:solidFill>
      </p:bgPr>
    </p:bg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idx="8" type="body"/>
          </p:nvPr>
        </p:nvSpPr>
        <p:spPr>
          <a:xfrm>
            <a:off x="386358" y="405776"/>
            <a:ext cx="83982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BR" sz="1600">
                <a:solidFill>
                  <a:srgbClr val="D0B4F5"/>
                </a:solidFill>
              </a:rPr>
              <a:t>Há a necessidade de evoluir em 3 dimensões, que são etapas da jornada do câncer de mama</a:t>
            </a:r>
            <a:endParaRPr/>
          </a:p>
        </p:txBody>
      </p:sp>
      <p:sp>
        <p:nvSpPr>
          <p:cNvPr id="189" name="Google Shape;189;p30"/>
          <p:cNvSpPr/>
          <p:nvPr/>
        </p:nvSpPr>
        <p:spPr>
          <a:xfrm>
            <a:off x="1022763" y="1085307"/>
            <a:ext cx="1540200" cy="1540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30"/>
          <p:cNvSpPr/>
          <p:nvPr/>
        </p:nvSpPr>
        <p:spPr>
          <a:xfrm>
            <a:off x="3801880" y="1085307"/>
            <a:ext cx="1540200" cy="1540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30"/>
          <p:cNvSpPr/>
          <p:nvPr/>
        </p:nvSpPr>
        <p:spPr>
          <a:xfrm>
            <a:off x="6580998" y="1085307"/>
            <a:ext cx="1540200" cy="1540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30"/>
          <p:cNvSpPr txBox="1"/>
          <p:nvPr/>
        </p:nvSpPr>
        <p:spPr>
          <a:xfrm>
            <a:off x="996236" y="3048065"/>
            <a:ext cx="2208600" cy="16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700">
            <a:spAutoFit/>
          </a:bodyPr>
          <a:lstStyle/>
          <a:p>
            <a:pPr indent="0" lvl="0" marL="0" marR="0" rtl="0" algn="l">
              <a:lnSpc>
                <a:spcPct val="16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900" u="sng" cap="none" strike="noStrike">
                <a:solidFill>
                  <a:srgbClr val="D0B4F5"/>
                </a:solidFill>
                <a:latin typeface="Lato"/>
                <a:ea typeface="Lato"/>
                <a:cs typeface="Lato"/>
                <a:sym typeface="Lato"/>
              </a:rPr>
              <a:t>Objetivo</a:t>
            </a:r>
            <a:r>
              <a:rPr b="1" i="0" lang="pt-BR" sz="900" u="none" cap="none" strike="noStrike">
                <a:solidFill>
                  <a:srgbClr val="D0B4F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1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Fazer com que mulheres sejam motivadas e tenham a possibilidade de ter hábitos saudáveis que reduzam o risco de ter câncer de mama, desacelerando assim o crescimento da curva de incidência de casos</a:t>
            </a:r>
            <a:endParaRPr sz="500"/>
          </a:p>
          <a:p>
            <a:pPr indent="0" lvl="0" marL="0" marR="0" rtl="0" algn="l">
              <a:lnSpc>
                <a:spcPct val="165833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3" name="Google Shape;193;p30"/>
          <p:cNvSpPr txBox="1"/>
          <p:nvPr/>
        </p:nvSpPr>
        <p:spPr>
          <a:xfrm>
            <a:off x="3801880" y="3048065"/>
            <a:ext cx="1987500" cy="11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700">
            <a:spAutoFit/>
          </a:bodyPr>
          <a:lstStyle/>
          <a:p>
            <a:pPr indent="0" lvl="0" marL="0" marR="0" rtl="0" algn="l">
              <a:lnSpc>
                <a:spcPct val="16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900" u="sng" cap="none" strike="noStrike">
                <a:solidFill>
                  <a:srgbClr val="D0B4F5"/>
                </a:solidFill>
                <a:latin typeface="Lato"/>
                <a:ea typeface="Lato"/>
                <a:cs typeface="Lato"/>
                <a:sym typeface="Lato"/>
              </a:rPr>
              <a:t>Objetivo</a:t>
            </a:r>
            <a:r>
              <a:rPr b="1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 </a:t>
            </a:r>
            <a:br>
              <a:rPr b="1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Melhorar o acesso equitativo, </a:t>
            </a:r>
            <a:b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assertivo e ágil ao diagnóstico precoce, ampliando assim o percentual de casos com prognóstico máximo de sobrevida.</a:t>
            </a:r>
            <a:endParaRPr sz="500"/>
          </a:p>
        </p:txBody>
      </p:sp>
      <p:sp>
        <p:nvSpPr>
          <p:cNvPr id="194" name="Google Shape;194;p30"/>
          <p:cNvSpPr txBox="1"/>
          <p:nvPr/>
        </p:nvSpPr>
        <p:spPr>
          <a:xfrm>
            <a:off x="6436952" y="3048065"/>
            <a:ext cx="2361300" cy="11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700">
            <a:spAutoFit/>
          </a:bodyPr>
          <a:lstStyle/>
          <a:p>
            <a:pPr indent="0" lvl="0" marL="0" marR="0" rtl="0" algn="l">
              <a:lnSpc>
                <a:spcPct val="16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900" u="sng" cap="none" strike="noStrike">
                <a:solidFill>
                  <a:srgbClr val="D0B4F5"/>
                </a:solidFill>
                <a:latin typeface="Lato"/>
                <a:ea typeface="Lato"/>
                <a:cs typeface="Lato"/>
                <a:sym typeface="Lato"/>
              </a:rPr>
              <a:t>Objetivo</a:t>
            </a:r>
            <a:r>
              <a:rPr b="1" i="0" lang="pt-BR" sz="900" u="none" cap="none" strike="noStrike">
                <a:solidFill>
                  <a:srgbClr val="D0B4F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1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Fazer com que mulheres diagnosticadas com câncer de mama tenham acesso a tratamento personalizado, em tempo hábil, aumentando assim os índices de sobrevida.</a:t>
            </a:r>
            <a:endParaRPr sz="500"/>
          </a:p>
        </p:txBody>
      </p:sp>
      <p:sp>
        <p:nvSpPr>
          <p:cNvPr id="195" name="Google Shape;195;p30"/>
          <p:cNvSpPr txBox="1"/>
          <p:nvPr/>
        </p:nvSpPr>
        <p:spPr>
          <a:xfrm>
            <a:off x="957047" y="1982258"/>
            <a:ext cx="20541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21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5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  <a:t>Prevenção Primária</a:t>
            </a:r>
            <a:endParaRPr sz="500"/>
          </a:p>
        </p:txBody>
      </p:sp>
      <p:sp>
        <p:nvSpPr>
          <p:cNvPr id="196" name="Google Shape;196;p30"/>
          <p:cNvSpPr txBox="1"/>
          <p:nvPr/>
        </p:nvSpPr>
        <p:spPr>
          <a:xfrm>
            <a:off x="3801880" y="2237135"/>
            <a:ext cx="15402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13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7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  <a:t>Detecção</a:t>
            </a:r>
            <a:endParaRPr sz="500"/>
          </a:p>
        </p:txBody>
      </p:sp>
      <p:sp>
        <p:nvSpPr>
          <p:cNvPr id="197" name="Google Shape;197;p30"/>
          <p:cNvSpPr txBox="1"/>
          <p:nvPr/>
        </p:nvSpPr>
        <p:spPr>
          <a:xfrm>
            <a:off x="6580998" y="2301833"/>
            <a:ext cx="18801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13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7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  <a:t>Resolução</a:t>
            </a:r>
            <a:endParaRPr sz="500"/>
          </a:p>
        </p:txBody>
      </p:sp>
      <p:pic>
        <p:nvPicPr>
          <p:cNvPr descr="A black background with a black square&#10;&#10;Description automatically generated with medium confidence" id="198" name="Google Shape;198;p30"/>
          <p:cNvPicPr preferRelativeResize="0"/>
          <p:nvPr/>
        </p:nvPicPr>
        <p:blipFill rotWithShape="1">
          <a:blip r:embed="rId3">
            <a:alphaModFix/>
          </a:blip>
          <a:srcRect b="14074" l="7413" r="8048" t="0"/>
          <a:stretch/>
        </p:blipFill>
        <p:spPr>
          <a:xfrm>
            <a:off x="1446098" y="1215605"/>
            <a:ext cx="719071" cy="7309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ackground with a black square&#10;&#10;Description automatically generated with medium confidence" id="199" name="Google Shape;199;p30"/>
          <p:cNvPicPr preferRelativeResize="0"/>
          <p:nvPr/>
        </p:nvPicPr>
        <p:blipFill rotWithShape="1">
          <a:blip r:embed="rId4">
            <a:alphaModFix/>
          </a:blip>
          <a:srcRect b="23768" l="12182" r="13263" t="0"/>
          <a:stretch/>
        </p:blipFill>
        <p:spPr>
          <a:xfrm>
            <a:off x="7018199" y="1248620"/>
            <a:ext cx="880990" cy="9007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ackground with a black square&#10;&#10;Description automatically generated with medium confidence" id="200" name="Google Shape;200;p30"/>
          <p:cNvPicPr preferRelativeResize="0"/>
          <p:nvPr/>
        </p:nvPicPr>
        <p:blipFill rotWithShape="1">
          <a:blip r:embed="rId5">
            <a:alphaModFix/>
          </a:blip>
          <a:srcRect b="21917" l="15461" r="13741" t="0"/>
          <a:stretch/>
        </p:blipFill>
        <p:spPr>
          <a:xfrm>
            <a:off x="4112998" y="1225403"/>
            <a:ext cx="858783" cy="94719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0"/>
          <p:cNvSpPr txBox="1"/>
          <p:nvPr/>
        </p:nvSpPr>
        <p:spPr>
          <a:xfrm>
            <a:off x="996236" y="4276813"/>
            <a:ext cx="20535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900" u="sng" cap="none" strike="noStrike">
                <a:solidFill>
                  <a:srgbClr val="D0B4F5"/>
                </a:solidFill>
                <a:latin typeface="Lato"/>
                <a:ea typeface="Lato"/>
                <a:cs typeface="Lato"/>
                <a:sym typeface="Lato"/>
              </a:rPr>
              <a:t>Indicador</a:t>
            </a:r>
            <a:r>
              <a:rPr b="0" i="0" lang="pt-BR" sz="900" u="none" cap="none" strike="noStrike">
                <a:solidFill>
                  <a:srgbClr val="D0B4F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Incidência de casos de câncer de mama</a:t>
            </a:r>
            <a:endParaRPr sz="500"/>
          </a:p>
        </p:txBody>
      </p:sp>
      <p:sp>
        <p:nvSpPr>
          <p:cNvPr id="202" name="Google Shape;202;p30"/>
          <p:cNvSpPr txBox="1"/>
          <p:nvPr/>
        </p:nvSpPr>
        <p:spPr>
          <a:xfrm>
            <a:off x="3786349" y="4049318"/>
            <a:ext cx="2559600" cy="829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53700">
            <a:spAutoFit/>
          </a:bodyPr>
          <a:lstStyle/>
          <a:p>
            <a:pPr indent="0" lvl="0" marL="0" marR="0" rtl="0" algn="l">
              <a:lnSpc>
                <a:spcPct val="14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900" u="sng" cap="none" strike="noStrike">
                <a:solidFill>
                  <a:srgbClr val="D0B4F5"/>
                </a:solidFill>
                <a:latin typeface="Lato"/>
                <a:ea typeface="Lato"/>
                <a:cs typeface="Lato"/>
                <a:sym typeface="Lato"/>
              </a:rPr>
              <a:t>Indicador</a:t>
            </a:r>
            <a:r>
              <a:rPr b="0" i="0" lang="pt-BR" sz="900" u="none" cap="none" strike="noStrike">
                <a:solidFill>
                  <a:srgbClr val="D0B4F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b="0" i="0" sz="200" u="none" cap="none" strike="noStrike">
              <a:solidFill>
                <a:srgbClr val="D0B4F5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60909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pt-BR" sz="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Porcentagem de diagnósticos</a:t>
            </a:r>
            <a:br>
              <a:rPr b="0" i="0" lang="pt-BR" sz="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em estadiamento de 0 a 2</a:t>
            </a:r>
            <a:br>
              <a:rPr b="0" i="0" lang="pt-BR" sz="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Porcentagem de cumprimento da lei dos 30 dias</a:t>
            </a:r>
            <a:endParaRPr sz="500"/>
          </a:p>
        </p:txBody>
      </p:sp>
      <p:sp>
        <p:nvSpPr>
          <p:cNvPr id="203" name="Google Shape;203;p30"/>
          <p:cNvSpPr txBox="1"/>
          <p:nvPr/>
        </p:nvSpPr>
        <p:spPr>
          <a:xfrm>
            <a:off x="6436952" y="4101404"/>
            <a:ext cx="2463900" cy="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900" u="sng" cap="none" strike="noStrike">
                <a:solidFill>
                  <a:srgbClr val="D0B4F5"/>
                </a:solidFill>
                <a:latin typeface="Lato"/>
                <a:ea typeface="Lato"/>
                <a:cs typeface="Lato"/>
                <a:sym typeface="Lato"/>
              </a:rPr>
              <a:t>Indicadores</a:t>
            </a: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Taxa de mortalidade por incidência de casos</a:t>
            </a:r>
            <a:br>
              <a:rPr b="0" i="0" lang="pt-BR" sz="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Porcentagem de cumprimento da lei dos 60 dias</a:t>
            </a:r>
            <a:endParaRPr sz="500"/>
          </a:p>
        </p:txBody>
      </p:sp>
      <p:grpSp>
        <p:nvGrpSpPr>
          <p:cNvPr id="204" name="Google Shape;204;p30"/>
          <p:cNvGrpSpPr/>
          <p:nvPr/>
        </p:nvGrpSpPr>
        <p:grpSpPr>
          <a:xfrm>
            <a:off x="6732366" y="108919"/>
            <a:ext cx="2297888" cy="189000"/>
            <a:chOff x="17952977" y="290451"/>
            <a:chExt cx="6127703" cy="504000"/>
          </a:xfrm>
        </p:grpSpPr>
        <p:pic>
          <p:nvPicPr>
            <p:cNvPr descr="Uma imagem contendo Ícone&#10;&#10;Descrição gerada automaticamente" id="205" name="Google Shape;205;p3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23576680" y="290451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" name="Google Shape;206;p30"/>
            <p:cNvSpPr txBox="1"/>
            <p:nvPr/>
          </p:nvSpPr>
          <p:spPr>
            <a:xfrm>
              <a:off x="17952977" y="388563"/>
              <a:ext cx="5434800" cy="3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700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800" u="none" cap="none" strike="noStrike">
                  <a:solidFill>
                    <a:srgbClr val="F2F2F2"/>
                  </a:solidFill>
                  <a:latin typeface="Lato"/>
                  <a:ea typeface="Lato"/>
                  <a:cs typeface="Lato"/>
                  <a:sym typeface="Lato"/>
                </a:rPr>
                <a:t>Estratégia  de longo prazo Brasil</a:t>
              </a:r>
              <a:endParaRPr sz="500"/>
            </a:p>
          </p:txBody>
        </p:sp>
      </p:grpSp>
      <p:pic>
        <p:nvPicPr>
          <p:cNvPr descr="Target with solid fill" id="207" name="Google Shape;207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1868" y="4577120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08" name="Google Shape;208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78188" y="4321308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09" name="Google Shape;209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78188" y="4649489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10" name="Google Shape;210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47392" y="4380800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11" name="Google Shape;211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47392" y="4573518"/>
            <a:ext cx="177976" cy="17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5197"/>
        </a:solidFill>
      </p:bgPr>
    </p:bg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"/>
          <p:cNvSpPr/>
          <p:nvPr/>
        </p:nvSpPr>
        <p:spPr>
          <a:xfrm>
            <a:off x="3649387" y="2376483"/>
            <a:ext cx="1845300" cy="2213700"/>
          </a:xfrm>
          <a:prstGeom prst="roundRect">
            <a:avLst>
              <a:gd fmla="val 16667" name="adj"/>
            </a:avLst>
          </a:prstGeom>
          <a:solidFill>
            <a:srgbClr val="FF5197"/>
          </a:solidFill>
          <a:ln cap="flat" cmpd="sng" w="38100">
            <a:solidFill>
              <a:srgbClr val="642489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17150" lIns="17150" spcFirstLastPara="1" rIns="1715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552074" y="1351713"/>
            <a:ext cx="8039700" cy="1549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17150" lIns="17150" spcFirstLastPara="1" rIns="1715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31"/>
          <p:cNvSpPr txBox="1"/>
          <p:nvPr>
            <p:ph idx="8" type="body"/>
          </p:nvPr>
        </p:nvSpPr>
        <p:spPr>
          <a:xfrm>
            <a:off x="386358" y="403681"/>
            <a:ext cx="83982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004B"/>
              </a:buClr>
              <a:buSzPts val="1100"/>
              <a:buFont typeface="Lato"/>
              <a:buNone/>
            </a:pPr>
            <a:r>
              <a:rPr b="0" lang="pt-BR" sz="1700">
                <a:solidFill>
                  <a:srgbClr val="D0B4F5"/>
                </a:solidFill>
                <a:latin typeface="Lato"/>
                <a:ea typeface="Lato"/>
                <a:cs typeface="Lato"/>
                <a:sym typeface="Lato"/>
              </a:rPr>
              <a:t>Trabalhar nesta dimensão resultará em um efeito sinérgico e benéfico nas demais etapas</a:t>
            </a:r>
            <a:endParaRPr b="0" sz="1700">
              <a:solidFill>
                <a:srgbClr val="D0B4F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9" name="Google Shape;219;p31"/>
          <p:cNvSpPr txBox="1"/>
          <p:nvPr/>
        </p:nvSpPr>
        <p:spPr>
          <a:xfrm>
            <a:off x="5291677" y="1437754"/>
            <a:ext cx="1656000" cy="6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pt-BR" sz="800" u="sng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Indicador</a:t>
            </a:r>
            <a:r>
              <a:rPr b="0" i="0" lang="pt-BR" sz="8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500"/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br>
              <a:rPr b="0" i="0" lang="pt-BR" sz="2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8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Taxa de mortalidade de câncer de mama entre mulheres acima de 18 anos</a:t>
            </a:r>
            <a:endParaRPr sz="500"/>
          </a:p>
        </p:txBody>
      </p:sp>
      <p:sp>
        <p:nvSpPr>
          <p:cNvPr id="220" name="Google Shape;220;p31"/>
          <p:cNvSpPr/>
          <p:nvPr/>
        </p:nvSpPr>
        <p:spPr>
          <a:xfrm>
            <a:off x="1186254" y="2553822"/>
            <a:ext cx="1185900" cy="1185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1" name="Google Shape;221;p31"/>
          <p:cNvSpPr/>
          <p:nvPr/>
        </p:nvSpPr>
        <p:spPr>
          <a:xfrm>
            <a:off x="3979128" y="2553822"/>
            <a:ext cx="1185900" cy="1185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2" name="Google Shape;222;p31"/>
          <p:cNvSpPr/>
          <p:nvPr/>
        </p:nvSpPr>
        <p:spPr>
          <a:xfrm>
            <a:off x="6670560" y="2553822"/>
            <a:ext cx="1185900" cy="1185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3" name="Google Shape;223;p31"/>
          <p:cNvSpPr txBox="1"/>
          <p:nvPr/>
        </p:nvSpPr>
        <p:spPr>
          <a:xfrm>
            <a:off x="1200515" y="3229279"/>
            <a:ext cx="11859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  <a:t>Prevenção Primária</a:t>
            </a:r>
            <a:endParaRPr sz="500"/>
          </a:p>
        </p:txBody>
      </p:sp>
      <p:sp>
        <p:nvSpPr>
          <p:cNvPr id="224" name="Google Shape;224;p31"/>
          <p:cNvSpPr txBox="1"/>
          <p:nvPr/>
        </p:nvSpPr>
        <p:spPr>
          <a:xfrm>
            <a:off x="4032809" y="3393318"/>
            <a:ext cx="10785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  <a:t>Detecção</a:t>
            </a:r>
            <a:endParaRPr sz="500"/>
          </a:p>
        </p:txBody>
      </p:sp>
      <p:sp>
        <p:nvSpPr>
          <p:cNvPr id="225" name="Google Shape;225;p31"/>
          <p:cNvSpPr txBox="1"/>
          <p:nvPr/>
        </p:nvSpPr>
        <p:spPr>
          <a:xfrm>
            <a:off x="6670560" y="3393318"/>
            <a:ext cx="1185900" cy="3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  <a:t>Resolução</a:t>
            </a:r>
            <a:endParaRPr sz="500"/>
          </a:p>
        </p:txBody>
      </p:sp>
      <p:sp>
        <p:nvSpPr>
          <p:cNvPr id="226" name="Google Shape;226;p31"/>
          <p:cNvSpPr txBox="1"/>
          <p:nvPr/>
        </p:nvSpPr>
        <p:spPr>
          <a:xfrm>
            <a:off x="1236512" y="3838218"/>
            <a:ext cx="2058300" cy="3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pt-BR" sz="800" u="sng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Indicador</a:t>
            </a:r>
            <a:r>
              <a:rPr b="0" i="0" lang="pt-BR" sz="8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8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Incidência de casos de câncer de mama</a:t>
            </a:r>
            <a:endParaRPr sz="500"/>
          </a:p>
        </p:txBody>
      </p:sp>
      <p:sp>
        <p:nvSpPr>
          <p:cNvPr id="227" name="Google Shape;227;p31"/>
          <p:cNvSpPr txBox="1"/>
          <p:nvPr/>
        </p:nvSpPr>
        <p:spPr>
          <a:xfrm>
            <a:off x="6719547" y="3838218"/>
            <a:ext cx="2128800" cy="5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pt-BR" sz="800" u="sng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Indicadores</a:t>
            </a:r>
            <a:r>
              <a:rPr b="0" i="0" lang="pt-BR" sz="8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0" i="0" lang="pt-BR" sz="8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8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Taxa de mortalidade por incidência de casos</a:t>
            </a:r>
            <a:br>
              <a:rPr b="0" i="0" lang="pt-BR" sz="8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8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Porcentagem de cumprimento da lei dos 60 dias</a:t>
            </a:r>
            <a:endParaRPr sz="500"/>
          </a:p>
        </p:txBody>
      </p:sp>
      <p:sp>
        <p:nvSpPr>
          <p:cNvPr id="228" name="Google Shape;228;p31"/>
          <p:cNvSpPr txBox="1"/>
          <p:nvPr/>
        </p:nvSpPr>
        <p:spPr>
          <a:xfrm>
            <a:off x="4156607" y="4492112"/>
            <a:ext cx="830700" cy="204000"/>
          </a:xfrm>
          <a:prstGeom prst="rect">
            <a:avLst/>
          </a:prstGeom>
          <a:solidFill>
            <a:srgbClr val="FF5197"/>
          </a:solidFill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pt-BR" sz="11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nosso foco</a:t>
            </a:r>
            <a:endParaRPr b="0" i="0" sz="500" u="none" cap="none" strike="noStrike">
              <a:solidFill>
                <a:srgbClr val="41175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1"/>
          <p:cNvSpPr/>
          <p:nvPr/>
        </p:nvSpPr>
        <p:spPr>
          <a:xfrm>
            <a:off x="3979128" y="866152"/>
            <a:ext cx="1185900" cy="1185900"/>
          </a:xfrm>
          <a:prstGeom prst="ellipse">
            <a:avLst/>
          </a:prstGeom>
          <a:solidFill>
            <a:srgbClr val="FF5197"/>
          </a:solidFill>
          <a:ln cap="flat" cmpd="sng" w="38100">
            <a:solidFill>
              <a:schemeClr val="l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0" name="Google Shape;230;p31"/>
          <p:cNvSpPr txBox="1"/>
          <p:nvPr/>
        </p:nvSpPr>
        <p:spPr>
          <a:xfrm>
            <a:off x="4091264" y="1550781"/>
            <a:ext cx="1073700" cy="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37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pt-BR" sz="18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  <a:t>Câncer </a:t>
            </a:r>
            <a:br>
              <a:rPr b="0" i="0" lang="pt-BR" sz="18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pt-BR" sz="18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  <a:t>de Mama</a:t>
            </a:r>
            <a:endParaRPr sz="500"/>
          </a:p>
        </p:txBody>
      </p:sp>
      <p:pic>
        <p:nvPicPr>
          <p:cNvPr descr="A black background with a black square&#10;&#10;Description automatically generated with medium confidence" id="231" name="Google Shape;231;p31"/>
          <p:cNvPicPr preferRelativeResize="0"/>
          <p:nvPr/>
        </p:nvPicPr>
        <p:blipFill rotWithShape="1">
          <a:blip r:embed="rId3">
            <a:alphaModFix/>
          </a:blip>
          <a:srcRect b="14074" l="7413" r="8048" t="0"/>
          <a:stretch/>
        </p:blipFill>
        <p:spPr>
          <a:xfrm>
            <a:off x="1522384" y="2692551"/>
            <a:ext cx="542008" cy="5509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ackground with a black square&#10;&#10;Description automatically generated with medium confidence" id="232" name="Google Shape;232;p31"/>
          <p:cNvPicPr preferRelativeResize="0"/>
          <p:nvPr/>
        </p:nvPicPr>
        <p:blipFill rotWithShape="1">
          <a:blip r:embed="rId4">
            <a:alphaModFix/>
          </a:blip>
          <a:srcRect b="23768" l="12182" r="13263" t="0"/>
          <a:stretch/>
        </p:blipFill>
        <p:spPr>
          <a:xfrm>
            <a:off x="6978422" y="2718629"/>
            <a:ext cx="632203" cy="6463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black background with a black square&#10;&#10;Description automatically generated with medium confidence" id="233" name="Google Shape;233;p31"/>
          <p:cNvPicPr preferRelativeResize="0"/>
          <p:nvPr/>
        </p:nvPicPr>
        <p:blipFill rotWithShape="1">
          <a:blip r:embed="rId5">
            <a:alphaModFix/>
          </a:blip>
          <a:srcRect b="21917" l="15461" r="13741" t="0"/>
          <a:stretch/>
        </p:blipFill>
        <p:spPr>
          <a:xfrm>
            <a:off x="4263866" y="2701969"/>
            <a:ext cx="616268" cy="6797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4" name="Google Shape;234;p31"/>
          <p:cNvGrpSpPr/>
          <p:nvPr/>
        </p:nvGrpSpPr>
        <p:grpSpPr>
          <a:xfrm>
            <a:off x="4396879" y="948278"/>
            <a:ext cx="630183" cy="653887"/>
            <a:chOff x="11878939" y="2987001"/>
            <a:chExt cx="1021863" cy="1060300"/>
          </a:xfrm>
        </p:grpSpPr>
        <p:pic>
          <p:nvPicPr>
            <p:cNvPr descr="A black background with a black square&#10;&#10;Description automatically generated with medium confidence" id="235" name="Google Shape;235;p31"/>
            <p:cNvPicPr preferRelativeResize="0"/>
            <p:nvPr/>
          </p:nvPicPr>
          <p:blipFill rotWithShape="1">
            <a:blip r:embed="rId6">
              <a:alphaModFix/>
            </a:blip>
            <a:srcRect b="17220" l="0" r="42153" t="24936"/>
            <a:stretch/>
          </p:blipFill>
          <p:spPr>
            <a:xfrm flipH="1">
              <a:off x="11878939" y="2987001"/>
              <a:ext cx="1021863" cy="10217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31"/>
            <p:cNvSpPr/>
            <p:nvPr/>
          </p:nvSpPr>
          <p:spPr>
            <a:xfrm>
              <a:off x="12537642" y="3561033"/>
              <a:ext cx="285300" cy="285300"/>
            </a:xfrm>
            <a:prstGeom prst="ellipse">
              <a:avLst/>
            </a:prstGeom>
            <a:solidFill>
              <a:srgbClr val="FF5197"/>
            </a:solidFill>
            <a:ln>
              <a:noFill/>
            </a:ln>
          </p:spPr>
          <p:txBody>
            <a:bodyPr anchorCtr="0" anchor="ctr" bIns="17150" lIns="17150" spcFirstLastPara="1" rIns="17150" wrap="square" tIns="1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t/>
              </a:r>
              <a:endParaRPr b="0" i="0" sz="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31"/>
            <p:cNvSpPr/>
            <p:nvPr/>
          </p:nvSpPr>
          <p:spPr>
            <a:xfrm>
              <a:off x="12497449" y="3651469"/>
              <a:ext cx="285300" cy="285300"/>
            </a:xfrm>
            <a:prstGeom prst="ellipse">
              <a:avLst/>
            </a:prstGeom>
            <a:solidFill>
              <a:srgbClr val="FF5197"/>
            </a:solidFill>
            <a:ln>
              <a:noFill/>
            </a:ln>
          </p:spPr>
          <p:txBody>
            <a:bodyPr anchorCtr="0" anchor="ctr" bIns="17150" lIns="17150" spcFirstLastPara="1" rIns="17150" wrap="square" tIns="1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t/>
              </a:r>
              <a:endParaRPr b="0" i="0" sz="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31"/>
            <p:cNvSpPr/>
            <p:nvPr/>
          </p:nvSpPr>
          <p:spPr>
            <a:xfrm>
              <a:off x="12386917" y="3762001"/>
              <a:ext cx="285300" cy="285300"/>
            </a:xfrm>
            <a:prstGeom prst="ellipse">
              <a:avLst/>
            </a:prstGeom>
            <a:solidFill>
              <a:srgbClr val="FF5197"/>
            </a:solidFill>
            <a:ln>
              <a:noFill/>
            </a:ln>
          </p:spPr>
          <p:txBody>
            <a:bodyPr anchorCtr="0" anchor="ctr" bIns="17150" lIns="17150" spcFirstLastPara="1" rIns="17150" wrap="square" tIns="171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00"/>
                <a:buFont typeface="Arial"/>
                <a:buNone/>
              </a:pPr>
              <a:r>
                <a:t/>
              </a:r>
              <a:endParaRPr b="0" i="0" sz="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9" name="Google Shape;239;p31"/>
          <p:cNvSpPr/>
          <p:nvPr/>
        </p:nvSpPr>
        <p:spPr>
          <a:xfrm flipH="1">
            <a:off x="5267307" y="2025933"/>
            <a:ext cx="1576200" cy="1549200"/>
          </a:xfrm>
          <a:prstGeom prst="arc">
            <a:avLst>
              <a:gd fmla="val 11358051" name="adj1"/>
              <a:gd fmla="val 2344737" name="adj2"/>
            </a:avLst>
          </a:prstGeom>
          <a:noFill/>
          <a:ln cap="rnd" cmpd="sng" w="76200">
            <a:solidFill>
              <a:schemeClr val="lt1"/>
            </a:solidFill>
            <a:prstDash val="solid"/>
            <a:round/>
            <a:headEnd len="med" w="med" type="stealth"/>
            <a:tailEnd len="sm" w="sm" type="none"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1"/>
          <p:cNvSpPr txBox="1"/>
          <p:nvPr/>
        </p:nvSpPr>
        <p:spPr>
          <a:xfrm>
            <a:off x="4027895" y="3675300"/>
            <a:ext cx="1324800" cy="8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5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800" u="sng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Indicador</a:t>
            </a:r>
            <a:r>
              <a:rPr b="0" i="0" lang="pt-BR" sz="8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b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</a:br>
            <a:br>
              <a:rPr b="0" i="0" lang="pt-BR" sz="5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7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Porcentagem de diagnósticos </a:t>
            </a:r>
            <a:br>
              <a:rPr b="0" i="0" lang="pt-BR" sz="7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7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em estadiamento de 0 a 2</a:t>
            </a:r>
            <a:endParaRPr sz="500"/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pt-BR" sz="7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Porcentagem de cumprimento da lei dos 30 dias</a:t>
            </a:r>
            <a:endParaRPr sz="500"/>
          </a:p>
        </p:txBody>
      </p:sp>
      <p:sp>
        <p:nvSpPr>
          <p:cNvPr id="241" name="Google Shape;241;p31"/>
          <p:cNvSpPr txBox="1"/>
          <p:nvPr/>
        </p:nvSpPr>
        <p:spPr>
          <a:xfrm>
            <a:off x="2337663" y="2447452"/>
            <a:ext cx="13119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t-BR" sz="1200" u="none" cap="none" strike="noStrike">
                <a:solidFill>
                  <a:srgbClr val="41175B"/>
                </a:solidFill>
                <a:highlight>
                  <a:srgbClr val="FF5197"/>
                </a:highlight>
                <a:latin typeface="Lato"/>
                <a:ea typeface="Lato"/>
                <a:cs typeface="Lato"/>
                <a:sym typeface="Lato"/>
              </a:rPr>
              <a:t>1.</a:t>
            </a:r>
            <a:r>
              <a:rPr b="0" i="0" lang="pt-BR" sz="1200" u="sng" cap="none" strike="noStrike">
                <a:solidFill>
                  <a:srgbClr val="41175B"/>
                </a:solidFill>
                <a:highlight>
                  <a:srgbClr val="FF5197"/>
                </a:highlight>
                <a:latin typeface="Lato"/>
                <a:ea typeface="Lato"/>
                <a:cs typeface="Lato"/>
                <a:sym typeface="Lato"/>
              </a:rPr>
              <a:t>Conscientização</a:t>
            </a:r>
            <a:endParaRPr b="0" i="0" sz="1200" u="none" cap="none" strike="noStrike">
              <a:solidFill>
                <a:srgbClr val="41175B"/>
              </a:solidFill>
              <a:highlight>
                <a:srgbClr val="FF519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1"/>
          <p:cNvSpPr txBox="1"/>
          <p:nvPr/>
        </p:nvSpPr>
        <p:spPr>
          <a:xfrm>
            <a:off x="5561933" y="2447452"/>
            <a:ext cx="11382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pt-BR" sz="1200" u="none" cap="none" strike="noStrike">
                <a:solidFill>
                  <a:srgbClr val="41175B"/>
                </a:solidFill>
                <a:highlight>
                  <a:srgbClr val="FF5197"/>
                </a:highlight>
                <a:latin typeface="Lato"/>
                <a:ea typeface="Lato"/>
                <a:cs typeface="Lato"/>
                <a:sym typeface="Lato"/>
              </a:rPr>
              <a:t>2. </a:t>
            </a:r>
            <a:r>
              <a:rPr b="0" i="0" lang="pt-BR" sz="1200" u="sng" cap="none" strike="noStrike">
                <a:solidFill>
                  <a:srgbClr val="41175B"/>
                </a:solidFill>
                <a:highlight>
                  <a:srgbClr val="FF5197"/>
                </a:highlight>
                <a:latin typeface="Lato"/>
                <a:ea typeface="Lato"/>
                <a:cs typeface="Lato"/>
                <a:sym typeface="Lato"/>
              </a:rPr>
              <a:t>Atendimento</a:t>
            </a:r>
            <a:endParaRPr b="0" i="0" sz="1200" u="none" cap="none" strike="noStrike">
              <a:solidFill>
                <a:srgbClr val="41175B"/>
              </a:solidFill>
              <a:highlight>
                <a:srgbClr val="FF5197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1"/>
          <p:cNvSpPr/>
          <p:nvPr/>
        </p:nvSpPr>
        <p:spPr>
          <a:xfrm>
            <a:off x="2266950" y="2025933"/>
            <a:ext cx="1576200" cy="1549200"/>
          </a:xfrm>
          <a:prstGeom prst="arc">
            <a:avLst>
              <a:gd fmla="val 10960526" name="adj1"/>
              <a:gd fmla="val 2344737" name="adj2"/>
            </a:avLst>
          </a:prstGeom>
          <a:noFill/>
          <a:ln cap="rnd" cmpd="sng" w="76200">
            <a:solidFill>
              <a:schemeClr val="lt1"/>
            </a:solidFill>
            <a:prstDash val="solid"/>
            <a:round/>
            <a:headEnd len="med" w="med" type="stealth"/>
            <a:tailEnd len="sm" w="sm" type="none"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4" name="Google Shape;244;p31"/>
          <p:cNvGrpSpPr/>
          <p:nvPr/>
        </p:nvGrpSpPr>
        <p:grpSpPr>
          <a:xfrm>
            <a:off x="6732366" y="108919"/>
            <a:ext cx="2297888" cy="189000"/>
            <a:chOff x="17952977" y="290451"/>
            <a:chExt cx="6127703" cy="504000"/>
          </a:xfrm>
        </p:grpSpPr>
        <p:pic>
          <p:nvPicPr>
            <p:cNvPr descr="Uma imagem contendo Ícone&#10;&#10;Descrição gerada automaticamente" id="245" name="Google Shape;245;p3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23576680" y="290451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6" name="Google Shape;246;p31"/>
            <p:cNvSpPr txBox="1"/>
            <p:nvPr/>
          </p:nvSpPr>
          <p:spPr>
            <a:xfrm>
              <a:off x="17952977" y="388563"/>
              <a:ext cx="5434800" cy="3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700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800" u="none" cap="none" strike="noStrike">
                  <a:solidFill>
                    <a:srgbClr val="F2F2F2"/>
                  </a:solidFill>
                  <a:latin typeface="Lato"/>
                  <a:ea typeface="Lato"/>
                  <a:cs typeface="Lato"/>
                  <a:sym typeface="Lato"/>
                </a:rPr>
                <a:t>Estratégia  de longo prazo Brasil</a:t>
              </a:r>
              <a:endParaRPr sz="500"/>
            </a:p>
          </p:txBody>
        </p:sp>
      </p:grpSp>
      <p:pic>
        <p:nvPicPr>
          <p:cNvPr descr="Target with solid fill" id="247" name="Google Shape;247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39174" y="4071235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48" name="Google Shape;248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23169" y="3922718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49" name="Google Shape;249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823169" y="4198054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50" name="Google Shape;250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09932" y="4061860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51" name="Google Shape;251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505904" y="4261727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52" name="Google Shape;252;p3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11191" y="1740020"/>
            <a:ext cx="177976" cy="17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5197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/>
          <p:nvPr/>
        </p:nvSpPr>
        <p:spPr>
          <a:xfrm>
            <a:off x="2627204" y="0"/>
            <a:ext cx="3263400" cy="5143500"/>
          </a:xfrm>
          <a:prstGeom prst="roundRect">
            <a:avLst>
              <a:gd fmla="val 0" name="adj"/>
            </a:avLst>
          </a:prstGeom>
          <a:solidFill>
            <a:srgbClr val="FF7EB8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12700" marR="0" rtl="0" algn="ctr">
              <a:lnSpc>
                <a:spcPct val="29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32"/>
          <p:cNvSpPr/>
          <p:nvPr/>
        </p:nvSpPr>
        <p:spPr>
          <a:xfrm>
            <a:off x="5890265" y="0"/>
            <a:ext cx="3263400" cy="5143500"/>
          </a:xfrm>
          <a:prstGeom prst="roundRect">
            <a:avLst>
              <a:gd fmla="val 0" name="adj"/>
            </a:avLst>
          </a:prstGeom>
          <a:solidFill>
            <a:srgbClr val="FFA2CF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12700" marR="0" rtl="0" algn="ctr">
              <a:lnSpc>
                <a:spcPct val="29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1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32"/>
          <p:cNvSpPr/>
          <p:nvPr/>
        </p:nvSpPr>
        <p:spPr>
          <a:xfrm>
            <a:off x="543482" y="402024"/>
            <a:ext cx="1540200" cy="15402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2"/>
          <p:cNvSpPr txBox="1"/>
          <p:nvPr/>
        </p:nvSpPr>
        <p:spPr>
          <a:xfrm>
            <a:off x="505382" y="2305806"/>
            <a:ext cx="1789200" cy="28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Arial"/>
              <a:buNone/>
            </a:pPr>
            <a:r>
              <a:rPr b="0" i="0" lang="pt-BR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Dentro da dimensão </a:t>
            </a:r>
            <a:r>
              <a:rPr b="0" i="0" lang="pt-BR" sz="27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detecção</a:t>
            </a:r>
            <a:r>
              <a:rPr b="0" i="0" lang="pt-BR" sz="2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teremos 2 pilares de atuação</a:t>
            </a:r>
            <a:endParaRPr b="0" i="0" sz="2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2"/>
          <p:cNvSpPr txBox="1"/>
          <p:nvPr/>
        </p:nvSpPr>
        <p:spPr>
          <a:xfrm>
            <a:off x="487481" y="1568759"/>
            <a:ext cx="15402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13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7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  <a:t>Detecção</a:t>
            </a:r>
            <a:endParaRPr sz="500"/>
          </a:p>
        </p:txBody>
      </p:sp>
      <p:pic>
        <p:nvPicPr>
          <p:cNvPr descr="A black background with a black square&#10;&#10;Description automatically generated with medium confidence" id="262" name="Google Shape;262;p32"/>
          <p:cNvPicPr preferRelativeResize="0"/>
          <p:nvPr/>
        </p:nvPicPr>
        <p:blipFill rotWithShape="1">
          <a:blip r:embed="rId3">
            <a:alphaModFix/>
          </a:blip>
          <a:srcRect b="21917" l="15461" r="13741" t="0"/>
          <a:stretch/>
        </p:blipFill>
        <p:spPr>
          <a:xfrm>
            <a:off x="882698" y="614282"/>
            <a:ext cx="865389" cy="954476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2"/>
          <p:cNvSpPr txBox="1"/>
          <p:nvPr/>
        </p:nvSpPr>
        <p:spPr>
          <a:xfrm>
            <a:off x="2937940" y="1678078"/>
            <a:ext cx="29334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7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1. Conscientização</a:t>
            </a:r>
            <a:endParaRPr b="0" i="0" sz="2700" u="none" cap="none" strike="noStrike">
              <a:solidFill>
                <a:srgbClr val="41175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2"/>
          <p:cNvSpPr txBox="1"/>
          <p:nvPr/>
        </p:nvSpPr>
        <p:spPr>
          <a:xfrm>
            <a:off x="2937940" y="2305806"/>
            <a:ext cx="2742300" cy="1940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None/>
            </a:pPr>
            <a:r>
              <a:rPr b="0" i="0" lang="pt-BR" sz="11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  <a:t>Estratégia</a:t>
            </a:r>
            <a:endParaRPr sz="500"/>
          </a:p>
          <a:p>
            <a:pPr indent="0" lvl="0" marL="0" marR="0" rtl="0" algn="l">
              <a:lnSpc>
                <a:spcPct val="110000"/>
              </a:lnSpc>
              <a:spcBef>
                <a:spcPts val="20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41175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20650" lvl="0" marL="127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Char char="•"/>
            </a:pPr>
            <a:r>
              <a:rPr b="0" i="0" lang="pt-BR" sz="11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  <a:t>Criação de um </a:t>
            </a:r>
            <a:r>
              <a:rPr b="0" i="0" lang="pt-BR" sz="1100" u="none" cap="none" strike="noStrike">
                <a:solidFill>
                  <a:srgbClr val="642489"/>
                </a:solidFill>
                <a:highlight>
                  <a:srgbClr val="FF5197"/>
                </a:highlight>
                <a:latin typeface="Lato"/>
                <a:ea typeface="Lato"/>
                <a:cs typeface="Lato"/>
                <a:sym typeface="Lato"/>
              </a:rPr>
              <a:t>Índice de Conscientização </a:t>
            </a:r>
            <a:br>
              <a:rPr b="0" i="0" lang="pt-BR" sz="1100" u="none" cap="none" strike="noStrike">
                <a:solidFill>
                  <a:srgbClr val="642489"/>
                </a:solidFill>
                <a:highlight>
                  <a:srgbClr val="D1AEFF"/>
                </a:highlight>
                <a:latin typeface="Lato"/>
                <a:ea typeface="Lato"/>
                <a:cs typeface="Lato"/>
                <a:sym typeface="Lato"/>
              </a:rPr>
            </a:br>
            <a:endParaRPr b="0" i="0" sz="1100" u="none" cap="none" strike="noStrike">
              <a:solidFill>
                <a:srgbClr val="642489"/>
              </a:solidFill>
              <a:highlight>
                <a:srgbClr val="D1AEFF"/>
              </a:highlight>
              <a:latin typeface="Lato"/>
              <a:ea typeface="Lato"/>
              <a:cs typeface="Lato"/>
              <a:sym typeface="Lato"/>
            </a:endParaRPr>
          </a:p>
          <a:p>
            <a:pPr indent="-120650" lvl="0" marL="127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Char char="•"/>
            </a:pPr>
            <a:r>
              <a:rPr b="0" i="0" lang="pt-BR" sz="11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  <a:t>Grande movimento de conscientização </a:t>
            </a:r>
            <a:br>
              <a:rPr b="0" i="0" lang="pt-BR" sz="11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11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  <a:t>que aumente significativamente o </a:t>
            </a:r>
            <a:br>
              <a:rPr b="0" i="0" lang="pt-BR" sz="11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11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  <a:t>conhecimento e melhore as atitudes</a:t>
            </a:r>
            <a:br>
              <a:rPr b="0" i="0" lang="pt-BR" sz="11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1100" u="none" cap="none" strike="noStrike">
              <a:solidFill>
                <a:srgbClr val="642489"/>
              </a:solidFill>
              <a:latin typeface="Lato"/>
              <a:ea typeface="Lato"/>
              <a:cs typeface="Lato"/>
              <a:sym typeface="Lato"/>
            </a:endParaRPr>
          </a:p>
          <a:p>
            <a:pPr indent="-120650" lvl="0" marL="127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Char char="•"/>
            </a:pPr>
            <a:r>
              <a:rPr b="0" i="0" lang="pt-BR" sz="11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  <a:t>Objetivo do </a:t>
            </a:r>
            <a:r>
              <a:rPr b="0" i="0" lang="pt-BR" sz="1100" u="none" cap="none" strike="noStrike">
                <a:solidFill>
                  <a:srgbClr val="642489"/>
                </a:solidFill>
                <a:highlight>
                  <a:srgbClr val="FF5197"/>
                </a:highlight>
                <a:latin typeface="Lato"/>
                <a:ea typeface="Lato"/>
                <a:cs typeface="Lato"/>
                <a:sym typeface="Lato"/>
              </a:rPr>
              <a:t>Índice de Conscientização</a:t>
            </a:r>
            <a:r>
              <a:rPr b="0" i="0" lang="pt-BR" sz="11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  <a:t>        de 70%</a:t>
            </a:r>
            <a:endParaRPr sz="500"/>
          </a:p>
        </p:txBody>
      </p:sp>
      <p:sp>
        <p:nvSpPr>
          <p:cNvPr id="265" name="Google Shape;265;p32"/>
          <p:cNvSpPr/>
          <p:nvPr/>
        </p:nvSpPr>
        <p:spPr>
          <a:xfrm flipH="1">
            <a:off x="5672493" y="421074"/>
            <a:ext cx="1530000" cy="1530000"/>
          </a:xfrm>
          <a:prstGeom prst="arc">
            <a:avLst>
              <a:gd fmla="val 9430046" name="adj1"/>
              <a:gd fmla="val 2514116" name="adj2"/>
            </a:avLst>
          </a:prstGeom>
          <a:noFill/>
          <a:ln cap="rnd" cmpd="sng" w="76200">
            <a:solidFill>
              <a:schemeClr val="lt1"/>
            </a:solidFill>
            <a:prstDash val="dash"/>
            <a:round/>
            <a:headEnd len="med" w="med" type="stealth"/>
            <a:tailEnd len="sm" w="sm" type="none"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2"/>
          <p:cNvSpPr/>
          <p:nvPr/>
        </p:nvSpPr>
        <p:spPr>
          <a:xfrm flipH="1">
            <a:off x="2414943" y="421074"/>
            <a:ext cx="1530000" cy="1530000"/>
          </a:xfrm>
          <a:prstGeom prst="arc">
            <a:avLst>
              <a:gd fmla="val 9430046" name="adj1"/>
              <a:gd fmla="val 2514116" name="adj2"/>
            </a:avLst>
          </a:prstGeom>
          <a:noFill/>
          <a:ln cap="rnd" cmpd="sng" w="76200">
            <a:solidFill>
              <a:schemeClr val="lt1"/>
            </a:solidFill>
            <a:prstDash val="dash"/>
            <a:round/>
            <a:headEnd len="med" w="med" type="stealth"/>
            <a:tailEnd len="sm" w="sm" type="none"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7" name="Google Shape;267;p32"/>
          <p:cNvGrpSpPr/>
          <p:nvPr/>
        </p:nvGrpSpPr>
        <p:grpSpPr>
          <a:xfrm>
            <a:off x="6732366" y="108919"/>
            <a:ext cx="2297888" cy="189000"/>
            <a:chOff x="17952977" y="290451"/>
            <a:chExt cx="6127703" cy="504000"/>
          </a:xfrm>
        </p:grpSpPr>
        <p:pic>
          <p:nvPicPr>
            <p:cNvPr descr="Uma imagem contendo Ícone&#10;&#10;Descrição gerada automaticamente" id="268" name="Google Shape;268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576680" y="290451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9" name="Google Shape;269;p32"/>
            <p:cNvSpPr txBox="1"/>
            <p:nvPr/>
          </p:nvSpPr>
          <p:spPr>
            <a:xfrm>
              <a:off x="17952977" y="388563"/>
              <a:ext cx="5434800" cy="3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700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800" u="none" cap="none" strike="noStrike">
                  <a:solidFill>
                    <a:srgbClr val="F2F2F2"/>
                  </a:solidFill>
                  <a:latin typeface="Lato"/>
                  <a:ea typeface="Lato"/>
                  <a:cs typeface="Lato"/>
                  <a:sym typeface="Lato"/>
                </a:rPr>
                <a:t>Estratégia  de longo prazo Brasil</a:t>
              </a:r>
              <a:endParaRPr sz="500"/>
            </a:p>
          </p:txBody>
        </p:sp>
      </p:grpSp>
      <p:sp>
        <p:nvSpPr>
          <p:cNvPr id="270" name="Google Shape;270;p32"/>
          <p:cNvSpPr txBox="1"/>
          <p:nvPr/>
        </p:nvSpPr>
        <p:spPr>
          <a:xfrm>
            <a:off x="6100604" y="2305806"/>
            <a:ext cx="2716200" cy="30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34275" spcFirstLastPara="1" rIns="34275" wrap="square" tIns="34275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None/>
            </a:pPr>
            <a:r>
              <a:rPr b="0" i="0" lang="pt-BR" sz="1100" u="none" cap="none" strike="noStrike">
                <a:solidFill>
                  <a:srgbClr val="642489"/>
                </a:solidFill>
                <a:latin typeface="Arial"/>
                <a:ea typeface="Arial"/>
                <a:cs typeface="Arial"/>
                <a:sym typeface="Arial"/>
              </a:rPr>
              <a:t>Estratégia</a:t>
            </a:r>
            <a:endParaRPr sz="500"/>
          </a:p>
          <a:p>
            <a:pPr indent="0" lvl="0" marL="0" marR="0" rtl="0" algn="l">
              <a:lnSpc>
                <a:spcPct val="128333"/>
              </a:lnSpc>
              <a:spcBef>
                <a:spcPts val="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64248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8333"/>
              </a:lnSpc>
              <a:spcBef>
                <a:spcPts val="20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None/>
            </a:pPr>
            <a:r>
              <a:rPr b="1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a) Compromisso político </a:t>
            </a:r>
            <a:endParaRPr b="0" i="0" sz="900" u="none" cap="none" strike="noStrike">
              <a:solidFill>
                <a:srgbClr val="41175B"/>
              </a:solidFill>
              <a:latin typeface="Lato"/>
              <a:ea typeface="Lato"/>
              <a:cs typeface="Lato"/>
              <a:sym typeface="Lato"/>
            </a:endParaRPr>
          </a:p>
          <a:p>
            <a:pPr indent="-120650" lvl="0" marL="127000" marR="0" rtl="0" algn="l">
              <a:lnSpc>
                <a:spcPct val="128333"/>
              </a:lnSpc>
              <a:spcBef>
                <a:spcPts val="20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Char char="•"/>
            </a:pPr>
            <a:r>
              <a:rPr b="0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Aumentar o número de estados interessados em implementar política integral</a:t>
            </a:r>
            <a:endParaRPr sz="500"/>
          </a:p>
          <a:p>
            <a:pPr indent="-120650" lvl="0" marL="127000" marR="0" rtl="0" algn="l">
              <a:lnSpc>
                <a:spcPct val="128333"/>
              </a:lnSpc>
              <a:spcBef>
                <a:spcPts val="20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Char char="•"/>
            </a:pPr>
            <a:r>
              <a:rPr b="0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Aumentar o </a:t>
            </a:r>
            <a:r>
              <a:rPr b="0" i="0" lang="pt-BR" sz="900" u="none" cap="none" strike="noStrike">
                <a:solidFill>
                  <a:srgbClr val="41175B"/>
                </a:solidFill>
                <a:highlight>
                  <a:srgbClr val="FF5197"/>
                </a:highlight>
                <a:latin typeface="Lato"/>
                <a:ea typeface="Lato"/>
                <a:cs typeface="Lato"/>
                <a:sym typeface="Lato"/>
              </a:rPr>
              <a:t>Índice de Compromisso Político</a:t>
            </a:r>
            <a:br>
              <a:rPr b="0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900" u="none" cap="none" strike="noStrike">
              <a:solidFill>
                <a:srgbClr val="41175B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28333"/>
              </a:lnSpc>
              <a:spcBef>
                <a:spcPts val="20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None/>
            </a:pPr>
            <a:r>
              <a:rPr b="1" i="0" lang="pt-BR" sz="900" u="none" cap="none" strike="noStrike">
                <a:solidFill>
                  <a:srgbClr val="41175B"/>
                </a:solidFill>
                <a:latin typeface="Arial"/>
                <a:ea typeface="Arial"/>
                <a:cs typeface="Arial"/>
                <a:sym typeface="Arial"/>
              </a:rPr>
              <a:t>b) </a:t>
            </a:r>
            <a:r>
              <a:rPr b="1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Apoio à implementação </a:t>
            </a:r>
            <a:br>
              <a:rPr b="1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     de políticas públicas integrais</a:t>
            </a:r>
            <a:r>
              <a:rPr b="0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500"/>
          </a:p>
          <a:p>
            <a:pPr indent="-120650" lvl="0" marL="127000" marR="0" rtl="0" algn="l">
              <a:lnSpc>
                <a:spcPct val="128333"/>
              </a:lnSpc>
              <a:spcBef>
                <a:spcPts val="20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Char char="•"/>
            </a:pPr>
            <a:r>
              <a:rPr b="0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Criação de uma coalizão </a:t>
            </a:r>
            <a:br>
              <a:rPr b="0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de organizações (</a:t>
            </a:r>
            <a:r>
              <a:rPr b="0" i="1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delivery unit)</a:t>
            </a:r>
            <a:endParaRPr b="0" i="0" sz="900" u="none" cap="none" strike="noStrike">
              <a:solidFill>
                <a:srgbClr val="41175B"/>
              </a:solidFill>
              <a:latin typeface="Lato"/>
              <a:ea typeface="Lato"/>
              <a:cs typeface="Lato"/>
              <a:sym typeface="Lato"/>
            </a:endParaRPr>
          </a:p>
          <a:p>
            <a:pPr indent="-120650" lvl="0" marL="127000" marR="0" rtl="0" algn="l">
              <a:lnSpc>
                <a:spcPct val="128333"/>
              </a:lnSpc>
              <a:spcBef>
                <a:spcPts val="20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Char char="•"/>
            </a:pPr>
            <a:r>
              <a:rPr b="0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Apoio de entes federativos</a:t>
            </a:r>
            <a:br>
              <a:rPr b="0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 e aumento dos </a:t>
            </a:r>
            <a:r>
              <a:rPr b="0" i="0" lang="pt-BR" sz="900" u="none" cap="none" strike="noStrike">
                <a:solidFill>
                  <a:srgbClr val="41175B"/>
                </a:solidFill>
                <a:highlight>
                  <a:srgbClr val="FF5197"/>
                </a:highlight>
                <a:latin typeface="Lato"/>
                <a:ea typeface="Lato"/>
                <a:cs typeface="Lato"/>
                <a:sym typeface="Lato"/>
              </a:rPr>
              <a:t>Índices de Alcance</a:t>
            </a:r>
            <a:endParaRPr sz="500"/>
          </a:p>
          <a:p>
            <a:pPr indent="-120650" lvl="0" marL="127000" marR="0" rtl="0" algn="l">
              <a:lnSpc>
                <a:spcPct val="128333"/>
              </a:lnSpc>
              <a:spcBef>
                <a:spcPts val="20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Char char="•"/>
            </a:pPr>
            <a:r>
              <a:rPr lang="pt-BR" sz="900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Aumento</a:t>
            </a:r>
            <a:r>
              <a:rPr b="0" i="0" lang="pt-BR" sz="900" u="none" cap="none" strike="noStrike">
                <a:solidFill>
                  <a:srgbClr val="41175B"/>
                </a:solidFill>
                <a:latin typeface="Lato"/>
                <a:ea typeface="Lato"/>
                <a:cs typeface="Lato"/>
                <a:sym typeface="Lato"/>
              </a:rPr>
              <a:t> da </a:t>
            </a:r>
            <a:r>
              <a:rPr b="0" i="0" lang="pt-BR" sz="900" u="none" cap="none" strike="noStrike">
                <a:solidFill>
                  <a:srgbClr val="41175B"/>
                </a:solidFill>
                <a:highlight>
                  <a:srgbClr val="FF5197"/>
                </a:highlight>
                <a:latin typeface="Lato"/>
                <a:ea typeface="Lato"/>
                <a:cs typeface="Lato"/>
                <a:sym typeface="Lato"/>
              </a:rPr>
              <a:t>Porcentagem de diagnósticos </a:t>
            </a:r>
            <a:br>
              <a:rPr b="0" i="0" lang="pt-BR" sz="900" u="none" cap="none" strike="noStrike">
                <a:solidFill>
                  <a:srgbClr val="41175B"/>
                </a:solidFill>
                <a:highlight>
                  <a:srgbClr val="FF5197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rgbClr val="41175B"/>
                </a:solidFill>
                <a:highlight>
                  <a:srgbClr val="FF5197"/>
                </a:highlight>
                <a:latin typeface="Lato"/>
                <a:ea typeface="Lato"/>
                <a:cs typeface="Lato"/>
                <a:sym typeface="Lato"/>
              </a:rPr>
              <a:t>em estadiamento de 0 a 2</a:t>
            </a:r>
            <a:endParaRPr b="0" i="0" sz="900" u="none" cap="none" strike="noStrike">
              <a:solidFill>
                <a:srgbClr val="41175B"/>
              </a:solidFill>
              <a:highlight>
                <a:srgbClr val="FF5197"/>
              </a:highlight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28333"/>
              </a:lnSpc>
              <a:spcBef>
                <a:spcPts val="0"/>
              </a:spcBef>
              <a:spcAft>
                <a:spcPts val="0"/>
              </a:spcAft>
              <a:buClr>
                <a:srgbClr val="5C227A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6424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2"/>
          <p:cNvSpPr txBox="1"/>
          <p:nvPr/>
        </p:nvSpPr>
        <p:spPr>
          <a:xfrm>
            <a:off x="6100604" y="1678078"/>
            <a:ext cx="30720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7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r>
              <a:rPr b="0" i="0" lang="pt-BR" sz="27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  <a:t>. Atendimento</a:t>
            </a:r>
            <a:endParaRPr b="0" i="0" sz="2700" u="none" cap="none" strike="noStrike">
              <a:solidFill>
                <a:srgbClr val="6424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arget with solid fill" id="272" name="Google Shape;272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13069" y="3531915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73" name="Google Shape;273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37967" y="4216277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74" name="Google Shape;274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33846" y="4524575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75" name="Google Shape;275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49630" y="3105058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76" name="Google Shape;276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06591" y="2654733"/>
            <a:ext cx="177976" cy="17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3"/>
          <p:cNvSpPr/>
          <p:nvPr/>
        </p:nvSpPr>
        <p:spPr>
          <a:xfrm>
            <a:off x="543482" y="402024"/>
            <a:ext cx="1540200" cy="1540200"/>
          </a:xfrm>
          <a:prstGeom prst="ellipse">
            <a:avLst/>
          </a:prstGeom>
          <a:solidFill>
            <a:srgbClr val="FF5197"/>
          </a:solidFill>
          <a:ln>
            <a:noFill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3"/>
          <p:cNvSpPr/>
          <p:nvPr/>
        </p:nvSpPr>
        <p:spPr>
          <a:xfrm>
            <a:off x="4281350" y="857481"/>
            <a:ext cx="1743300" cy="3754500"/>
          </a:xfrm>
          <a:prstGeom prst="rect">
            <a:avLst/>
          </a:prstGeom>
          <a:solidFill>
            <a:srgbClr val="EF1756"/>
          </a:solidFill>
          <a:ln>
            <a:noFill/>
          </a:ln>
        </p:spPr>
        <p:txBody>
          <a:bodyPr anchorCtr="0" anchor="ctr" bIns="17150" lIns="17150" spcFirstLastPara="1" rIns="1715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3"/>
          <p:cNvSpPr/>
          <p:nvPr/>
        </p:nvSpPr>
        <p:spPr>
          <a:xfrm>
            <a:off x="6104684" y="857481"/>
            <a:ext cx="1743300" cy="3754500"/>
          </a:xfrm>
          <a:prstGeom prst="rect">
            <a:avLst/>
          </a:prstGeom>
          <a:solidFill>
            <a:srgbClr val="EF1756"/>
          </a:solidFill>
          <a:ln>
            <a:noFill/>
          </a:ln>
        </p:spPr>
        <p:txBody>
          <a:bodyPr anchorCtr="0" anchor="ctr" bIns="17150" lIns="17150" spcFirstLastPara="1" rIns="1715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33"/>
          <p:cNvSpPr txBox="1"/>
          <p:nvPr/>
        </p:nvSpPr>
        <p:spPr>
          <a:xfrm>
            <a:off x="503861" y="2545046"/>
            <a:ext cx="2381400" cy="22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700" u="none" cap="none" strike="noStrike">
                <a:solidFill>
                  <a:srgbClr val="FF5197"/>
                </a:solidFill>
                <a:latin typeface="Lato"/>
                <a:ea typeface="Lato"/>
                <a:cs typeface="Lato"/>
                <a:sym typeface="Lato"/>
              </a:rPr>
              <a:t>criaremos um grande movimento que seja capaz de conscientizar 70% das mulheres brasileiras na faixa etária alvo até 2030</a:t>
            </a:r>
            <a:endParaRPr sz="500"/>
          </a:p>
        </p:txBody>
      </p:sp>
      <p:sp>
        <p:nvSpPr>
          <p:cNvPr id="285" name="Google Shape;285;p33"/>
          <p:cNvSpPr/>
          <p:nvPr/>
        </p:nvSpPr>
        <p:spPr>
          <a:xfrm>
            <a:off x="4408090" y="1073146"/>
            <a:ext cx="1569900" cy="33981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t" bIns="53875" lIns="53875" spcFirstLastPara="1" rIns="0" wrap="square" tIns="53875">
            <a:noAutofit/>
          </a:bodyPr>
          <a:lstStyle/>
          <a:p>
            <a:pPr indent="0" lvl="0" marL="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200" u="sng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Canais</a:t>
            </a:r>
            <a:endParaRPr sz="500"/>
          </a:p>
          <a:p>
            <a:pPr indent="0" lvl="0" marL="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rabi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Campanhas </a:t>
            </a:r>
            <a:b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Natura Avon</a:t>
            </a:r>
            <a:endParaRPr sz="500"/>
          </a:p>
          <a:p>
            <a:pPr indent="-1143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rabi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Comunidades </a:t>
            </a:r>
            <a:b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de fé</a:t>
            </a:r>
            <a:endParaRPr sz="500"/>
          </a:p>
          <a:p>
            <a:pPr indent="-1143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rabi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Serviços públicos</a:t>
            </a:r>
            <a:endParaRPr sz="500"/>
          </a:p>
          <a:p>
            <a:pPr indent="-1143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rabi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Trabalho </a:t>
            </a:r>
            <a:b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 consumo</a:t>
            </a:r>
            <a:endParaRPr sz="500"/>
          </a:p>
          <a:p>
            <a:pPr indent="-1143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rabi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Mídias</a:t>
            </a:r>
            <a:endParaRPr sz="500"/>
          </a:p>
          <a:p>
            <a:pPr indent="-1143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rabi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Produção </a:t>
            </a:r>
            <a:b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artística e cultural</a:t>
            </a:r>
            <a:endParaRPr sz="500"/>
          </a:p>
          <a:p>
            <a:pPr indent="-1143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13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rabi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Outros</a:t>
            </a:r>
            <a:endParaRPr sz="500"/>
          </a:p>
        </p:txBody>
      </p:sp>
      <p:sp>
        <p:nvSpPr>
          <p:cNvPr id="286" name="Google Shape;286;p33"/>
          <p:cNvSpPr/>
          <p:nvPr/>
        </p:nvSpPr>
        <p:spPr>
          <a:xfrm>
            <a:off x="6234902" y="1073146"/>
            <a:ext cx="1505700" cy="32481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t" bIns="53875" lIns="53875" spcFirstLastPara="1" rIns="0" wrap="square" tIns="53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200" u="sng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Fatores de Sucesso</a:t>
            </a:r>
            <a:endParaRPr sz="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lphaL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Criação </a:t>
            </a:r>
            <a:b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de coalizão</a:t>
            </a:r>
            <a:endParaRPr sz="500"/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lphaL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Articulação </a:t>
            </a:r>
            <a:b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com stakeholders</a:t>
            </a:r>
            <a:endParaRPr sz="500"/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lphaL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Materiais de conscientização</a:t>
            </a:r>
            <a:b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lphaL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Capacitação </a:t>
            </a:r>
            <a:b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 escala</a:t>
            </a:r>
            <a:endParaRPr sz="500"/>
          </a:p>
          <a:p>
            <a:pPr indent="-1143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190500" lvl="0" marL="190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AutoNum type="alphaLcPeriod"/>
            </a:pP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Medição e monitora-</a:t>
            </a:r>
            <a:b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1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mento</a:t>
            </a:r>
            <a:endParaRPr sz="500"/>
          </a:p>
        </p:txBody>
      </p:sp>
      <p:pic>
        <p:nvPicPr>
          <p:cNvPr descr="A black background with a black square&#10;&#10;Description automatically generated with medium confidence" id="287" name="Google Shape;287;p33"/>
          <p:cNvPicPr preferRelativeResize="0"/>
          <p:nvPr/>
        </p:nvPicPr>
        <p:blipFill rotWithShape="1">
          <a:blip r:embed="rId3">
            <a:alphaModFix/>
          </a:blip>
          <a:srcRect b="21917" l="15461" r="13741" t="0"/>
          <a:stretch/>
        </p:blipFill>
        <p:spPr>
          <a:xfrm>
            <a:off x="882698" y="614282"/>
            <a:ext cx="865389" cy="954476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33"/>
          <p:cNvSpPr txBox="1"/>
          <p:nvPr/>
        </p:nvSpPr>
        <p:spPr>
          <a:xfrm>
            <a:off x="487481" y="1568759"/>
            <a:ext cx="25644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13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700" u="none" cap="none" strike="noStrike">
                <a:solidFill>
                  <a:srgbClr val="642489"/>
                </a:solidFill>
                <a:latin typeface="Arial"/>
                <a:ea typeface="Arial"/>
                <a:cs typeface="Arial"/>
                <a:sym typeface="Arial"/>
              </a:rPr>
              <a:t>Detecção</a:t>
            </a:r>
            <a:endParaRPr sz="500"/>
          </a:p>
        </p:txBody>
      </p:sp>
      <p:sp>
        <p:nvSpPr>
          <p:cNvPr id="289" name="Google Shape;289;p33"/>
          <p:cNvSpPr/>
          <p:nvPr/>
        </p:nvSpPr>
        <p:spPr>
          <a:xfrm>
            <a:off x="3328090" y="614282"/>
            <a:ext cx="1080000" cy="1080000"/>
          </a:xfrm>
          <a:prstGeom prst="ellipse">
            <a:avLst/>
          </a:prstGeom>
          <a:solidFill>
            <a:srgbClr val="FF5197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81000" lIns="17150" spcFirstLastPara="1" rIns="1715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Estruturação</a:t>
            </a:r>
            <a:endParaRPr b="0" i="0" sz="9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Criar um </a:t>
            </a:r>
            <a:b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rgbClr val="F14E90"/>
                </a:solidFill>
                <a:highlight>
                  <a:srgbClr val="F2F2F2"/>
                </a:highlight>
                <a:latin typeface="Lato"/>
                <a:ea typeface="Lato"/>
                <a:cs typeface="Lato"/>
                <a:sym typeface="Lato"/>
              </a:rPr>
              <a:t>Índice de </a:t>
            </a:r>
            <a:br>
              <a:rPr b="0" i="0" lang="pt-BR" sz="900" u="none" cap="none" strike="noStrike">
                <a:solidFill>
                  <a:srgbClr val="F14E90"/>
                </a:solidFill>
                <a:highlight>
                  <a:srgbClr val="F2F2F2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rgbClr val="F14E90"/>
                </a:solidFill>
                <a:highlight>
                  <a:srgbClr val="F2F2F2"/>
                </a:highlight>
                <a:latin typeface="Lato"/>
                <a:ea typeface="Lato"/>
                <a:cs typeface="Lato"/>
                <a:sym typeface="Lato"/>
              </a:rPr>
              <a:t>Conscientização</a:t>
            </a:r>
            <a:endParaRPr sz="500"/>
          </a:p>
        </p:txBody>
      </p:sp>
      <p:sp>
        <p:nvSpPr>
          <p:cNvPr id="290" name="Google Shape;290;p33"/>
          <p:cNvSpPr/>
          <p:nvPr/>
        </p:nvSpPr>
        <p:spPr>
          <a:xfrm>
            <a:off x="7249140" y="3464443"/>
            <a:ext cx="1350300" cy="1350300"/>
          </a:xfrm>
          <a:prstGeom prst="ellipse">
            <a:avLst/>
          </a:prstGeom>
          <a:solidFill>
            <a:srgbClr val="FF5197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67500" lIns="17150" spcFirstLastPara="1" rIns="1715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Objetivo</a:t>
            </a:r>
            <a:endParaRPr b="0" i="0" sz="9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Aumentar o </a:t>
            </a:r>
            <a:b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rgbClr val="F14E90"/>
                </a:solidFill>
                <a:highlight>
                  <a:srgbClr val="F2F2F2"/>
                </a:highlight>
                <a:latin typeface="Lato"/>
                <a:ea typeface="Lato"/>
                <a:cs typeface="Lato"/>
                <a:sym typeface="Lato"/>
              </a:rPr>
              <a:t>Índice de </a:t>
            </a:r>
            <a:br>
              <a:rPr b="0" i="0" lang="pt-BR" sz="900" u="none" cap="none" strike="noStrike">
                <a:solidFill>
                  <a:srgbClr val="F14E90"/>
                </a:solidFill>
                <a:highlight>
                  <a:srgbClr val="F2F2F2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rgbClr val="F14E90"/>
                </a:solidFill>
                <a:highlight>
                  <a:srgbClr val="F2F2F2"/>
                </a:highlight>
                <a:latin typeface="Lato"/>
                <a:ea typeface="Lato"/>
                <a:cs typeface="Lato"/>
                <a:sym typeface="Lato"/>
              </a:rPr>
              <a:t>conscientização </a:t>
            </a:r>
            <a:br>
              <a:rPr b="0" i="0" lang="pt-BR" sz="900" u="none" cap="none" strike="noStrike">
                <a:solidFill>
                  <a:srgbClr val="F14E90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para 70%</a:t>
            </a:r>
            <a:r>
              <a:rPr b="0" baseline="3000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</a:t>
            </a: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no </a:t>
            </a:r>
            <a:b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Brasil até 2030</a:t>
            </a:r>
            <a:endParaRPr sz="500"/>
          </a:p>
        </p:txBody>
      </p:sp>
      <p:sp>
        <p:nvSpPr>
          <p:cNvPr id="291" name="Google Shape;291;p33"/>
          <p:cNvSpPr/>
          <p:nvPr/>
        </p:nvSpPr>
        <p:spPr>
          <a:xfrm flipH="1">
            <a:off x="3830500" y="321702"/>
            <a:ext cx="828300" cy="828300"/>
          </a:xfrm>
          <a:prstGeom prst="arc">
            <a:avLst>
              <a:gd fmla="val 10427611" name="adj1"/>
              <a:gd fmla="val 19970285" name="adj2"/>
            </a:avLst>
          </a:prstGeom>
          <a:noFill/>
          <a:ln cap="rnd" cmpd="sng" w="76200">
            <a:solidFill>
              <a:srgbClr val="DABEFF"/>
            </a:solidFill>
            <a:prstDash val="dash"/>
            <a:round/>
            <a:headEnd len="med" w="med" type="stealth"/>
            <a:tailEnd len="sm" w="sm" type="none"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DABE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3"/>
          <p:cNvSpPr/>
          <p:nvPr/>
        </p:nvSpPr>
        <p:spPr>
          <a:xfrm flipH="1" rot="1766009">
            <a:off x="7738637" y="2976930"/>
            <a:ext cx="828428" cy="828428"/>
          </a:xfrm>
          <a:prstGeom prst="arc">
            <a:avLst>
              <a:gd fmla="val 10427611" name="adj1"/>
              <a:gd fmla="val 19970285" name="adj2"/>
            </a:avLst>
          </a:prstGeom>
          <a:noFill/>
          <a:ln cap="rnd" cmpd="sng" w="76200">
            <a:solidFill>
              <a:srgbClr val="DABEFF"/>
            </a:solidFill>
            <a:prstDash val="dash"/>
            <a:round/>
            <a:headEnd len="med" w="med" type="stealth"/>
            <a:tailEnd len="sm" w="sm" type="none"/>
          </a:ln>
        </p:spPr>
        <p:txBody>
          <a:bodyPr anchorCtr="0" anchor="t" bIns="17150" lIns="34275" spcFirstLastPara="1" rIns="34275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rgbClr val="DABE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33"/>
          <p:cNvSpPr txBox="1"/>
          <p:nvPr/>
        </p:nvSpPr>
        <p:spPr>
          <a:xfrm>
            <a:off x="496487" y="2004906"/>
            <a:ext cx="2915700" cy="450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130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2700" u="none" cap="none" strike="noStrike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  <a:t>1. Conscientização</a:t>
            </a:r>
            <a:endParaRPr b="0" i="0" sz="2700" u="none" cap="none" strike="noStrike">
              <a:solidFill>
                <a:srgbClr val="64248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4" name="Google Shape;294;p33"/>
          <p:cNvGrpSpPr/>
          <p:nvPr/>
        </p:nvGrpSpPr>
        <p:grpSpPr>
          <a:xfrm>
            <a:off x="6732366" y="108919"/>
            <a:ext cx="2297888" cy="189000"/>
            <a:chOff x="17952977" y="290451"/>
            <a:chExt cx="6127703" cy="504000"/>
          </a:xfrm>
        </p:grpSpPr>
        <p:pic>
          <p:nvPicPr>
            <p:cNvPr descr="Uma imagem contendo Ícone&#10;&#10;Descrição gerada automaticamente" id="295" name="Google Shape;295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3576680" y="290451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6" name="Google Shape;296;p33"/>
            <p:cNvSpPr txBox="1"/>
            <p:nvPr/>
          </p:nvSpPr>
          <p:spPr>
            <a:xfrm>
              <a:off x="17952977" y="388563"/>
              <a:ext cx="5434800" cy="3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700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800" u="none" cap="none" strike="noStrik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Estratégia  de longo prazo Brasil</a:t>
              </a:r>
              <a:endParaRPr sz="500"/>
            </a:p>
          </p:txBody>
        </p:sp>
      </p:grpSp>
      <p:pic>
        <p:nvPicPr>
          <p:cNvPr descr="Target with solid fill" id="297" name="Google Shape;297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79102" y="1442642"/>
            <a:ext cx="177976" cy="1779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with solid fill" id="298" name="Google Shape;29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311242" y="4139599"/>
            <a:ext cx="177976" cy="177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4"/>
          <p:cNvSpPr/>
          <p:nvPr/>
        </p:nvSpPr>
        <p:spPr>
          <a:xfrm>
            <a:off x="7535231" y="1731364"/>
            <a:ext cx="1456500" cy="2093400"/>
          </a:xfrm>
          <a:prstGeom prst="roundRect">
            <a:avLst>
              <a:gd fmla="val 5986" name="adj"/>
            </a:avLst>
          </a:prstGeom>
          <a:solidFill>
            <a:srgbClr val="EF1756"/>
          </a:solidFill>
          <a:ln>
            <a:noFill/>
          </a:ln>
        </p:spPr>
        <p:txBody>
          <a:bodyPr anchorCtr="0" anchor="ctr" bIns="17150" lIns="17150" spcFirstLastPara="1" rIns="17150" wrap="square" tIns="1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34"/>
          <p:cNvSpPr txBox="1"/>
          <p:nvPr/>
        </p:nvSpPr>
        <p:spPr>
          <a:xfrm>
            <a:off x="334489" y="233278"/>
            <a:ext cx="85896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rgbClr val="642489"/>
                </a:solidFill>
                <a:latin typeface="Lato"/>
                <a:ea typeface="Lato"/>
                <a:cs typeface="Lato"/>
                <a:sym typeface="Lato"/>
              </a:rPr>
              <a:t>Visão de Sucesso</a:t>
            </a:r>
            <a:endParaRPr b="1" i="0" sz="1500" u="none" cap="none" strike="noStrike">
              <a:solidFill>
                <a:srgbClr val="642489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5" name="Google Shape;305;p34"/>
          <p:cNvSpPr txBox="1"/>
          <p:nvPr/>
        </p:nvSpPr>
        <p:spPr>
          <a:xfrm>
            <a:off x="396154" y="1077261"/>
            <a:ext cx="2470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619E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E5004B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Políticas estaduais</a:t>
            </a:r>
            <a:endParaRPr b="1" i="0" sz="1400" u="none" cap="none" strike="noStrike">
              <a:solidFill>
                <a:srgbClr val="E5004B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6" name="Google Shape;306;p34"/>
          <p:cNvSpPr txBox="1"/>
          <p:nvPr/>
        </p:nvSpPr>
        <p:spPr>
          <a:xfrm>
            <a:off x="334172" y="3928383"/>
            <a:ext cx="1574100" cy="8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Capacitação e instrumentalização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Rastreamento organizado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One Stop Clinic/ exame clínico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Navegação de pacientes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Qualificação técnica de radiologistas e enfermagem </a:t>
            </a:r>
            <a:endParaRPr sz="500"/>
          </a:p>
        </p:txBody>
      </p:sp>
      <p:cxnSp>
        <p:nvCxnSpPr>
          <p:cNvPr id="307" name="Google Shape;307;p34"/>
          <p:cNvCxnSpPr/>
          <p:nvPr/>
        </p:nvCxnSpPr>
        <p:spPr>
          <a:xfrm>
            <a:off x="5192763" y="1412093"/>
            <a:ext cx="1623900" cy="0"/>
          </a:xfrm>
          <a:prstGeom prst="straightConnector1">
            <a:avLst/>
          </a:prstGeom>
          <a:noFill/>
          <a:ln cap="flat" cmpd="sng" w="9525">
            <a:solidFill>
              <a:srgbClr val="625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8" name="Google Shape;308;p34"/>
          <p:cNvCxnSpPr/>
          <p:nvPr/>
        </p:nvCxnSpPr>
        <p:spPr>
          <a:xfrm>
            <a:off x="470008" y="1412093"/>
            <a:ext cx="4149300" cy="0"/>
          </a:xfrm>
          <a:prstGeom prst="straightConnector1">
            <a:avLst/>
          </a:prstGeom>
          <a:noFill/>
          <a:ln cap="flat" cmpd="sng" w="9525">
            <a:solidFill>
              <a:srgbClr val="62575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9" name="Google Shape;309;p34"/>
          <p:cNvSpPr txBox="1"/>
          <p:nvPr/>
        </p:nvSpPr>
        <p:spPr>
          <a:xfrm>
            <a:off x="2279084" y="1135582"/>
            <a:ext cx="17499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619E"/>
              </a:buClr>
              <a:buSzPts val="800"/>
              <a:buFont typeface="Arial"/>
              <a:buNone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Secretarias estaduais de saúde</a:t>
            </a:r>
            <a:endParaRPr b="1" i="0" sz="800" u="none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MINISTÉRIO DA SAÚDE RECONHECE QUALIDADE DA ATENÇÃO BÁSICA NO MUNICÍPIO DE  ANGÉLICA | Prefeitura Municipal de Angélica" id="310" name="Google Shape;31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6150" y="972063"/>
            <a:ext cx="341780" cy="389165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4"/>
          <p:cNvSpPr txBox="1"/>
          <p:nvPr/>
        </p:nvSpPr>
        <p:spPr>
          <a:xfrm>
            <a:off x="5150339" y="1513826"/>
            <a:ext cx="1870200" cy="19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Compromisso político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Líderes públicos engajados com o tema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Governança em nível federal</a:t>
            </a:r>
            <a:endParaRPr sz="500"/>
          </a:p>
          <a:p>
            <a:pPr indent="-762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sng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Mobilização</a:t>
            </a:r>
            <a:r>
              <a:rPr b="0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endParaRPr b="0" i="0" sz="800" u="none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  <a:p>
            <a:pPr indent="-127000" lvl="0" marL="127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Articular as campanhas nacionais e regionais realizadas pelo governo</a:t>
            </a:r>
            <a:endParaRPr sz="500"/>
          </a:p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Gestão e monitoramento de dados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Integração de dados regionais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Acompanhamento por parte da equipe de oncologia nacional</a:t>
            </a:r>
            <a:endParaRPr b="0" i="0" sz="800" u="sng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  <a:p>
            <a:pPr indent="-203200" lvl="0" marL="254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Calibri"/>
              <a:buNone/>
            </a:pPr>
            <a:r>
              <a:t/>
            </a:r>
            <a:endParaRPr b="0" i="0" sz="800" u="none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2" name="Google Shape;312;p34"/>
          <p:cNvSpPr txBox="1"/>
          <p:nvPr/>
        </p:nvSpPr>
        <p:spPr>
          <a:xfrm>
            <a:off x="3556937" y="3915389"/>
            <a:ext cx="2194800" cy="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Sistemas e processos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Criação ou melhoria do sistema de monitoramento integrado (ACSs, enfermagem, atenção básica)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IA para diagnóstico precoce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Transparência da fila</a:t>
            </a:r>
            <a:endParaRPr sz="500"/>
          </a:p>
        </p:txBody>
      </p:sp>
      <p:cxnSp>
        <p:nvCxnSpPr>
          <p:cNvPr id="313" name="Google Shape;313;p34"/>
          <p:cNvCxnSpPr/>
          <p:nvPr/>
        </p:nvCxnSpPr>
        <p:spPr>
          <a:xfrm>
            <a:off x="7010042" y="1354260"/>
            <a:ext cx="430500" cy="1485000"/>
          </a:xfrm>
          <a:prstGeom prst="straightConnector1">
            <a:avLst/>
          </a:prstGeom>
          <a:noFill/>
          <a:ln cap="flat" cmpd="sng" w="9525">
            <a:solidFill>
              <a:srgbClr val="62575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4" name="Google Shape;314;p34"/>
          <p:cNvCxnSpPr/>
          <p:nvPr/>
        </p:nvCxnSpPr>
        <p:spPr>
          <a:xfrm flipH="1" rot="10800000">
            <a:off x="7010042" y="2822450"/>
            <a:ext cx="430500" cy="1674600"/>
          </a:xfrm>
          <a:prstGeom prst="straightConnector1">
            <a:avLst/>
          </a:prstGeom>
          <a:noFill/>
          <a:ln cap="flat" cmpd="sng" w="9525">
            <a:solidFill>
              <a:srgbClr val="62575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5" name="Google Shape;315;p34"/>
          <p:cNvSpPr/>
          <p:nvPr/>
        </p:nvSpPr>
        <p:spPr>
          <a:xfrm>
            <a:off x="7552989" y="1850365"/>
            <a:ext cx="1358400" cy="3162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t" bIns="53875" lIns="53875" spcFirstLastPara="1" rIns="0" wrap="square" tIns="53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3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objetivo</a:t>
            </a:r>
            <a:endParaRPr sz="500"/>
          </a:p>
        </p:txBody>
      </p:sp>
      <p:sp>
        <p:nvSpPr>
          <p:cNvPr id="316" name="Google Shape;316;p34"/>
          <p:cNvSpPr/>
          <p:nvPr/>
        </p:nvSpPr>
        <p:spPr>
          <a:xfrm>
            <a:off x="7583879" y="2406473"/>
            <a:ext cx="1261800" cy="11622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t" bIns="26925" lIns="53875" spcFirstLastPara="1" rIns="0" wrap="square" tIns="26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1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Aumentar a Porcentagem de diagnósticos em estadiamento de 0 a 2 de 62% para 85%</a:t>
            </a:r>
            <a:r>
              <a:rPr b="0" baseline="30000" i="0" lang="pt-BR" sz="1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endParaRPr b="0" i="0" sz="1200" u="none" cap="none" strike="noStrik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7" name="Google Shape;317;p34"/>
          <p:cNvSpPr/>
          <p:nvPr/>
        </p:nvSpPr>
        <p:spPr>
          <a:xfrm>
            <a:off x="7536645" y="3921449"/>
            <a:ext cx="1455000" cy="423900"/>
          </a:xfrm>
          <a:prstGeom prst="roundRect">
            <a:avLst>
              <a:gd fmla="val 0" name="adj"/>
            </a:avLst>
          </a:prstGeom>
          <a:noFill/>
          <a:ln>
            <a:noFill/>
          </a:ln>
        </p:spPr>
        <p:txBody>
          <a:bodyPr anchorCtr="0" anchor="t" bIns="26925" lIns="53875" spcFirstLastPara="1" rIns="0" wrap="square" tIns="269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pt-BR" sz="600" u="none" cap="none" strike="noStrike">
                <a:solidFill>
                  <a:srgbClr val="7F7F7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1. Indicadores acompanhados no monitoramento estratégico do Câncer de Mama do Instituto Natura 2. Referência: Reino Unido (82%)</a:t>
            </a:r>
            <a:endParaRPr sz="500"/>
          </a:p>
        </p:txBody>
      </p:sp>
      <p:grpSp>
        <p:nvGrpSpPr>
          <p:cNvPr id="318" name="Google Shape;318;p34"/>
          <p:cNvGrpSpPr/>
          <p:nvPr/>
        </p:nvGrpSpPr>
        <p:grpSpPr>
          <a:xfrm>
            <a:off x="8547511" y="2228538"/>
            <a:ext cx="426350" cy="389475"/>
            <a:chOff x="11325448" y="524368"/>
            <a:chExt cx="568467" cy="519300"/>
          </a:xfrm>
        </p:grpSpPr>
        <p:sp>
          <p:nvSpPr>
            <p:cNvPr id="319" name="Google Shape;319;p34"/>
            <p:cNvSpPr/>
            <p:nvPr/>
          </p:nvSpPr>
          <p:spPr>
            <a:xfrm>
              <a:off x="11325448" y="524368"/>
              <a:ext cx="345900" cy="519300"/>
            </a:xfrm>
            <a:prstGeom prst="ellipse">
              <a:avLst/>
            </a:prstGeom>
            <a:solidFill>
              <a:srgbClr val="DBBEFF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Velocímetro baixo com preenchimento sólido" id="320" name="Google Shape;320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1370630" y="619889"/>
              <a:ext cx="261685" cy="2616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1" name="Google Shape;321;p34"/>
            <p:cNvSpPr txBox="1"/>
            <p:nvPr/>
          </p:nvSpPr>
          <p:spPr>
            <a:xfrm>
              <a:off x="11632315" y="532588"/>
              <a:ext cx="261600" cy="25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34275" spcFirstLastPara="1" rIns="34275" wrap="square" tIns="34275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 sz="500"/>
            </a:p>
          </p:txBody>
        </p:sp>
      </p:grpSp>
      <p:cxnSp>
        <p:nvCxnSpPr>
          <p:cNvPr id="322" name="Google Shape;322;p34"/>
          <p:cNvCxnSpPr/>
          <p:nvPr/>
        </p:nvCxnSpPr>
        <p:spPr>
          <a:xfrm>
            <a:off x="7670200" y="2774124"/>
            <a:ext cx="1110000" cy="0"/>
          </a:xfrm>
          <a:prstGeom prst="straightConnector1">
            <a:avLst/>
          </a:prstGeom>
          <a:noFill/>
          <a:ln cap="flat" cmpd="sng" w="12700">
            <a:solidFill>
              <a:srgbClr val="2C507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3" name="Google Shape;323;p34"/>
          <p:cNvCxnSpPr/>
          <p:nvPr/>
        </p:nvCxnSpPr>
        <p:spPr>
          <a:xfrm>
            <a:off x="7628824" y="2958228"/>
            <a:ext cx="1151400" cy="0"/>
          </a:xfrm>
          <a:prstGeom prst="straightConnector1">
            <a:avLst/>
          </a:prstGeom>
          <a:noFill/>
          <a:ln cap="flat" cmpd="sng" w="12700">
            <a:solidFill>
              <a:srgbClr val="2C507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4" name="Google Shape;324;p34"/>
          <p:cNvCxnSpPr/>
          <p:nvPr/>
        </p:nvCxnSpPr>
        <p:spPr>
          <a:xfrm>
            <a:off x="7639101" y="3144968"/>
            <a:ext cx="1206600" cy="0"/>
          </a:xfrm>
          <a:prstGeom prst="straightConnector1">
            <a:avLst/>
          </a:prstGeom>
          <a:noFill/>
          <a:ln cap="flat" cmpd="sng" w="12700">
            <a:solidFill>
              <a:srgbClr val="2C507C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325" name="Google Shape;325;p34"/>
          <p:cNvCxnSpPr/>
          <p:nvPr/>
        </p:nvCxnSpPr>
        <p:spPr>
          <a:xfrm>
            <a:off x="7670200" y="3329213"/>
            <a:ext cx="355500" cy="0"/>
          </a:xfrm>
          <a:prstGeom prst="straightConnector1">
            <a:avLst/>
          </a:prstGeom>
          <a:noFill/>
          <a:ln cap="flat" cmpd="sng" w="12700">
            <a:solidFill>
              <a:srgbClr val="2C507C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26" name="Google Shape;326;p34"/>
          <p:cNvSpPr/>
          <p:nvPr/>
        </p:nvSpPr>
        <p:spPr>
          <a:xfrm>
            <a:off x="1714860" y="2073566"/>
            <a:ext cx="1903800" cy="1903800"/>
          </a:xfrm>
          <a:prstGeom prst="ellipse">
            <a:avLst/>
          </a:prstGeom>
          <a:solidFill>
            <a:srgbClr val="DBBEFF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4"/>
          <p:cNvSpPr/>
          <p:nvPr/>
        </p:nvSpPr>
        <p:spPr>
          <a:xfrm>
            <a:off x="1825354" y="1846425"/>
            <a:ext cx="596700" cy="596400"/>
          </a:xfrm>
          <a:prstGeom prst="ellipse">
            <a:avLst/>
          </a:prstGeom>
          <a:solidFill>
            <a:srgbClr val="F14E90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34"/>
          <p:cNvSpPr/>
          <p:nvPr/>
        </p:nvSpPr>
        <p:spPr>
          <a:xfrm>
            <a:off x="1351008" y="2769564"/>
            <a:ext cx="596700" cy="596400"/>
          </a:xfrm>
          <a:prstGeom prst="ellipse">
            <a:avLst/>
          </a:prstGeom>
          <a:solidFill>
            <a:srgbClr val="F14E90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34"/>
          <p:cNvSpPr/>
          <p:nvPr/>
        </p:nvSpPr>
        <p:spPr>
          <a:xfrm>
            <a:off x="1825354" y="3617189"/>
            <a:ext cx="596700" cy="596400"/>
          </a:xfrm>
          <a:prstGeom prst="ellipse">
            <a:avLst/>
          </a:prstGeom>
          <a:solidFill>
            <a:srgbClr val="F14E90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34"/>
          <p:cNvSpPr/>
          <p:nvPr/>
        </p:nvSpPr>
        <p:spPr>
          <a:xfrm>
            <a:off x="2899732" y="3647751"/>
            <a:ext cx="596700" cy="596400"/>
          </a:xfrm>
          <a:prstGeom prst="ellipse">
            <a:avLst/>
          </a:prstGeom>
          <a:solidFill>
            <a:srgbClr val="F14E90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4"/>
          <p:cNvSpPr/>
          <p:nvPr/>
        </p:nvSpPr>
        <p:spPr>
          <a:xfrm>
            <a:off x="3293277" y="2727298"/>
            <a:ext cx="596700" cy="596400"/>
          </a:xfrm>
          <a:prstGeom prst="ellipse">
            <a:avLst/>
          </a:prstGeom>
          <a:solidFill>
            <a:srgbClr val="F14E90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34"/>
          <p:cNvSpPr/>
          <p:nvPr/>
        </p:nvSpPr>
        <p:spPr>
          <a:xfrm>
            <a:off x="2920588" y="1846425"/>
            <a:ext cx="596700" cy="596400"/>
          </a:xfrm>
          <a:prstGeom prst="ellipse">
            <a:avLst/>
          </a:prstGeom>
          <a:solidFill>
            <a:srgbClr val="F14E90"/>
          </a:solidFill>
          <a:ln cap="flat" cmpd="sng" w="254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7150" lIns="34275" spcFirstLastPara="1" rIns="34275" wrap="square" tIns="1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4"/>
          <p:cNvSpPr txBox="1"/>
          <p:nvPr/>
        </p:nvSpPr>
        <p:spPr>
          <a:xfrm>
            <a:off x="423448" y="2754018"/>
            <a:ext cx="978600" cy="77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Compromisso político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Líderes públicos engajados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Governança em vários níveis</a:t>
            </a:r>
            <a:endParaRPr sz="500"/>
          </a:p>
        </p:txBody>
      </p:sp>
      <p:sp>
        <p:nvSpPr>
          <p:cNvPr id="334" name="Google Shape;334;p34"/>
          <p:cNvSpPr txBox="1"/>
          <p:nvPr/>
        </p:nvSpPr>
        <p:spPr>
          <a:xfrm>
            <a:off x="582415" y="1467878"/>
            <a:ext cx="11787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-762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Equipamentos de saúde</a:t>
            </a:r>
            <a:endParaRPr b="1" i="0" sz="800" u="none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Centros de saúde com mamógrafos e especialistas p/ mulheres periféricas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PPPs p/ aumentar a oferta</a:t>
            </a:r>
            <a:endParaRPr sz="500"/>
          </a:p>
          <a:p>
            <a:pPr indent="-762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5" name="Google Shape;335;p34"/>
          <p:cNvSpPr txBox="1"/>
          <p:nvPr/>
        </p:nvSpPr>
        <p:spPr>
          <a:xfrm>
            <a:off x="3602342" y="1500413"/>
            <a:ext cx="1432800" cy="12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Gestão e </a:t>
            </a:r>
            <a:br>
              <a:rPr b="1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1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monitoramento de dados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Integração de dados de assistência primária, secundária e terciária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Acompanhamento por parte da equipe de oncologia regional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Garantia da lei dos 30 dias</a:t>
            </a:r>
            <a:endParaRPr sz="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6" name="Google Shape;336;p34"/>
          <p:cNvSpPr txBox="1"/>
          <p:nvPr/>
        </p:nvSpPr>
        <p:spPr>
          <a:xfrm>
            <a:off x="3887679" y="2706095"/>
            <a:ext cx="1009500" cy="10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50" lIns="34275" spcFirstLastPara="1" rIns="34275" wrap="square" tIns="171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800" u="none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800" u="sng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Mobilização</a:t>
            </a:r>
            <a:endParaRPr sz="500"/>
          </a:p>
          <a:p>
            <a:pPr indent="-1270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Char char="•"/>
            </a:pPr>
            <a:r>
              <a:rPr b="0" i="0" lang="pt-BR" sz="800" u="none" cap="none" strike="noStrike">
                <a:solidFill>
                  <a:srgbClr val="625753"/>
                </a:solidFill>
                <a:latin typeface="Lato"/>
                <a:ea typeface="Lato"/>
                <a:cs typeface="Lato"/>
                <a:sym typeface="Lato"/>
              </a:rPr>
              <a:t>Campanha regional articulada à campanha nacional</a:t>
            </a:r>
            <a:endParaRPr b="0" i="0" sz="800" u="none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  <a:p>
            <a:pPr indent="-76200" lvl="0" marL="127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62575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37" name="Google Shape;337;p34"/>
          <p:cNvSpPr txBox="1"/>
          <p:nvPr/>
        </p:nvSpPr>
        <p:spPr>
          <a:xfrm>
            <a:off x="5114333" y="1089462"/>
            <a:ext cx="17499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619E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E5004B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Política nacional</a:t>
            </a:r>
            <a:endParaRPr b="1" i="0" sz="1400" u="none" cap="none" strike="noStrike">
              <a:solidFill>
                <a:srgbClr val="E5004B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8" name="Google Shape;338;p34"/>
          <p:cNvSpPr txBox="1"/>
          <p:nvPr/>
        </p:nvSpPr>
        <p:spPr>
          <a:xfrm>
            <a:off x="1928973" y="2674043"/>
            <a:ext cx="14652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619E"/>
              </a:buClr>
              <a:buSzPts val="1400"/>
              <a:buFont typeface="Arial"/>
              <a:buNone/>
            </a:pPr>
            <a:r>
              <a:rPr b="1" i="0" lang="pt-BR" sz="1400" u="none" cap="none" strike="noStrike">
                <a:solidFill>
                  <a:srgbClr val="F14E9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Piloto em 1 estado e expansão</a:t>
            </a:r>
            <a:endParaRPr b="1" i="0" sz="1400" u="none" cap="none" strike="noStrike">
              <a:solidFill>
                <a:srgbClr val="F14E9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descr="Hospital estrutura de tópicos" id="339" name="Google Shape;339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08173" y="1931390"/>
            <a:ext cx="431062" cy="4310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perto de mão estrutura de tópicos" id="340" name="Google Shape;340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424057" y="2871981"/>
            <a:ext cx="457233" cy="457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vros estrutura de tópicos" id="341" name="Google Shape;341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893027" y="3691469"/>
            <a:ext cx="441846" cy="4418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utador estrutura de tópicos" id="342" name="Google Shape;342;p3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953921" y="3743487"/>
            <a:ext cx="467882" cy="4678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statísticas estrutura de tópicos" id="343" name="Google Shape;343;p3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004046" y="1939697"/>
            <a:ext cx="429784" cy="42978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rketing estrutura de tópicos" id="344" name="Google Shape;344;p3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419070" y="2804111"/>
            <a:ext cx="423733" cy="423733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4"/>
          <p:cNvSpPr/>
          <p:nvPr/>
        </p:nvSpPr>
        <p:spPr>
          <a:xfrm>
            <a:off x="5673860" y="-1399275"/>
            <a:ext cx="1080000" cy="1080000"/>
          </a:xfrm>
          <a:prstGeom prst="ellipse">
            <a:avLst/>
          </a:prstGeom>
          <a:solidFill>
            <a:srgbClr val="FF5197"/>
          </a:solidFill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81000" lIns="17150" spcFirstLastPara="1" rIns="1715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1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Estruturação</a:t>
            </a:r>
            <a:endParaRPr b="0" i="0" sz="9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Criar um </a:t>
            </a:r>
            <a:br>
              <a:rPr b="0" i="0" lang="pt-BR" sz="9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rgbClr val="F14E90"/>
                </a:solidFill>
                <a:highlight>
                  <a:srgbClr val="F2F2F2"/>
                </a:highlight>
                <a:latin typeface="Lato"/>
                <a:ea typeface="Lato"/>
                <a:cs typeface="Lato"/>
                <a:sym typeface="Lato"/>
              </a:rPr>
              <a:t>Índice de </a:t>
            </a:r>
            <a:br>
              <a:rPr b="0" i="0" lang="pt-BR" sz="900" u="none" cap="none" strike="noStrike">
                <a:solidFill>
                  <a:srgbClr val="F14E90"/>
                </a:solidFill>
                <a:highlight>
                  <a:srgbClr val="F2F2F2"/>
                </a:highlight>
                <a:latin typeface="Lato"/>
                <a:ea typeface="Lato"/>
                <a:cs typeface="Lato"/>
                <a:sym typeface="Lato"/>
              </a:rPr>
            </a:br>
            <a:r>
              <a:rPr b="0" i="0" lang="pt-BR" sz="900" u="none" cap="none" strike="noStrike">
                <a:solidFill>
                  <a:srgbClr val="F14E90"/>
                </a:solidFill>
                <a:highlight>
                  <a:srgbClr val="F2F2F2"/>
                </a:highlight>
                <a:latin typeface="Lato"/>
                <a:ea typeface="Lato"/>
                <a:cs typeface="Lato"/>
                <a:sym typeface="Lato"/>
              </a:rPr>
              <a:t>Conscientização</a:t>
            </a:r>
            <a:endParaRPr sz="500"/>
          </a:p>
        </p:txBody>
      </p:sp>
      <p:grpSp>
        <p:nvGrpSpPr>
          <p:cNvPr id="346" name="Google Shape;346;p34"/>
          <p:cNvGrpSpPr/>
          <p:nvPr/>
        </p:nvGrpSpPr>
        <p:grpSpPr>
          <a:xfrm>
            <a:off x="6732366" y="87488"/>
            <a:ext cx="2297888" cy="189000"/>
            <a:chOff x="17952977" y="290451"/>
            <a:chExt cx="6127703" cy="504000"/>
          </a:xfrm>
        </p:grpSpPr>
        <p:pic>
          <p:nvPicPr>
            <p:cNvPr descr="Uma imagem contendo Ícone&#10;&#10;Descrição gerada automaticamente" id="347" name="Google Shape;347;p3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23576680" y="290451"/>
              <a:ext cx="504000" cy="50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4"/>
            <p:cNvSpPr txBox="1"/>
            <p:nvPr/>
          </p:nvSpPr>
          <p:spPr>
            <a:xfrm>
              <a:off x="17952977" y="388563"/>
              <a:ext cx="5434800" cy="32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700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pt-BR" sz="800" u="none" cap="none" strike="noStrike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Estratégia  de longo prazo Brasil</a:t>
              </a:r>
              <a:endParaRPr sz="50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2150" y="610888"/>
            <a:ext cx="2941299" cy="3921724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5"/>
          <p:cNvSpPr txBox="1"/>
          <p:nvPr/>
        </p:nvSpPr>
        <p:spPr>
          <a:xfrm>
            <a:off x="4916850" y="1813300"/>
            <a:ext cx="3000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32 anos, Paciente Oncológico á 1 ano, e descobri na Consultoria de beleza Natura &amp; Avon uma força, atividade e prosperidade nesta etapa difícil.</a:t>
            </a:r>
            <a:endParaRPr/>
          </a:p>
        </p:txBody>
      </p:sp>
      <p:sp>
        <p:nvSpPr>
          <p:cNvPr id="355" name="Google Shape;355;p35"/>
          <p:cNvSpPr txBox="1"/>
          <p:nvPr/>
        </p:nvSpPr>
        <p:spPr>
          <a:xfrm>
            <a:off x="5038875" y="11856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>
                <a:solidFill>
                  <a:schemeClr val="dk1"/>
                </a:solidFill>
              </a:rPr>
              <a:t>Á</a:t>
            </a:r>
            <a:r>
              <a:rPr b="1" lang="pt-BR">
                <a:solidFill>
                  <a:schemeClr val="dk1"/>
                </a:solidFill>
              </a:rPr>
              <a:t>gata Cobos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