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8288000" cy="10287000"/>
  <p:notesSz cx="6858000" cy="9144000"/>
  <p:embeddedFontLst>
    <p:embeddedFont>
      <p:font typeface="Calibri" pitchFamily="34" charset="0"/>
      <p:regular r:id="rId10"/>
      <p:bold r:id="rId11"/>
      <p:italic r:id="rId12"/>
      <p:boldItalic r:id="rId13"/>
    </p:embeddedFont>
    <p:embeddedFont>
      <p:font typeface="Fira Sans Bold" charset="0"/>
      <p:regular r:id="rId14"/>
    </p:embeddedFont>
    <p:embeddedFont>
      <p:font typeface="Franklin Gothic Heavy" pitchFamily="34" charset="0"/>
      <p:regular r:id="rId15"/>
      <p:italic r:id="rId16"/>
    </p:embeddedFont>
    <p:embeddedFont>
      <p:font typeface="Fira Sans Light" charset="0"/>
      <p:regular r:id="rId17"/>
      <p:bold r:id="rId18"/>
      <p:italic r:id="rId19"/>
      <p:boldItalic r:id="rId20"/>
    </p:embeddedFont>
    <p:embeddedFont>
      <p:font typeface="Fira Sans Medium" charset="0"/>
      <p:regular r:id="rId21"/>
      <p:bold r:id="rId22"/>
      <p:italic r:id="rId23"/>
      <p:boldItalic r:id="rId24"/>
    </p:embeddedFont>
    <p:embeddedFont>
      <p:font typeface="Arial Black" pitchFamily="34" charset="0"/>
      <p:bold r:id="rId25"/>
    </p:embeddedFont>
    <p:embeddedFont>
      <p:font typeface="Fira Sans" charset="0"/>
      <p:regular r:id="rId26"/>
      <p:bold r:id="rId27"/>
      <p:italic r:id="rId28"/>
      <p:boldItalic r:id="rId29"/>
    </p:embeddedFont>
    <p:embeddedFont>
      <p:font typeface="Franklin Gothic Demi Cond" pitchFamily="34" charset="0"/>
      <p:regular r:id="rId30"/>
    </p:embeddedFont>
    <p:embeddedFont>
      <p:font typeface="Impact" pitchFamily="34" charset="0"/>
      <p:regular r:id="rId31"/>
    </p:embeddedFont>
    <p:embeddedFont>
      <p:font typeface="Gabo Drive" pitchFamily="2" charset="0"/>
      <p:bold r:id="rId3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6" d="100"/>
          <a:sy n="36" d="100"/>
        </p:scale>
        <p:origin x="-83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customXml" Target="../customXml/item3.xml"/><Relationship Id="rId21" Type="http://schemas.openxmlformats.org/officeDocument/2006/relationships/font" Target="fonts/font12.fntdata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font" Target="fonts/font2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32" Type="http://schemas.openxmlformats.org/officeDocument/2006/relationships/font" Target="fonts/font23.fntdata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36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font" Target="fonts/font2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font" Target="fonts/font21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58D1F-F285-47E4-8C8D-17EEC3A2C254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25A13-677F-4245-87BC-00E671AC85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7E1FD-261E-4904-BD8D-8C17D1DDAA4F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2C82F-D8AC-47E0-B8F0-4CA0C6DDCD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4D8E3-8B4B-4AFB-9BFA-A9F83EC9E030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CABE3-F74E-4BAF-8004-C4A98EFA8F8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C52B6-7305-4456-9226-51AC487C2D21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95BC7-2368-4BF8-A5D0-60A1EB73296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8E2B2-3942-48DC-9F13-B6475775A366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6355A-4584-4278-AD04-5531A7E836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B4094-FFE6-4160-AD23-916EA600D937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F62F0-8C15-496B-A897-60FF6B7D58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D3D28-D3A6-4522-85F3-ADC2AC2D2910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0193D-A567-4DD5-AD2D-A6823EE94C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0E370-ADE3-432B-945C-FFC00B12A015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1F27B-66C4-48B8-9481-05FA6076C5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A0BB1-7B2D-4523-A26D-F53727514B86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8406F-6C67-460A-99F9-DC7AC660F8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A9CE7-383F-444F-ABDB-C7B4D01665A4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B5B54-FAB9-478B-B9DC-95B14C3FCF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EC489-509E-49E4-B955-824E3B9F1F89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86AE8-F22B-4594-9FEF-CFECE742C37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1D7B76-D40E-46BB-B02A-6C735A02A486}" type="datetimeFigureOut">
              <a:rPr lang="en-US"/>
              <a:pPr>
                <a:defRPr/>
              </a:pPr>
              <a:t>5/25/2026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A0D0EC5-1B8B-40B8-A524-AADF6763FB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newbrasilpublicidade.com.br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ewbrasilpublicidade.com.br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7929563" y="0"/>
            <a:ext cx="11006137" cy="10287000"/>
            <a:chOff x="0" y="0"/>
            <a:chExt cx="3619627" cy="3134614"/>
          </a:xfrm>
        </p:grpSpPr>
        <p:sp>
          <p:nvSpPr>
            <p:cNvPr id="2059" name="Freeform 3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76098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051" name="Group 6"/>
          <p:cNvGrpSpPr>
            <a:grpSpLocks/>
          </p:cNvGrpSpPr>
          <p:nvPr/>
        </p:nvGrpSpPr>
        <p:grpSpPr bwMode="auto">
          <a:xfrm>
            <a:off x="11715750" y="6143625"/>
            <a:ext cx="3619500" cy="3135313"/>
            <a:chOff x="0" y="0"/>
            <a:chExt cx="3619627" cy="3134614"/>
          </a:xfrm>
        </p:grpSpPr>
        <p:sp>
          <p:nvSpPr>
            <p:cNvPr id="2058" name="Freeform 7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052" name="Group 8"/>
          <p:cNvGrpSpPr>
            <a:grpSpLocks/>
          </p:cNvGrpSpPr>
          <p:nvPr/>
        </p:nvGrpSpPr>
        <p:grpSpPr bwMode="auto">
          <a:xfrm>
            <a:off x="10929938" y="6000750"/>
            <a:ext cx="3798887" cy="3290888"/>
            <a:chOff x="0" y="0"/>
            <a:chExt cx="3619627" cy="3134614"/>
          </a:xfrm>
        </p:grpSpPr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FFBD5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053" name="Group 11"/>
          <p:cNvGrpSpPr>
            <a:grpSpLocks/>
          </p:cNvGrpSpPr>
          <p:nvPr/>
        </p:nvGrpSpPr>
        <p:grpSpPr bwMode="auto">
          <a:xfrm>
            <a:off x="358775" y="822325"/>
            <a:ext cx="10872788" cy="8731250"/>
            <a:chOff x="-892901" y="-2792460"/>
            <a:chExt cx="14496374" cy="11640014"/>
          </a:xfrm>
        </p:grpSpPr>
        <p:sp>
          <p:nvSpPr>
            <p:cNvPr id="2055" name="TextBox 12"/>
            <p:cNvSpPr txBox="1">
              <a:spLocks noChangeArrowheads="1"/>
            </p:cNvSpPr>
            <p:nvPr/>
          </p:nvSpPr>
          <p:spPr bwMode="auto">
            <a:xfrm>
              <a:off x="-704930" y="-2792460"/>
              <a:ext cx="14308403" cy="4924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ts val="14400"/>
                </a:lnSpc>
              </a:pPr>
              <a:r>
                <a:rPr lang="en-US" sz="9600">
                  <a:solidFill>
                    <a:srgbClr val="000000"/>
                  </a:solidFill>
                  <a:latin typeface="Fira Sans Bold" charset="0"/>
                </a:rPr>
                <a:t>Pitch Deck da NEW   </a:t>
              </a:r>
            </a:p>
            <a:p>
              <a:pPr eaLnBrk="1" hangingPunct="1">
                <a:lnSpc>
                  <a:spcPts val="14400"/>
                </a:lnSpc>
              </a:pPr>
              <a:r>
                <a:rPr lang="en-US" sz="9600">
                  <a:solidFill>
                    <a:srgbClr val="000000"/>
                  </a:solidFill>
                  <a:latin typeface="Fira Sans Bold" charset="0"/>
                </a:rPr>
                <a:t>     Empresarial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-892901" y="2007459"/>
              <a:ext cx="14496374" cy="6840095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eaLnBrk="1" fontAlgn="auto" hangingPunct="1">
                <a:lnSpc>
                  <a:spcPts val="503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atin typeface="+mn-lt"/>
                </a:rPr>
                <a:t>Somos a NEWBRASIL® - </a:t>
              </a:r>
            </a:p>
            <a:p>
              <a:pPr eaLnBrk="1" fontAlgn="auto" hangingPunct="1">
                <a:lnSpc>
                  <a:spcPts val="503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atin typeface="+mn-lt"/>
                </a:rPr>
                <a:t>Agência de Mídias Trading Desk </a:t>
              </a:r>
            </a:p>
            <a:p>
              <a:pPr eaLnBrk="1" fontAlgn="auto" hangingPunct="1">
                <a:lnSpc>
                  <a:spcPts val="503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atin typeface="+mn-lt"/>
                </a:rPr>
                <a:t>Exibidora de Campanhas Publicitárias</a:t>
              </a:r>
            </a:p>
            <a:p>
              <a:pPr eaLnBrk="1" fontAlgn="auto" hangingPunct="1">
                <a:lnSpc>
                  <a:spcPts val="503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atin typeface="+mn-lt"/>
                </a:rPr>
                <a:t> por todo o Brasil, na Times Square </a:t>
              </a:r>
            </a:p>
            <a:p>
              <a:pPr eaLnBrk="1" fontAlgn="auto" hangingPunct="1">
                <a:lnSpc>
                  <a:spcPts val="503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atin typeface="+mn-lt"/>
                </a:rPr>
                <a:t>(EUA) e Madrid (Espanha) por  Joint </a:t>
              </a:r>
            </a:p>
            <a:p>
              <a:pPr eaLnBrk="1" fontAlgn="auto" hangingPunct="1">
                <a:lnSpc>
                  <a:spcPts val="503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atin typeface="+mn-lt"/>
                </a:rPr>
                <a:t>Venture.  Temos Pontos estratégicos </a:t>
              </a:r>
            </a:p>
            <a:p>
              <a:pPr eaLnBrk="1" fontAlgn="auto" hangingPunct="1">
                <a:lnSpc>
                  <a:spcPts val="503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latin typeface="+mn-lt"/>
                </a:rPr>
                <a:t>e alguns exclusivos para Sua Divulgação.</a:t>
              </a:r>
            </a:p>
            <a:p>
              <a:pPr eaLnBrk="1" fontAlgn="auto" hangingPunct="1">
                <a:lnSpc>
                  <a:spcPts val="503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600" b="1" dirty="0">
                  <a:solidFill>
                    <a:srgbClr val="000000"/>
                  </a:solidFill>
                  <a:latin typeface="Franklin Gothic Heavy" pitchFamily="34" charset="0"/>
                </a:rPr>
                <a:t>ACESSE:  </a:t>
              </a:r>
              <a:r>
                <a:rPr lang="pt-BR" sz="3600" b="1" dirty="0">
                  <a:solidFill>
                    <a:srgbClr val="000000"/>
                  </a:solidFill>
                  <a:latin typeface="Fira Sans Light"/>
                  <a:hlinkClick r:id="rId2"/>
                </a:rPr>
                <a:t>WWW.NEWBRASILPUBLICIDADE.COM.BR</a:t>
              </a:r>
              <a:r>
                <a:rPr lang="pt-BR" sz="3600" b="1" dirty="0">
                  <a:solidFill>
                    <a:srgbClr val="000000"/>
                  </a:solidFill>
                  <a:latin typeface="Fira Sans Light"/>
                </a:rPr>
                <a:t> </a:t>
              </a:r>
              <a:endParaRPr lang="en-US" sz="3599" b="1" dirty="0">
                <a:solidFill>
                  <a:srgbClr val="000000"/>
                </a:solidFill>
                <a:latin typeface="Fira Sans Light"/>
              </a:endParaRPr>
            </a:p>
          </p:txBody>
        </p:sp>
      </p:grpSp>
      <p:pic>
        <p:nvPicPr>
          <p:cNvPr id="2054" name="Imagem 14" descr="RUMO_AOS_15__NEWBRASIL_SELO-removebg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1988" y="-688975"/>
            <a:ext cx="11276012" cy="874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09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319088"/>
            <a:ext cx="10225088" cy="9967912"/>
            <a:chOff x="0" y="0"/>
            <a:chExt cx="3619627" cy="3134614"/>
          </a:xfrm>
        </p:grpSpPr>
        <p:sp>
          <p:nvSpPr>
            <p:cNvPr id="3080" name="Freeform 3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FF91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-1714500" y="500063"/>
            <a:ext cx="9858375" cy="784860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eaLnBrk="1" fontAlgn="auto" hangingPunct="1">
              <a:lnSpc>
                <a:spcPts val="10199"/>
              </a:lnSpc>
              <a:spcAft>
                <a:spcPts val="0"/>
              </a:spcAft>
              <a:defRPr/>
            </a:pPr>
            <a:r>
              <a:rPr lang="en-US" sz="8499" spc="-84" dirty="0">
                <a:solidFill>
                  <a:srgbClr val="F4F4F4"/>
                </a:solidFill>
                <a:latin typeface="Fira Sans Medium"/>
              </a:rPr>
              <a:t>        </a:t>
            </a:r>
            <a:r>
              <a:rPr lang="en-US" sz="8499" spc="-84" dirty="0">
                <a:solidFill>
                  <a:srgbClr val="F4F4F4"/>
                </a:solidFill>
                <a:latin typeface="Fira Sans Medium"/>
              </a:rPr>
              <a:t>            </a:t>
            </a:r>
            <a:r>
              <a:rPr lang="en-US" sz="8499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NOSSO   </a:t>
            </a:r>
          </a:p>
          <a:p>
            <a:pPr eaLnBrk="1" fontAlgn="auto" hangingPunct="1">
              <a:lnSpc>
                <a:spcPts val="10199"/>
              </a:lnSpc>
              <a:spcAft>
                <a:spcPts val="0"/>
              </a:spcAft>
              <a:defRPr/>
            </a:pPr>
            <a:r>
              <a:rPr lang="en-US" sz="8499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 </a:t>
            </a:r>
            <a:r>
              <a:rPr lang="en-US" sz="8499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               FOCO:</a:t>
            </a:r>
            <a:endParaRPr lang="en-US" sz="8499" spc="-84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pPr eaLnBrk="1" fontAlgn="auto" hangingPunct="1">
              <a:lnSpc>
                <a:spcPts val="10199"/>
              </a:lnSpc>
              <a:spcAft>
                <a:spcPts val="0"/>
              </a:spcAft>
              <a:defRPr/>
            </a:pPr>
            <a:r>
              <a:rPr lang="en-US" sz="5500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         </a:t>
            </a:r>
            <a:r>
              <a:rPr lang="en-US" sz="5500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            </a:t>
            </a:r>
            <a:r>
              <a:rPr lang="en-US" sz="5500" b="1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cs typeface="Arial" pitchFamily="34" charset="0"/>
              </a:rPr>
              <a:t>TORNAR  A</a:t>
            </a:r>
          </a:p>
          <a:p>
            <a:pPr eaLnBrk="1" fontAlgn="auto" hangingPunct="1">
              <a:lnSpc>
                <a:spcPts val="10199"/>
              </a:lnSpc>
              <a:spcAft>
                <a:spcPts val="0"/>
              </a:spcAft>
              <a:defRPr/>
            </a:pPr>
            <a:r>
              <a:rPr lang="en-US" sz="5500" b="1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n-US" sz="5500" b="1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cs typeface="Arial" pitchFamily="34" charset="0"/>
              </a:rPr>
              <a:t>                    SUA MARCA  </a:t>
            </a:r>
            <a:endParaRPr lang="en-US" sz="5500" b="1" spc="-84" dirty="0">
              <a:solidFill>
                <a:schemeClr val="bg2">
                  <a:lumMod val="10000"/>
                </a:schemeClr>
              </a:solidFill>
              <a:latin typeface="Arial Black" pitchFamily="34" charset="0"/>
              <a:cs typeface="Arial" pitchFamily="34" charset="0"/>
            </a:endParaRPr>
          </a:p>
          <a:p>
            <a:pPr eaLnBrk="1" fontAlgn="auto" hangingPunct="1">
              <a:lnSpc>
                <a:spcPts val="10199"/>
              </a:lnSpc>
              <a:spcAft>
                <a:spcPts val="0"/>
              </a:spcAft>
              <a:defRPr/>
            </a:pPr>
            <a:r>
              <a:rPr lang="en-US" sz="5500" b="1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cs typeface="Arial" pitchFamily="34" charset="0"/>
              </a:rPr>
              <a:t>       </a:t>
            </a:r>
            <a:r>
              <a:rPr lang="en-US" sz="5500" b="1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cs typeface="Arial" pitchFamily="34" charset="0"/>
              </a:rPr>
              <a:t>              MUITO </a:t>
            </a:r>
            <a:r>
              <a:rPr lang="en-US" sz="5500" b="1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cs typeface="Arial" pitchFamily="34" charset="0"/>
              </a:rPr>
              <a:t>MAIS </a:t>
            </a:r>
            <a:r>
              <a:rPr lang="en-US" sz="5500" b="1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cs typeface="Arial" pitchFamily="34" charset="0"/>
              </a:rPr>
              <a:t> </a:t>
            </a:r>
          </a:p>
          <a:p>
            <a:pPr eaLnBrk="1" fontAlgn="auto" hangingPunct="1">
              <a:lnSpc>
                <a:spcPts val="10199"/>
              </a:lnSpc>
              <a:spcAft>
                <a:spcPts val="0"/>
              </a:spcAft>
              <a:defRPr/>
            </a:pPr>
            <a:r>
              <a:rPr lang="en-US" sz="5500" b="1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cs typeface="Arial" pitchFamily="34" charset="0"/>
              </a:rPr>
              <a:t> </a:t>
            </a:r>
            <a:r>
              <a:rPr lang="en-US" sz="5500" b="1" spc="-84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  <a:cs typeface="Arial" pitchFamily="34" charset="0"/>
              </a:rPr>
              <a:t>                   CONHECIDA </a:t>
            </a:r>
            <a:endParaRPr lang="en-US" sz="5500" b="1" spc="-84" dirty="0">
              <a:solidFill>
                <a:schemeClr val="bg2">
                  <a:lumMod val="10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076" name="TextBox 10"/>
          <p:cNvSpPr txBox="1">
            <a:spLocks noChangeArrowheads="1"/>
          </p:cNvSpPr>
          <p:nvPr/>
        </p:nvSpPr>
        <p:spPr bwMode="auto">
          <a:xfrm>
            <a:off x="8286750" y="357188"/>
            <a:ext cx="9144000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603250" lvl="1" indent="-301625" eaLnBrk="1" hangingPunct="1">
              <a:lnSpc>
                <a:spcPts val="3925"/>
              </a:lnSpc>
            </a:pPr>
            <a:r>
              <a:rPr lang="en-US" sz="3600" b="1">
                <a:solidFill>
                  <a:srgbClr val="FFFF00"/>
                </a:solidFill>
                <a:latin typeface="Fira Sans" charset="0"/>
              </a:rPr>
              <a:t>    </a:t>
            </a:r>
            <a:r>
              <a:rPr lang="en-US" sz="6000" b="1">
                <a:solidFill>
                  <a:srgbClr val="FFFF00"/>
                </a:solidFill>
                <a:latin typeface="Arial Black" pitchFamily="34" charset="0"/>
              </a:rPr>
              <a:t>NATAN HONORATO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en-US" sz="4400">
                <a:solidFill>
                  <a:srgbClr val="FFFF00"/>
                </a:solidFill>
                <a:latin typeface="Fira Sans" charset="0"/>
              </a:rPr>
              <a:t>    Head de Mídia &amp; Atendimento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en-US" sz="4400">
                <a:solidFill>
                  <a:srgbClr val="FFFF00"/>
                </a:solidFill>
                <a:latin typeface="Fira Sans" charset="0"/>
              </a:rPr>
              <a:t>              na</a:t>
            </a:r>
            <a:r>
              <a:rPr lang="en-US" sz="3600" b="1">
                <a:solidFill>
                  <a:srgbClr val="FFFF00"/>
                </a:solidFill>
                <a:latin typeface="Fira Sans" charset="0"/>
              </a:rPr>
              <a:t> NEWBRASIL® </a:t>
            </a:r>
          </a:p>
        </p:txBody>
      </p:sp>
      <p:sp>
        <p:nvSpPr>
          <p:cNvPr id="3077" name="TextBox 11"/>
          <p:cNvSpPr txBox="1">
            <a:spLocks noChangeArrowheads="1"/>
          </p:cNvSpPr>
          <p:nvPr/>
        </p:nvSpPr>
        <p:spPr bwMode="auto">
          <a:xfrm>
            <a:off x="7215188" y="2214563"/>
            <a:ext cx="10787062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603250" lvl="1" indent="-301625" eaLnBrk="1" hangingPunct="1">
              <a:lnSpc>
                <a:spcPts val="3925"/>
              </a:lnSpc>
              <a:buFont typeface="Arial" pitchFamily="34" charset="0"/>
              <a:buChar char="•"/>
            </a:pPr>
            <a:r>
              <a:rPr lang="pt-BR" sz="3600" b="1">
                <a:solidFill>
                  <a:srgbClr val="FFFF00"/>
                </a:solidFill>
              </a:rPr>
              <a:t>                NOSSAS MÍDIAS / ESPAÇOS: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pt-BR" sz="3600">
                <a:solidFill>
                  <a:srgbClr val="FFFF00"/>
                </a:solidFill>
              </a:rPr>
              <a:t>          Placas OUTDOOR, PAINÉIS FRONT LIGHT nas    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pt-BR" sz="3600">
                <a:solidFill>
                  <a:srgbClr val="FFFF00"/>
                </a:solidFill>
              </a:rPr>
              <a:t>          Rodovias, Faixas Aéreas nas Praias RJ, ES, RS, SC,  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pt-BR" sz="3600">
                <a:solidFill>
                  <a:srgbClr val="FFFF00"/>
                </a:solidFill>
              </a:rPr>
              <a:t>          Painéis EMPENAS de GRANDES FORMATOS,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pt-BR" sz="3600">
                <a:solidFill>
                  <a:srgbClr val="FFFF00"/>
                </a:solidFill>
              </a:rPr>
              <a:t>         CIRCUITOS PAINÉIS LED DIGITAL PADRÃO E 3D, 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pt-BR" sz="3600">
                <a:solidFill>
                  <a:srgbClr val="FFFF00"/>
                </a:solidFill>
              </a:rPr>
              <a:t>         LINHAS TELÃO BUSDOOR, BACKBUS, CHAPARIAS,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pt-BR" sz="3600">
                <a:solidFill>
                  <a:srgbClr val="FFFF00"/>
                </a:solidFill>
              </a:rPr>
              <a:t>         BIKE DOOR, Rede de Monitores INDOOR TV digital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pt-BR" sz="3600">
                <a:solidFill>
                  <a:srgbClr val="FFFF00"/>
                </a:solidFill>
              </a:rPr>
              <a:t>         nos Comércios, TELAS, SALAS, POLTRONAS </a:t>
            </a:r>
          </a:p>
          <a:p>
            <a:pPr marL="603250" lvl="1" indent="-301625" eaLnBrk="1" hangingPunct="1">
              <a:lnSpc>
                <a:spcPts val="3925"/>
              </a:lnSpc>
            </a:pPr>
            <a:r>
              <a:rPr lang="pt-BR" sz="3600">
                <a:solidFill>
                  <a:srgbClr val="FFFF00"/>
                </a:solidFill>
              </a:rPr>
              <a:t>         CINEMAS EM TODO BRASIL</a:t>
            </a:r>
            <a:endParaRPr lang="en-US" sz="3600">
              <a:solidFill>
                <a:srgbClr val="FFFF00"/>
              </a:solidFill>
              <a:latin typeface="Fira Sans Bold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7415213" y="7088188"/>
            <a:ext cx="8942387" cy="1000125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604519" lvl="1" indent="-302260" eaLnBrk="1" fontAlgn="auto" hangingPunct="1">
              <a:lnSpc>
                <a:spcPts val="3919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799" dirty="0" err="1">
                <a:solidFill>
                  <a:srgbClr val="FFFF00"/>
                </a:solidFill>
                <a:latin typeface="Fira Sans"/>
              </a:rPr>
              <a:t>Temos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pontos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estratégicos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e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alguns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exclusivos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por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todo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o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Brasil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,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na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Times Square e Madrid.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572500" y="8383588"/>
            <a:ext cx="9715500" cy="150018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604519" lvl="1" indent="-302260" eaLnBrk="1" fontAlgn="auto" hangingPunct="1">
              <a:lnSpc>
                <a:spcPts val="3919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2799" dirty="0">
                <a:solidFill>
                  <a:srgbClr val="FFFF00"/>
                </a:solidFill>
                <a:latin typeface="Fira Sans"/>
              </a:rPr>
              <a:t>(11) 95050-9406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WhatsApp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    (11) 4378-5301   </a:t>
            </a:r>
          </a:p>
          <a:p>
            <a:pPr marL="604519" lvl="1" indent="-302260" eaLnBrk="1" fontAlgn="auto" hangingPunct="1">
              <a:lnSpc>
                <a:spcPts val="3919"/>
              </a:lnSpc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en-US" sz="2799" dirty="0">
                <a:solidFill>
                  <a:srgbClr val="FFFF00"/>
                </a:solidFill>
                <a:latin typeface="Fira Sans"/>
              </a:rPr>
              <a:t>E-mail:  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midia.negocios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@</a:t>
            </a:r>
            <a:r>
              <a:rPr lang="en-US" sz="2799" dirty="0" err="1">
                <a:solidFill>
                  <a:srgbClr val="FFFF00"/>
                </a:solidFill>
                <a:latin typeface="Fira Sans"/>
              </a:rPr>
              <a:t>newbrasilpublicidade.com.br</a:t>
            </a:r>
            <a:endParaRPr lang="en-US" sz="2799" dirty="0">
              <a:solidFill>
                <a:srgbClr val="FFFF00"/>
              </a:solidFill>
              <a:latin typeface="Fira Sans"/>
            </a:endParaRPr>
          </a:p>
          <a:p>
            <a:pPr marL="604519" lvl="1" indent="-302260" eaLnBrk="1" fontAlgn="auto" hangingPunct="1">
              <a:lnSpc>
                <a:spcPts val="3919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799" dirty="0">
                <a:solidFill>
                  <a:srgbClr val="FFFF00"/>
                </a:solidFill>
                <a:latin typeface="Franklin Gothic Heavy" pitchFamily="34" charset="0"/>
              </a:rPr>
              <a:t>NOSSO SITE:  </a:t>
            </a:r>
            <a:r>
              <a:rPr lang="en-US" sz="2799" dirty="0">
                <a:solidFill>
                  <a:srgbClr val="FFFF00"/>
                </a:solidFill>
                <a:latin typeface="Fira Sans"/>
                <a:hlinkClick r:id="rId2"/>
              </a:rPr>
              <a:t>WWW.NEWBRASILPUBLICIDADE.COM.BR</a:t>
            </a:r>
            <a:r>
              <a:rPr lang="en-US" sz="2799" dirty="0">
                <a:solidFill>
                  <a:srgbClr val="FFFF00"/>
                </a:solidFill>
                <a:latin typeface="Fira Sans"/>
              </a:rPr>
              <a:t>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4"/>
          <p:cNvGrpSpPr>
            <a:grpSpLocks/>
          </p:cNvGrpSpPr>
          <p:nvPr/>
        </p:nvGrpSpPr>
        <p:grpSpPr bwMode="auto">
          <a:xfrm>
            <a:off x="9859963" y="563563"/>
            <a:ext cx="4960937" cy="4297362"/>
            <a:chOff x="0" y="0"/>
            <a:chExt cx="3619627" cy="3134614"/>
          </a:xfrm>
        </p:grpSpPr>
        <p:sp>
          <p:nvSpPr>
            <p:cNvPr id="4107" name="Freeform 5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FFBD5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4099" name="Group 8"/>
          <p:cNvGrpSpPr>
            <a:grpSpLocks/>
          </p:cNvGrpSpPr>
          <p:nvPr/>
        </p:nvGrpSpPr>
        <p:grpSpPr bwMode="auto">
          <a:xfrm>
            <a:off x="285750" y="2443163"/>
            <a:ext cx="10858500" cy="6802437"/>
            <a:chOff x="-990683" y="0"/>
            <a:chExt cx="14478102" cy="8256028"/>
          </a:xfrm>
        </p:grpSpPr>
        <p:sp>
          <p:nvSpPr>
            <p:cNvPr id="9" name="TextBox 9"/>
            <p:cNvSpPr txBox="1"/>
            <p:nvPr/>
          </p:nvSpPr>
          <p:spPr>
            <a:xfrm>
              <a:off x="-990683" y="0"/>
              <a:ext cx="14478102" cy="152404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eaLnBrk="1" fontAlgn="auto" hangingPunct="1">
                <a:lnSpc>
                  <a:spcPts val="10882"/>
                </a:lnSpc>
                <a:spcAft>
                  <a:spcPts val="0"/>
                </a:spcAft>
                <a:defRPr/>
              </a:pPr>
              <a:endParaRPr lang="en-US" sz="3200" spc="-90" dirty="0">
                <a:solidFill>
                  <a:srgbClr val="002060"/>
                </a:solidFill>
                <a:latin typeface="Franklin Gothic Demi Cond" pitchFamily="34" charset="0"/>
              </a:endParaRP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-609680" y="2497039"/>
              <a:ext cx="12858841" cy="575898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marL="575877" lvl="1" indent="-287938" eaLnBrk="1" fontAlgn="auto" hangingPunct="1">
                <a:lnSpc>
                  <a:spcPts val="3734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PT" sz="2800" dirty="0">
                  <a:latin typeface="+mn-lt"/>
                </a:rPr>
                <a:t>    </a:t>
              </a:r>
              <a:r>
                <a:rPr lang="pt-PT" sz="2800" b="1" dirty="0">
                  <a:solidFill>
                    <a:srgbClr val="002060"/>
                  </a:solidFill>
                  <a:latin typeface="+mn-lt"/>
                </a:rPr>
                <a:t>De Assessoria de Imprensa; a SÃO PAULO Press,  nascida em Agosto de 2006, quando ainda o seu CEO/Founder </a:t>
              </a:r>
              <a:r>
                <a:rPr lang="pt-PT" sz="2800" b="1" dirty="0">
                  <a:solidFill>
                    <a:srgbClr val="002060"/>
                  </a:solidFill>
                  <a:latin typeface="Arial Black" pitchFamily="34" charset="0"/>
                </a:rPr>
                <a:t>NATAN HONORATO</a:t>
              </a:r>
              <a:r>
                <a:rPr lang="pt-PT" sz="2800" b="1" dirty="0">
                  <a:solidFill>
                    <a:srgbClr val="002060"/>
                  </a:solidFill>
                  <a:latin typeface="+mn-lt"/>
                </a:rPr>
                <a:t>, Jornalista MTB No.24.830 DRT/SP, estava Assessor de Imprensa na </a:t>
              </a:r>
              <a:r>
                <a:rPr lang="pt-PT" sz="2800" b="1" dirty="0">
                  <a:solidFill>
                    <a:srgbClr val="002060"/>
                  </a:solidFill>
                  <a:latin typeface="Arial Black" pitchFamily="34" charset="0"/>
                </a:rPr>
                <a:t>Prefeitura de Guarulhos</a:t>
              </a:r>
              <a:r>
                <a:rPr lang="pt-PT" sz="2800" b="1" dirty="0">
                  <a:solidFill>
                    <a:srgbClr val="002060"/>
                  </a:solidFill>
                  <a:latin typeface="+mn-lt"/>
                </a:rPr>
                <a:t>, surge em 7 de maio de 2010, a Agência de Mídias Trading Desk, </a:t>
              </a:r>
              <a:r>
                <a:rPr lang="pt-PT" sz="2800" b="1" dirty="0">
                  <a:solidFill>
                    <a:srgbClr val="002060"/>
                  </a:solidFill>
                  <a:latin typeface="Arial Black" pitchFamily="34" charset="0"/>
                </a:rPr>
                <a:t>newBRAsil  Publicidade Out </a:t>
              </a:r>
              <a:r>
                <a:rPr lang="pt-PT" sz="2800" b="1" dirty="0" err="1">
                  <a:solidFill>
                    <a:srgbClr val="002060"/>
                  </a:solidFill>
                  <a:latin typeface="Arial Black" pitchFamily="34" charset="0"/>
                </a:rPr>
                <a:t>Of</a:t>
              </a:r>
              <a:r>
                <a:rPr lang="pt-PT" sz="2800" b="1" dirty="0">
                  <a:solidFill>
                    <a:srgbClr val="002060"/>
                  </a:solidFill>
                  <a:latin typeface="Arial Black" pitchFamily="34" charset="0"/>
                </a:rPr>
                <a:t> </a:t>
              </a:r>
              <a:r>
                <a:rPr lang="pt-PT" sz="2800" b="1" dirty="0" err="1">
                  <a:solidFill>
                    <a:srgbClr val="002060"/>
                  </a:solidFill>
                  <a:latin typeface="Arial Black" pitchFamily="34" charset="0"/>
                </a:rPr>
                <a:t>Home</a:t>
              </a:r>
              <a:r>
                <a:rPr lang="pt-PT" sz="2800" b="1" dirty="0">
                  <a:solidFill>
                    <a:srgbClr val="002060"/>
                  </a:solidFill>
                  <a:latin typeface="Arial Black" pitchFamily="34" charset="0"/>
                </a:rPr>
                <a:t> Media</a:t>
              </a:r>
              <a:r>
                <a:rPr lang="pt-PT" sz="2800" b="1" dirty="0">
                  <a:solidFill>
                    <a:srgbClr val="002060"/>
                  </a:solidFill>
                  <a:latin typeface="+mn-lt"/>
                </a:rPr>
                <a:t>, para atender uma nova demanda de busca pelo segmento de Mídia Exterior na região metropolitana de São Paulo, devido a Lei Cidade Limpa implantada na Capital Paulista. </a:t>
              </a:r>
              <a:endParaRPr lang="en-US" sz="2667" b="1" dirty="0">
                <a:solidFill>
                  <a:srgbClr val="002060"/>
                </a:solidFill>
                <a:latin typeface="Fira Sans Light"/>
              </a:endParaRPr>
            </a:p>
          </p:txBody>
        </p:sp>
      </p:grpSp>
      <p:sp>
        <p:nvSpPr>
          <p:cNvPr id="4100" name="TextBox 11"/>
          <p:cNvSpPr txBox="1">
            <a:spLocks noChangeArrowheads="1"/>
          </p:cNvSpPr>
          <p:nvPr/>
        </p:nvSpPr>
        <p:spPr bwMode="auto">
          <a:xfrm>
            <a:off x="1028700" y="8918575"/>
            <a:ext cx="5230813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1" hangingPunct="1">
              <a:lnSpc>
                <a:spcPts val="2375"/>
              </a:lnSpc>
            </a:pPr>
            <a:r>
              <a:rPr lang="en-US" sz="1700" u="sng">
                <a:solidFill>
                  <a:srgbClr val="000000"/>
                </a:solidFill>
                <a:latin typeface="Fira Sans" charset="0"/>
                <a:hlinkClick r:id="rId2" action="ppaction://hlinksldjump"/>
              </a:rPr>
              <a:t>Voltar ao slide de tópicos</a:t>
            </a:r>
          </a:p>
        </p:txBody>
      </p:sp>
      <p:sp>
        <p:nvSpPr>
          <p:cNvPr id="4101" name="TextBox 12"/>
          <p:cNvSpPr txBox="1">
            <a:spLocks noChangeArrowheads="1"/>
          </p:cNvSpPr>
          <p:nvPr/>
        </p:nvSpPr>
        <p:spPr bwMode="auto">
          <a:xfrm>
            <a:off x="1143000" y="779463"/>
            <a:ext cx="9144000" cy="110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1" hangingPunct="1">
              <a:lnSpc>
                <a:spcPts val="4200"/>
              </a:lnSpc>
            </a:pPr>
            <a:r>
              <a:rPr lang="en-US" sz="5600">
                <a:solidFill>
                  <a:srgbClr val="002060"/>
                </a:solidFill>
                <a:latin typeface="Franklin Gothic Heavy" pitchFamily="34" charset="0"/>
              </a:rPr>
              <a:t>NEWBRASIL OOH MEDIA</a:t>
            </a:r>
          </a:p>
          <a:p>
            <a:pPr eaLnBrk="1" hangingPunct="1">
              <a:lnSpc>
                <a:spcPts val="4200"/>
              </a:lnSpc>
            </a:pPr>
            <a:r>
              <a:rPr lang="en-US" sz="5600">
                <a:solidFill>
                  <a:srgbClr val="002060"/>
                </a:solidFill>
                <a:latin typeface="Franklin Gothic Heavy" pitchFamily="34" charset="0"/>
              </a:rPr>
              <a:t>Corporate Business  </a:t>
            </a:r>
          </a:p>
        </p:txBody>
      </p:sp>
      <p:pic>
        <p:nvPicPr>
          <p:cNvPr id="4102" name="Imagem 12" descr="ASSESSORIA I -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01313" y="0"/>
            <a:ext cx="7786687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m 13" descr="RUMO AOS 1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506075" y="5143500"/>
            <a:ext cx="7781925" cy="437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Retângulo 14"/>
          <p:cNvSpPr>
            <a:spLocks noChangeArrowheads="1"/>
          </p:cNvSpPr>
          <p:nvPr/>
        </p:nvSpPr>
        <p:spPr bwMode="auto">
          <a:xfrm>
            <a:off x="1071563" y="2000250"/>
            <a:ext cx="88582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3600">
                <a:solidFill>
                  <a:srgbClr val="002060"/>
                </a:solidFill>
                <a:latin typeface="Franklin Gothic Demi Cond" pitchFamily="34" charset="0"/>
              </a:rPr>
              <a:t>              </a:t>
            </a:r>
            <a:r>
              <a:rPr lang="pt-BR" sz="3600">
                <a:solidFill>
                  <a:srgbClr val="0070C0"/>
                </a:solidFill>
                <a:latin typeface="Franklin Gothic Demi Cond" pitchFamily="34" charset="0"/>
              </a:rPr>
              <a:t>“A NEW TRABALHA SÉRIO com ÉTICA,     </a:t>
            </a:r>
          </a:p>
          <a:p>
            <a:pPr eaLnBrk="1" hangingPunct="1"/>
            <a:r>
              <a:rPr lang="pt-BR" sz="3600">
                <a:solidFill>
                  <a:srgbClr val="0070C0"/>
                </a:solidFill>
                <a:latin typeface="Franklin Gothic Demi Cond" pitchFamily="34" charset="0"/>
              </a:rPr>
              <a:t>             COMPROMISSO e PROFISSIONALISMO </a:t>
            </a:r>
          </a:p>
          <a:p>
            <a:pPr eaLnBrk="1" hangingPunct="1"/>
            <a:r>
              <a:rPr lang="pt-BR" sz="3600">
                <a:solidFill>
                  <a:srgbClr val="0070C0"/>
                </a:solidFill>
                <a:latin typeface="Franklin Gothic Demi Cond" pitchFamily="34" charset="0"/>
              </a:rPr>
              <a:t>             em uma VIA DE MÃO DUPLA com FOCO em  </a:t>
            </a:r>
          </a:p>
          <a:p>
            <a:pPr eaLnBrk="1" hangingPunct="1"/>
            <a:r>
              <a:rPr lang="pt-BR" sz="3600">
                <a:solidFill>
                  <a:srgbClr val="0070C0"/>
                </a:solidFill>
                <a:latin typeface="Franklin Gothic Demi Cond" pitchFamily="34" charset="0"/>
              </a:rPr>
              <a:t>             PARCERIAS SÓLIDAS E DURADOURAS".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ChangeShapeType="1"/>
          </p:cNvSpPr>
          <p:nvPr/>
        </p:nvSpPr>
        <p:spPr bwMode="auto">
          <a:xfrm>
            <a:off x="1268413" y="8362950"/>
            <a:ext cx="17019587" cy="0"/>
          </a:xfrm>
          <a:prstGeom prst="line">
            <a:avLst/>
          </a:prstGeom>
          <a:noFill/>
          <a:ln w="19050" cap="rnd">
            <a:solidFill>
              <a:srgbClr val="00465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028700" y="3000375"/>
            <a:ext cx="3829050" cy="5022850"/>
            <a:chOff x="0" y="-4178219"/>
            <a:chExt cx="4486566" cy="6697665"/>
          </a:xfrm>
        </p:grpSpPr>
        <p:sp>
          <p:nvSpPr>
            <p:cNvPr id="5146" name="TextBox 4"/>
            <p:cNvSpPr txBox="1">
              <a:spLocks noChangeArrowheads="1"/>
            </p:cNvSpPr>
            <p:nvPr/>
          </p:nvSpPr>
          <p:spPr bwMode="auto">
            <a:xfrm>
              <a:off x="0" y="-4178219"/>
              <a:ext cx="4486566" cy="735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ts val="4325"/>
                </a:lnSpc>
              </a:pPr>
              <a:r>
                <a:rPr lang="en-US" sz="3600">
                  <a:solidFill>
                    <a:srgbClr val="00A181"/>
                  </a:solidFill>
                  <a:latin typeface="Fira Sans Medium" charset="0"/>
                </a:rPr>
                <a:t>2010</a:t>
              </a:r>
            </a:p>
          </p:txBody>
        </p:sp>
        <p:sp>
          <p:nvSpPr>
            <p:cNvPr id="5147" name="TextBox 5"/>
            <p:cNvSpPr txBox="1">
              <a:spLocks noChangeArrowheads="1"/>
            </p:cNvSpPr>
            <p:nvPr/>
          </p:nvSpPr>
          <p:spPr bwMode="auto">
            <a:xfrm>
              <a:off x="0" y="-3225713"/>
              <a:ext cx="4486566" cy="57451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ts val="2800"/>
                </a:lnSpc>
              </a:pPr>
              <a:r>
                <a:rPr lang="pt-BR" sz="2400">
                  <a:solidFill>
                    <a:srgbClr val="000000"/>
                  </a:solidFill>
                  <a:latin typeface="Arial Black" pitchFamily="34" charset="0"/>
                </a:rPr>
                <a:t> O INÍCIO DE UMA LONGA HISTÓRIA... </a:t>
              </a:r>
            </a:p>
            <a:p>
              <a:pPr eaLnBrk="1" hangingPunct="1">
                <a:lnSpc>
                  <a:spcPts val="2800"/>
                </a:lnSpc>
              </a:pPr>
              <a:endParaRPr lang="pt-BR" sz="24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r>
                <a:rPr lang="pt-BR" sz="2400">
                  <a:solidFill>
                    <a:srgbClr val="000000"/>
                  </a:solidFill>
                  <a:latin typeface="Fira Sans Light" charset="0"/>
                </a:rPr>
                <a:t>De uma Assessoria de Imprensa; </a:t>
              </a:r>
              <a:r>
                <a:rPr lang="pt-BR" sz="2400" b="1">
                  <a:solidFill>
                    <a:srgbClr val="000000"/>
                  </a:solidFill>
                  <a:latin typeface="Fira Sans Light" charset="0"/>
                </a:rPr>
                <a:t>SÃO PAULO Press,  </a:t>
              </a:r>
              <a:r>
                <a:rPr lang="pt-BR" sz="2400">
                  <a:solidFill>
                    <a:srgbClr val="000000"/>
                  </a:solidFill>
                  <a:latin typeface="Fira Sans Light" charset="0"/>
                </a:rPr>
                <a:t>nascida em 2006, surge em 7 de maio de 2010, a Agência de Mídias Trading Desk, </a:t>
              </a:r>
              <a:r>
                <a:rPr lang="pt-BR" sz="2400" b="1">
                  <a:solidFill>
                    <a:srgbClr val="000000"/>
                  </a:solidFill>
                  <a:latin typeface="Fira Sans Light" charset="0"/>
                </a:rPr>
                <a:t>newBRAsil publicidade Out Of Home Media. </a:t>
              </a:r>
            </a:p>
            <a:p>
              <a:pPr eaLnBrk="1" hangingPunct="1">
                <a:lnSpc>
                  <a:spcPts val="2800"/>
                </a:lnSpc>
              </a:pPr>
              <a:endParaRPr lang="en-US" sz="2400">
                <a:solidFill>
                  <a:srgbClr val="000000"/>
                </a:solidFill>
                <a:latin typeface="Fira Sans Light" charset="0"/>
              </a:endParaRPr>
            </a:p>
          </p:txBody>
        </p:sp>
      </p:grpSp>
      <p:grpSp>
        <p:nvGrpSpPr>
          <p:cNvPr id="5124" name="Group 6"/>
          <p:cNvGrpSpPr>
            <a:grpSpLocks/>
          </p:cNvGrpSpPr>
          <p:nvPr/>
        </p:nvGrpSpPr>
        <p:grpSpPr bwMode="auto">
          <a:xfrm>
            <a:off x="5316538" y="3000375"/>
            <a:ext cx="3365500" cy="8112125"/>
            <a:chOff x="0" y="-3708023"/>
            <a:chExt cx="4486566" cy="10816042"/>
          </a:xfrm>
        </p:grpSpPr>
        <p:sp>
          <p:nvSpPr>
            <p:cNvPr id="5144" name="TextBox 7"/>
            <p:cNvSpPr txBox="1">
              <a:spLocks noChangeArrowheads="1"/>
            </p:cNvSpPr>
            <p:nvPr/>
          </p:nvSpPr>
          <p:spPr bwMode="auto">
            <a:xfrm>
              <a:off x="0" y="-3708023"/>
              <a:ext cx="4486566" cy="735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ts val="4325"/>
                </a:lnSpc>
              </a:pPr>
              <a:r>
                <a:rPr lang="en-US" sz="3600">
                  <a:solidFill>
                    <a:srgbClr val="00A181"/>
                  </a:solidFill>
                  <a:latin typeface="Fira Sans Medium" charset="0"/>
                </a:rPr>
                <a:t>2016 a 2019</a:t>
              </a:r>
            </a:p>
          </p:txBody>
        </p:sp>
        <p:sp>
          <p:nvSpPr>
            <p:cNvPr id="5145" name="TextBox 8"/>
            <p:cNvSpPr txBox="1">
              <a:spLocks noChangeArrowheads="1"/>
            </p:cNvSpPr>
            <p:nvPr/>
          </p:nvSpPr>
          <p:spPr bwMode="auto">
            <a:xfrm>
              <a:off x="1" y="-2946019"/>
              <a:ext cx="3959314" cy="10054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ts val="2800"/>
                </a:lnSpc>
              </a:pPr>
              <a:r>
                <a:rPr lang="en-US" sz="2400">
                  <a:solidFill>
                    <a:srgbClr val="000000"/>
                  </a:solidFill>
                  <a:latin typeface="Fira Sans Light" charset="0"/>
                </a:rPr>
                <a:t>Ung-EAD Univeritas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>
                  <a:solidFill>
                    <a:srgbClr val="000000"/>
                  </a:solidFill>
                  <a:latin typeface="Fira Sans Light" charset="0"/>
                </a:rPr>
                <a:t>Gafisa S/A 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>
                  <a:solidFill>
                    <a:srgbClr val="000000"/>
                  </a:solidFill>
                  <a:latin typeface="Fira Sans Light" charset="0"/>
                </a:rPr>
                <a:t>LIONS CLUBE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 b="1">
                  <a:solidFill>
                    <a:srgbClr val="000000"/>
                  </a:solidFill>
                  <a:latin typeface="Fira Sans Light" charset="0"/>
                </a:rPr>
                <a:t>Subway  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 b="1">
                  <a:solidFill>
                    <a:srgbClr val="000000"/>
                  </a:solidFill>
                  <a:latin typeface="Fira Sans Light" charset="0"/>
                </a:rPr>
                <a:t>Boticário 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>
                  <a:solidFill>
                    <a:srgbClr val="000000"/>
                  </a:solidFill>
                  <a:latin typeface="Fira Sans Light" charset="0"/>
                </a:rPr>
                <a:t>APEOESP  SINDICATO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 b="1">
                  <a:solidFill>
                    <a:srgbClr val="000000"/>
                  </a:solidFill>
                  <a:latin typeface="Fira Sans Light" charset="0"/>
                </a:rPr>
                <a:t>ASSAI Atacadista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>
                  <a:solidFill>
                    <a:srgbClr val="000000"/>
                  </a:solidFill>
                  <a:latin typeface="Fira Sans Light" charset="0"/>
                </a:rPr>
                <a:t>MAGRAS Estética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>
                  <a:solidFill>
                    <a:srgbClr val="000000"/>
                  </a:solidFill>
                  <a:latin typeface="Fira Sans Light" charset="0"/>
                </a:rPr>
                <a:t>FAC CAMP Faculdade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>
                  <a:solidFill>
                    <a:srgbClr val="000000"/>
                  </a:solidFill>
                  <a:latin typeface="Fira Sans Light" charset="0"/>
                </a:rPr>
                <a:t>ELÉTRICA COPELI 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 b="1">
                  <a:solidFill>
                    <a:srgbClr val="000000"/>
                  </a:solidFill>
                  <a:latin typeface="Fira Sans Light" charset="0"/>
                </a:rPr>
                <a:t>ROLDÃO Atacadista 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400">
                  <a:solidFill>
                    <a:srgbClr val="000000"/>
                  </a:solidFill>
                  <a:latin typeface="Fira Sans Light" charset="0"/>
                </a:rPr>
                <a:t>Universidade Braz Cuba</a:t>
              </a:r>
              <a:r>
                <a:rPr lang="en-US" sz="2000">
                  <a:solidFill>
                    <a:srgbClr val="000000"/>
                  </a:solidFill>
                  <a:latin typeface="Fira Sans Light" charset="0"/>
                </a:rPr>
                <a:t>s</a:t>
              </a: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</p:txBody>
        </p:sp>
      </p:grpSp>
      <p:grpSp>
        <p:nvGrpSpPr>
          <p:cNvPr id="5125" name="Group 9"/>
          <p:cNvGrpSpPr>
            <a:grpSpLocks/>
          </p:cNvGrpSpPr>
          <p:nvPr/>
        </p:nvGrpSpPr>
        <p:grpSpPr bwMode="auto">
          <a:xfrm>
            <a:off x="12858750" y="2857500"/>
            <a:ext cx="4400550" cy="5024438"/>
            <a:chOff x="-311572" y="-9525"/>
            <a:chExt cx="4798138" cy="3851913"/>
          </a:xfrm>
        </p:grpSpPr>
        <p:sp>
          <p:nvSpPr>
            <p:cNvPr id="5142" name="TextBox 10"/>
            <p:cNvSpPr txBox="1">
              <a:spLocks noChangeArrowheads="1"/>
            </p:cNvSpPr>
            <p:nvPr/>
          </p:nvSpPr>
          <p:spPr bwMode="auto">
            <a:xfrm>
              <a:off x="0" y="-9525"/>
              <a:ext cx="4486566" cy="4706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ts val="4325"/>
                </a:lnSpc>
              </a:pPr>
              <a:r>
                <a:rPr lang="en-US" sz="3600">
                  <a:solidFill>
                    <a:srgbClr val="00A181"/>
                  </a:solidFill>
                  <a:latin typeface="Fira Sans Medium" charset="0"/>
                </a:rPr>
                <a:t>    Atualmente</a:t>
              </a:r>
            </a:p>
          </p:txBody>
        </p:sp>
        <p:sp>
          <p:nvSpPr>
            <p:cNvPr id="5143" name="TextBox 11"/>
            <p:cNvSpPr txBox="1">
              <a:spLocks noChangeArrowheads="1"/>
            </p:cNvSpPr>
            <p:nvPr/>
          </p:nvSpPr>
          <p:spPr bwMode="auto">
            <a:xfrm>
              <a:off x="-311572" y="539239"/>
              <a:ext cx="4798138" cy="3303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ts val="2800"/>
                </a:lnSpc>
              </a:pPr>
              <a:r>
                <a:rPr lang="en-US" sz="2800">
                  <a:solidFill>
                    <a:srgbClr val="000000"/>
                  </a:solidFill>
                  <a:latin typeface="Fira Sans" charset="0"/>
                </a:rPr>
                <a:t>A NEW está em busca de novos prospects e leads para conquistar novos clientes anunciantes que queiram fazer suas campanhas em quaisquer cidades do Brasil , na Times Square ou Madrid na Espanha.     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800" b="1">
                  <a:solidFill>
                    <a:srgbClr val="000000"/>
                  </a:solidFill>
                  <a:latin typeface="Fira Sans" charset="0"/>
                </a:rPr>
                <a:t>EM 2026  </a:t>
              </a:r>
            </a:p>
            <a:p>
              <a:pPr eaLnBrk="1" hangingPunct="1">
                <a:lnSpc>
                  <a:spcPts val="2800"/>
                </a:lnSpc>
              </a:pPr>
              <a:r>
                <a:rPr lang="en-US" sz="2800" b="1">
                  <a:solidFill>
                    <a:srgbClr val="000000"/>
                  </a:solidFill>
                  <a:latin typeface="Fira Sans" charset="0"/>
                </a:rPr>
                <a:t>Femsa  - Coca Cola CAMPANHA MAIO 2026</a:t>
              </a:r>
            </a:p>
          </p:txBody>
        </p:sp>
      </p:grpSp>
      <p:grpSp>
        <p:nvGrpSpPr>
          <p:cNvPr id="5126" name="Group 12"/>
          <p:cNvGrpSpPr>
            <a:grpSpLocks/>
          </p:cNvGrpSpPr>
          <p:nvPr/>
        </p:nvGrpSpPr>
        <p:grpSpPr bwMode="auto">
          <a:xfrm>
            <a:off x="9501188" y="3000375"/>
            <a:ext cx="3365500" cy="6742113"/>
            <a:chOff x="0" y="-382321"/>
            <a:chExt cx="4486566" cy="7341404"/>
          </a:xfrm>
        </p:grpSpPr>
        <p:sp>
          <p:nvSpPr>
            <p:cNvPr id="5140" name="TextBox 13"/>
            <p:cNvSpPr txBox="1">
              <a:spLocks noChangeArrowheads="1"/>
            </p:cNvSpPr>
            <p:nvPr/>
          </p:nvSpPr>
          <p:spPr bwMode="auto">
            <a:xfrm>
              <a:off x="0" y="-382321"/>
              <a:ext cx="4486566" cy="600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ts val="4325"/>
                </a:lnSpc>
              </a:pPr>
              <a:r>
                <a:rPr lang="en-US" sz="3600">
                  <a:solidFill>
                    <a:srgbClr val="00A181"/>
                  </a:solidFill>
                  <a:latin typeface="Fira Sans Medium" charset="0"/>
                </a:rPr>
                <a:t>2020 a 2024</a:t>
              </a:r>
            </a:p>
          </p:txBody>
        </p:sp>
        <p:sp>
          <p:nvSpPr>
            <p:cNvPr id="5141" name="TextBox 14"/>
            <p:cNvSpPr txBox="1">
              <a:spLocks noChangeArrowheads="1"/>
            </p:cNvSpPr>
            <p:nvPr/>
          </p:nvSpPr>
          <p:spPr bwMode="auto">
            <a:xfrm>
              <a:off x="0" y="1484752"/>
              <a:ext cx="4486566" cy="5474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  <a:p>
              <a:pPr eaLnBrk="1" hangingPunct="1">
                <a:lnSpc>
                  <a:spcPts val="2800"/>
                </a:lnSpc>
              </a:pPr>
              <a:endParaRPr lang="en-US" sz="2000">
                <a:solidFill>
                  <a:srgbClr val="000000"/>
                </a:solidFill>
                <a:latin typeface="Fira Sans Light" charset="0"/>
              </a:endParaRP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028700" y="571500"/>
            <a:ext cx="7900988" cy="261620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eaLnBrk="1" fontAlgn="auto" hangingPunct="1">
              <a:lnSpc>
                <a:spcPts val="10199"/>
              </a:lnSpc>
              <a:spcAft>
                <a:spcPts val="0"/>
              </a:spcAft>
              <a:defRPr/>
            </a:pPr>
            <a:r>
              <a:rPr lang="en-US" sz="8499" i="1" spc="-84" dirty="0" err="1">
                <a:solidFill>
                  <a:srgbClr val="000000"/>
                </a:solidFill>
                <a:latin typeface="Impact" pitchFamily="34" charset="0"/>
              </a:rPr>
              <a:t>Nossa</a:t>
            </a:r>
            <a:r>
              <a:rPr lang="en-US" sz="8499" i="1" spc="-84" dirty="0">
                <a:solidFill>
                  <a:srgbClr val="000000"/>
                </a:solidFill>
                <a:latin typeface="Impact" pitchFamily="34" charset="0"/>
              </a:rPr>
              <a:t> </a:t>
            </a:r>
            <a:r>
              <a:rPr lang="en-US" sz="8499" i="1" spc="-84" dirty="0" err="1">
                <a:solidFill>
                  <a:srgbClr val="000000"/>
                </a:solidFill>
                <a:latin typeface="Impact" pitchFamily="34" charset="0"/>
              </a:rPr>
              <a:t>História</a:t>
            </a:r>
            <a:endParaRPr lang="en-US" sz="8499" i="1" spc="-84" dirty="0">
              <a:solidFill>
                <a:srgbClr val="000000"/>
              </a:solidFill>
              <a:latin typeface="Impact" pitchFamily="34" charset="0"/>
            </a:endParaRPr>
          </a:p>
          <a:p>
            <a:pPr eaLnBrk="1" fontAlgn="auto" hangingPunct="1">
              <a:lnSpc>
                <a:spcPts val="10199"/>
              </a:lnSpc>
              <a:spcAft>
                <a:spcPts val="0"/>
              </a:spcAft>
              <a:defRPr/>
            </a:pPr>
            <a:r>
              <a:rPr lang="en-US" sz="8499" i="1" spc="-84" dirty="0" err="1">
                <a:solidFill>
                  <a:srgbClr val="000000"/>
                </a:solidFill>
                <a:latin typeface="Impact" pitchFamily="34" charset="0"/>
              </a:rPr>
              <a:t>Nossos</a:t>
            </a:r>
            <a:r>
              <a:rPr lang="en-US" sz="8499" i="1" spc="-84" dirty="0">
                <a:solidFill>
                  <a:srgbClr val="000000"/>
                </a:solidFill>
                <a:latin typeface="Impact" pitchFamily="34" charset="0"/>
              </a:rPr>
              <a:t> </a:t>
            </a:r>
            <a:r>
              <a:rPr lang="en-US" sz="8499" i="1" spc="-84" dirty="0" err="1">
                <a:solidFill>
                  <a:srgbClr val="000000"/>
                </a:solidFill>
                <a:latin typeface="Impact" pitchFamily="34" charset="0"/>
              </a:rPr>
              <a:t>clientes</a:t>
            </a:r>
            <a:endParaRPr lang="en-US" sz="8499" i="1" spc="-84" dirty="0">
              <a:solidFill>
                <a:srgbClr val="000000"/>
              </a:solidFill>
              <a:latin typeface="Impact" pitchFamily="34" charset="0"/>
            </a:endParaRPr>
          </a:p>
        </p:txBody>
      </p:sp>
      <p:sp>
        <p:nvSpPr>
          <p:cNvPr id="5128" name="TextBox 16"/>
          <p:cNvSpPr txBox="1">
            <a:spLocks noChangeArrowheads="1"/>
          </p:cNvSpPr>
          <p:nvPr/>
        </p:nvSpPr>
        <p:spPr bwMode="auto">
          <a:xfrm>
            <a:off x="1028700" y="8967788"/>
            <a:ext cx="5230813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1" hangingPunct="1">
              <a:lnSpc>
                <a:spcPts val="2375"/>
              </a:lnSpc>
            </a:pPr>
            <a:r>
              <a:rPr lang="en-US" sz="1700" u="sng">
                <a:solidFill>
                  <a:srgbClr val="000000"/>
                </a:solidFill>
                <a:latin typeface="Fira Sans" charset="0"/>
                <a:hlinkClick r:id="rId2" action="ppaction://hlinksldjump"/>
              </a:rPr>
              <a:t>Voltar ao slide de tópicos</a:t>
            </a:r>
          </a:p>
        </p:txBody>
      </p:sp>
      <p:grpSp>
        <p:nvGrpSpPr>
          <p:cNvPr id="5129" name="Group 17"/>
          <p:cNvGrpSpPr>
            <a:grpSpLocks/>
          </p:cNvGrpSpPr>
          <p:nvPr/>
        </p:nvGrpSpPr>
        <p:grpSpPr bwMode="auto">
          <a:xfrm>
            <a:off x="1031875" y="8197850"/>
            <a:ext cx="379413" cy="330200"/>
            <a:chOff x="0" y="0"/>
            <a:chExt cx="3619627" cy="3134614"/>
          </a:xfrm>
        </p:grpSpPr>
        <p:sp>
          <p:nvSpPr>
            <p:cNvPr id="5139" name="Freeform 18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00465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5130" name="Group 19"/>
          <p:cNvGrpSpPr>
            <a:grpSpLocks/>
          </p:cNvGrpSpPr>
          <p:nvPr/>
        </p:nvGrpSpPr>
        <p:grpSpPr bwMode="auto">
          <a:xfrm>
            <a:off x="5429250" y="8215313"/>
            <a:ext cx="379413" cy="328612"/>
            <a:chOff x="0" y="0"/>
            <a:chExt cx="3619627" cy="3134614"/>
          </a:xfrm>
        </p:grpSpPr>
        <p:sp>
          <p:nvSpPr>
            <p:cNvPr id="5138" name="Freeform 20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00465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5131" name="Group 21"/>
          <p:cNvGrpSpPr>
            <a:grpSpLocks/>
          </p:cNvGrpSpPr>
          <p:nvPr/>
        </p:nvGrpSpPr>
        <p:grpSpPr bwMode="auto">
          <a:xfrm>
            <a:off x="9605963" y="8216900"/>
            <a:ext cx="379412" cy="330200"/>
            <a:chOff x="0" y="0"/>
            <a:chExt cx="3619627" cy="3134614"/>
          </a:xfrm>
        </p:grpSpPr>
        <p:sp>
          <p:nvSpPr>
            <p:cNvPr id="5137" name="Freeform 22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00465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5132" name="Group 23"/>
          <p:cNvGrpSpPr>
            <a:grpSpLocks/>
          </p:cNvGrpSpPr>
          <p:nvPr/>
        </p:nvGrpSpPr>
        <p:grpSpPr bwMode="auto">
          <a:xfrm>
            <a:off x="13893800" y="8197850"/>
            <a:ext cx="381000" cy="330200"/>
            <a:chOff x="0" y="0"/>
            <a:chExt cx="3619627" cy="3134614"/>
          </a:xfrm>
        </p:grpSpPr>
        <p:sp>
          <p:nvSpPr>
            <p:cNvPr id="5136" name="Freeform 24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00465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5133" name="Group 29"/>
          <p:cNvGrpSpPr>
            <a:grpSpLocks/>
          </p:cNvGrpSpPr>
          <p:nvPr/>
        </p:nvGrpSpPr>
        <p:grpSpPr bwMode="auto">
          <a:xfrm>
            <a:off x="13215938" y="642938"/>
            <a:ext cx="2481262" cy="2149475"/>
            <a:chOff x="0" y="0"/>
            <a:chExt cx="3619627" cy="3134614"/>
          </a:xfrm>
        </p:grpSpPr>
        <p:sp>
          <p:nvSpPr>
            <p:cNvPr id="5135" name="Freeform 30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FFBD5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5134" name="Retângulo 30"/>
          <p:cNvSpPr>
            <a:spLocks noChangeArrowheads="1"/>
          </p:cNvSpPr>
          <p:nvPr/>
        </p:nvSpPr>
        <p:spPr bwMode="auto">
          <a:xfrm flipH="1">
            <a:off x="9001125" y="3500438"/>
            <a:ext cx="3714750" cy="495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2800" b="1"/>
              <a:t>Spaten Cerveja</a:t>
            </a:r>
          </a:p>
          <a:p>
            <a:pPr eaLnBrk="1" hangingPunct="1"/>
            <a:r>
              <a:rPr lang="pt-BR" sz="2400"/>
              <a:t>AFIP – Pesquisas Cientificas</a:t>
            </a:r>
          </a:p>
          <a:p>
            <a:pPr eaLnBrk="1" hangingPunct="1"/>
            <a:r>
              <a:rPr lang="pt-BR" sz="2400" b="1"/>
              <a:t>Natura Cosméticos </a:t>
            </a:r>
          </a:p>
          <a:p>
            <a:pPr eaLnBrk="1" hangingPunct="1"/>
            <a:r>
              <a:rPr lang="pt-BR" sz="2400"/>
              <a:t>Vitarella Prod.Alimenticios </a:t>
            </a:r>
          </a:p>
          <a:p>
            <a:pPr eaLnBrk="1" hangingPunct="1"/>
            <a:r>
              <a:rPr lang="pt-BR" sz="2400"/>
              <a:t>Ortocity Franquia</a:t>
            </a:r>
          </a:p>
          <a:p>
            <a:pPr eaLnBrk="1" hangingPunct="1"/>
            <a:r>
              <a:rPr lang="pt-BR" sz="2400" b="1"/>
              <a:t>Unimed  Aeromédica </a:t>
            </a:r>
          </a:p>
          <a:p>
            <a:pPr eaLnBrk="1" hangingPunct="1"/>
            <a:r>
              <a:rPr lang="pt-BR" sz="2400" b="1"/>
              <a:t>KAVAK</a:t>
            </a:r>
            <a:r>
              <a:rPr lang="pt-BR" sz="2400"/>
              <a:t> Usados e Seminovos </a:t>
            </a:r>
          </a:p>
          <a:p>
            <a:pPr eaLnBrk="1" hangingPunct="1"/>
            <a:r>
              <a:rPr lang="pt-BR" sz="2400" b="1"/>
              <a:t>FAST  SHOP </a:t>
            </a:r>
          </a:p>
          <a:p>
            <a:pPr eaLnBrk="1" hangingPunct="1"/>
            <a:r>
              <a:rPr lang="pt-BR" sz="2400" b="1"/>
              <a:t>CREA/SP </a:t>
            </a:r>
          </a:p>
          <a:p>
            <a:pPr eaLnBrk="1" hangingPunct="1"/>
            <a:r>
              <a:rPr lang="pt-BR" sz="2400"/>
              <a:t>ESTÁCIO Faculdades</a:t>
            </a:r>
          </a:p>
          <a:p>
            <a:pPr eaLnBrk="1" hangingPunct="1"/>
            <a:r>
              <a:rPr lang="pt-BR" sz="2400" b="1"/>
              <a:t>POLOWEAR </a:t>
            </a:r>
          </a:p>
          <a:p>
            <a:pPr eaLnBrk="1" hangingPunct="1"/>
            <a:r>
              <a:rPr lang="pt-BR" sz="2400"/>
              <a:t>JOLI  MATERIAIS  P/CONST.</a:t>
            </a:r>
          </a:p>
          <a:p>
            <a:pPr eaLnBrk="1" hangingPunct="1"/>
            <a:r>
              <a:rPr lang="pt-BR" sz="2400"/>
              <a:t>COLÉGIO POTENCIAL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 rot="10800000">
            <a:off x="-357188" y="-428625"/>
            <a:ext cx="13031788" cy="11285538"/>
            <a:chOff x="0" y="-118448"/>
            <a:chExt cx="3619627" cy="3134614"/>
          </a:xfrm>
        </p:grpSpPr>
        <p:sp>
          <p:nvSpPr>
            <p:cNvPr id="6157" name="Freeform 3"/>
            <p:cNvSpPr>
              <a:spLocks/>
            </p:cNvSpPr>
            <p:nvPr/>
          </p:nvSpPr>
          <p:spPr bwMode="auto">
            <a:xfrm>
              <a:off x="0" y="-118448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76098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6147" name="Group 4"/>
          <p:cNvGrpSpPr>
            <a:grpSpLocks/>
          </p:cNvGrpSpPr>
          <p:nvPr/>
        </p:nvGrpSpPr>
        <p:grpSpPr bwMode="auto">
          <a:xfrm rot="10800000">
            <a:off x="9001125" y="0"/>
            <a:ext cx="5276850" cy="4570413"/>
            <a:chOff x="0" y="0"/>
            <a:chExt cx="3619627" cy="3134614"/>
          </a:xfrm>
        </p:grpSpPr>
        <p:sp>
          <p:nvSpPr>
            <p:cNvPr id="6156" name="Freeform 5"/>
            <p:cNvSpPr>
              <a:spLocks/>
            </p:cNvSpPr>
            <p:nvPr/>
          </p:nvSpPr>
          <p:spPr bwMode="auto">
            <a:xfrm>
              <a:off x="0" y="0"/>
              <a:ext cx="3619627" cy="3134614"/>
            </a:xfrm>
            <a:custGeom>
              <a:avLst/>
              <a:gdLst>
                <a:gd name="T0" fmla="*/ 3619627 w 3619627"/>
                <a:gd name="T1" fmla="*/ 1567307 h 3134614"/>
                <a:gd name="T2" fmla="*/ 2714753 w 3619627"/>
                <a:gd name="T3" fmla="*/ 3134614 h 3134614"/>
                <a:gd name="T4" fmla="*/ 904875 w 3619627"/>
                <a:gd name="T5" fmla="*/ 3134614 h 3134614"/>
                <a:gd name="T6" fmla="*/ 0 w 3619627"/>
                <a:gd name="T7" fmla="*/ 1567307 h 3134614"/>
                <a:gd name="T8" fmla="*/ 904875 w 3619627"/>
                <a:gd name="T9" fmla="*/ 0 h 3134614"/>
                <a:gd name="T10" fmla="*/ 2714625 w 3619627"/>
                <a:gd name="T11" fmla="*/ 0 h 3134614"/>
                <a:gd name="T12" fmla="*/ 3619627 w 3619627"/>
                <a:gd name="T13" fmla="*/ 1567307 h 31346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19627"/>
                <a:gd name="T22" fmla="*/ 0 h 3134614"/>
                <a:gd name="T23" fmla="*/ 3619627 w 3619627"/>
                <a:gd name="T24" fmla="*/ 3134614 h 31346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19627" h="3134614">
                  <a:moveTo>
                    <a:pt x="3619627" y="1567307"/>
                  </a:moveTo>
                  <a:lnTo>
                    <a:pt x="2714752" y="3134614"/>
                  </a:lnTo>
                  <a:lnTo>
                    <a:pt x="904875" y="3134614"/>
                  </a:lnTo>
                  <a:lnTo>
                    <a:pt x="0" y="1567307"/>
                  </a:lnTo>
                  <a:lnTo>
                    <a:pt x="904875" y="0"/>
                  </a:lnTo>
                  <a:lnTo>
                    <a:pt x="2714625" y="0"/>
                  </a:lnTo>
                  <a:lnTo>
                    <a:pt x="3619627" y="1567307"/>
                  </a:lnTo>
                  <a:close/>
                </a:path>
              </a:pathLst>
            </a:custGeom>
            <a:solidFill>
              <a:srgbClr val="FF914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6148" name="Group 10"/>
          <p:cNvGrpSpPr>
            <a:grpSpLocks/>
          </p:cNvGrpSpPr>
          <p:nvPr/>
        </p:nvGrpSpPr>
        <p:grpSpPr bwMode="auto">
          <a:xfrm>
            <a:off x="11417300" y="4408488"/>
            <a:ext cx="4492625" cy="1438275"/>
            <a:chOff x="0" y="-57150"/>
            <a:chExt cx="5991852" cy="1918603"/>
          </a:xfrm>
        </p:grpSpPr>
        <p:sp>
          <p:nvSpPr>
            <p:cNvPr id="11" name="TextBox 11"/>
            <p:cNvSpPr txBox="1"/>
            <p:nvPr/>
          </p:nvSpPr>
          <p:spPr>
            <a:xfrm>
              <a:off x="0" y="660737"/>
              <a:ext cx="5991852" cy="56118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eaLnBrk="1" fontAlgn="auto" hangingPunct="1">
                <a:lnSpc>
                  <a:spcPts val="349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99" dirty="0">
                <a:solidFill>
                  <a:srgbClr val="000000"/>
                </a:solidFill>
                <a:latin typeface="Fira Sans Light"/>
              </a:endParaRP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1300272"/>
              <a:ext cx="5991852" cy="56118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eaLnBrk="1" fontAlgn="auto" hangingPunct="1">
                <a:lnSpc>
                  <a:spcPts val="349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99" dirty="0">
                <a:solidFill>
                  <a:srgbClr val="000000"/>
                </a:solidFill>
                <a:latin typeface="Fira Sans Light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57150"/>
              <a:ext cx="5991852" cy="622593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eaLnBrk="1" fontAlgn="auto" hangingPunct="1">
                <a:lnSpc>
                  <a:spcPts val="391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799" dirty="0">
                <a:solidFill>
                  <a:srgbClr val="000000"/>
                </a:solidFill>
                <a:latin typeface="Fira Sans Light"/>
              </a:endParaRPr>
            </a:p>
          </p:txBody>
        </p:sp>
      </p:grpSp>
      <p:grpSp>
        <p:nvGrpSpPr>
          <p:cNvPr id="6149" name="Group 18"/>
          <p:cNvGrpSpPr>
            <a:grpSpLocks/>
          </p:cNvGrpSpPr>
          <p:nvPr/>
        </p:nvGrpSpPr>
        <p:grpSpPr bwMode="auto">
          <a:xfrm>
            <a:off x="571500" y="1368425"/>
            <a:ext cx="11215688" cy="5626100"/>
            <a:chOff x="-609680" y="-66675"/>
            <a:chExt cx="14954355" cy="7501531"/>
          </a:xfrm>
        </p:grpSpPr>
        <p:sp>
          <p:nvSpPr>
            <p:cNvPr id="19" name="TextBox 19"/>
            <p:cNvSpPr txBox="1"/>
            <p:nvPr/>
          </p:nvSpPr>
          <p:spPr>
            <a:xfrm>
              <a:off x="-609680" y="3006751"/>
              <a:ext cx="14382851" cy="4428105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eaLnBrk="1" fontAlgn="auto" hangingPunct="1">
                <a:lnSpc>
                  <a:spcPts val="3709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</a:endParaRPr>
            </a:p>
            <a:p>
              <a:pPr marL="572134" lvl="1" indent="-286067" eaLnBrk="1" fontAlgn="auto" hangingPunct="1">
                <a:lnSpc>
                  <a:spcPts val="3709"/>
                </a:lnSpc>
                <a:spcBef>
                  <a:spcPts val="0"/>
                </a:spcBef>
                <a:spcAft>
                  <a:spcPts val="0"/>
                </a:spcAft>
                <a:buFont typeface="Arial"/>
                <a:buChar char="•"/>
                <a:defRPr/>
              </a:pPr>
              <a:r>
                <a:rPr lang="en-US" sz="2649" b="1" dirty="0">
                  <a:solidFill>
                    <a:srgbClr val="F4F4F4"/>
                  </a:solidFill>
                  <a:latin typeface="Fira Sans Light"/>
                </a:rPr>
                <a:t>Email: </a:t>
              </a:r>
              <a:r>
                <a:rPr lang="en-US" sz="2649" b="1" dirty="0" err="1">
                  <a:solidFill>
                    <a:srgbClr val="FFFF00"/>
                  </a:solidFill>
                  <a:latin typeface="Fira Sans Light"/>
                </a:rPr>
                <a:t>midia.negocios</a:t>
              </a:r>
              <a:r>
                <a:rPr lang="en-US" sz="2649" b="1" dirty="0">
                  <a:solidFill>
                    <a:srgbClr val="FFFF00"/>
                  </a:solidFill>
                  <a:latin typeface="Fira Sans Light"/>
                </a:rPr>
                <a:t> @</a:t>
              </a:r>
              <a:r>
                <a:rPr lang="en-US" sz="2649" b="1" dirty="0" err="1">
                  <a:solidFill>
                    <a:srgbClr val="FFFF00"/>
                  </a:solidFill>
                  <a:latin typeface="Fira Sans Light"/>
                </a:rPr>
                <a:t>newbrasilpublicidade.com.br</a:t>
              </a:r>
              <a:r>
                <a:rPr lang="en-US" sz="2649" b="1" dirty="0">
                  <a:solidFill>
                    <a:srgbClr val="FFFF00"/>
                  </a:solidFill>
                  <a:latin typeface="Fira Sans Light"/>
                </a:rPr>
                <a:t> </a:t>
              </a:r>
            </a:p>
            <a:p>
              <a:pPr marL="572134" lvl="1" indent="-286067" eaLnBrk="1" fontAlgn="auto" hangingPunct="1">
                <a:lnSpc>
                  <a:spcPts val="3709"/>
                </a:lnSpc>
                <a:spcBef>
                  <a:spcPts val="0"/>
                </a:spcBef>
                <a:spcAft>
                  <a:spcPts val="0"/>
                </a:spcAft>
                <a:buFont typeface="Arial"/>
                <a:buChar char="•"/>
                <a:defRPr/>
              </a:pPr>
              <a:endParaRPr lang="en-US" sz="2649" b="1" dirty="0">
                <a:solidFill>
                  <a:srgbClr val="F4F4F4"/>
                </a:solidFill>
                <a:latin typeface="Fira Sans Light"/>
              </a:endParaRPr>
            </a:p>
            <a:p>
              <a:pPr marL="572134" lvl="1" indent="-286067" eaLnBrk="1" fontAlgn="auto" hangingPunct="1">
                <a:lnSpc>
                  <a:spcPts val="3709"/>
                </a:lnSpc>
                <a:spcBef>
                  <a:spcPts val="0"/>
                </a:spcBef>
                <a:spcAft>
                  <a:spcPts val="0"/>
                </a:spcAft>
                <a:buFont typeface="Arial"/>
                <a:buChar char="•"/>
                <a:defRPr/>
              </a:pPr>
              <a:r>
                <a:rPr lang="en-US" sz="2649" b="1" dirty="0" err="1">
                  <a:solidFill>
                    <a:srgbClr val="F4F4F4"/>
                  </a:solidFill>
                  <a:latin typeface="Fira Sans Light"/>
                </a:rPr>
                <a:t>Whatsapp</a:t>
              </a:r>
              <a:r>
                <a:rPr lang="en-US" sz="2649" b="1" dirty="0">
                  <a:solidFill>
                    <a:srgbClr val="00B0F0"/>
                  </a:solidFill>
                  <a:latin typeface="Gabo Drive" pitchFamily="2" charset="0"/>
                </a:rPr>
                <a:t>:     </a:t>
              </a:r>
              <a:r>
                <a:rPr lang="en-US" sz="3600" b="1" dirty="0">
                  <a:solidFill>
                    <a:srgbClr val="FFFF00"/>
                  </a:solidFill>
                  <a:latin typeface="Gabo Drive" pitchFamily="2" charset="0"/>
                </a:rPr>
                <a:t>(11) 95050-9406 </a:t>
              </a:r>
            </a:p>
            <a:p>
              <a:pPr marL="572134" lvl="1" indent="-286067" eaLnBrk="1" fontAlgn="auto" hangingPunct="1">
                <a:lnSpc>
                  <a:spcPts val="3709"/>
                </a:lnSpc>
                <a:spcBef>
                  <a:spcPts val="0"/>
                </a:spcBef>
                <a:spcAft>
                  <a:spcPts val="0"/>
                </a:spcAft>
                <a:buFont typeface="Arial"/>
                <a:buChar char="•"/>
                <a:defRPr/>
              </a:pPr>
              <a:r>
                <a:rPr lang="en-US" sz="2649" b="1" dirty="0" err="1">
                  <a:solidFill>
                    <a:srgbClr val="F4F4F4"/>
                  </a:solidFill>
                  <a:latin typeface="Fira Sans Light"/>
                </a:rPr>
                <a:t>Linkedin</a:t>
              </a:r>
              <a:r>
                <a:rPr lang="en-US" sz="2649" b="1" dirty="0">
                  <a:solidFill>
                    <a:srgbClr val="F4F4F4"/>
                  </a:solidFill>
                  <a:latin typeface="Fira Sans Light"/>
                </a:rPr>
                <a:t>:  </a:t>
              </a:r>
              <a:r>
                <a:rPr lang="en-US" sz="2649" b="1" dirty="0">
                  <a:solidFill>
                    <a:srgbClr val="FFFF00"/>
                  </a:solidFill>
                  <a:latin typeface="Fira Sans Light"/>
                </a:rPr>
                <a:t>https://www.linkedin.com/in/natan-honorato-head-de-m%C3%ADdia-atendimento-novos-negocios-6939b625</a:t>
              </a:r>
              <a:r>
                <a:rPr lang="en-US" sz="2649" b="1" dirty="0">
                  <a:solidFill>
                    <a:srgbClr val="F4F4F4"/>
                  </a:solidFill>
                  <a:latin typeface="Fira Sans Light"/>
                </a:rPr>
                <a:t>/</a:t>
              </a:r>
            </a:p>
            <a:p>
              <a:pPr marL="572134" lvl="1" indent="-286067" eaLnBrk="1" fontAlgn="auto" hangingPunct="1">
                <a:lnSpc>
                  <a:spcPts val="3709"/>
                </a:lnSpc>
                <a:spcBef>
                  <a:spcPts val="0"/>
                </a:spcBef>
                <a:spcAft>
                  <a:spcPts val="0"/>
                </a:spcAft>
                <a:buFont typeface="Arial"/>
                <a:buChar char="•"/>
                <a:defRPr/>
              </a:pPr>
              <a:r>
                <a:rPr lang="en-US" sz="2649" b="1" dirty="0" err="1">
                  <a:solidFill>
                    <a:srgbClr val="F4F4F4"/>
                  </a:solidFill>
                  <a:latin typeface="Fira Sans Light"/>
                </a:rPr>
                <a:t>Facebook</a:t>
              </a:r>
              <a:r>
                <a:rPr lang="en-US" sz="2649" b="1" dirty="0">
                  <a:solidFill>
                    <a:srgbClr val="F4F4F4"/>
                  </a:solidFill>
                  <a:latin typeface="Fira Sans Light"/>
                </a:rPr>
                <a:t>:   </a:t>
              </a:r>
              <a:r>
                <a:rPr lang="en-US" sz="2649" b="1" dirty="0">
                  <a:solidFill>
                    <a:srgbClr val="FFFF00"/>
                  </a:solidFill>
                  <a:latin typeface="Fira Sans Light"/>
                </a:rPr>
                <a:t>https://www.facebook.com/natanhonorato.jornalista</a:t>
              </a:r>
              <a:r>
                <a:rPr lang="en-US" sz="2649" dirty="0">
                  <a:solidFill>
                    <a:srgbClr val="F4F4F4"/>
                  </a:solidFill>
                  <a:latin typeface="Fira Sans Light"/>
                </a:rPr>
                <a:t>/</a:t>
              </a: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-133426" y="-66675"/>
              <a:ext cx="14478101" cy="2667023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eaLnBrk="1" fontAlgn="auto" hangingPunct="1">
                <a:lnSpc>
                  <a:spcPts val="7800"/>
                </a:lnSpc>
                <a:spcAft>
                  <a:spcPts val="0"/>
                </a:spcAft>
                <a:defRPr/>
              </a:pPr>
              <a:r>
                <a:rPr lang="en-US" sz="6000" spc="-60" dirty="0">
                  <a:solidFill>
                    <a:srgbClr val="F4F4F4"/>
                  </a:solidFill>
                  <a:latin typeface="Fira Sans Medium"/>
                </a:rPr>
                <a:t>     </a:t>
              </a:r>
              <a:r>
                <a:rPr lang="en-US" sz="6000" spc="-60" dirty="0" err="1">
                  <a:solidFill>
                    <a:srgbClr val="FFFF00"/>
                  </a:solidFill>
                  <a:latin typeface="Fira Sans Medium"/>
                </a:rPr>
                <a:t>Quer</a:t>
              </a:r>
              <a:r>
                <a:rPr lang="en-US" sz="6000" spc="-60" dirty="0">
                  <a:solidFill>
                    <a:srgbClr val="FFFF00"/>
                  </a:solidFill>
                  <a:latin typeface="Fira Sans Medium"/>
                </a:rPr>
                <a:t>  </a:t>
              </a:r>
              <a:r>
                <a:rPr lang="en-US" sz="6000" spc="-60" dirty="0" err="1">
                  <a:solidFill>
                    <a:srgbClr val="FFFF00"/>
                  </a:solidFill>
                  <a:latin typeface="Fira Sans Medium"/>
                </a:rPr>
                <a:t>uma</a:t>
              </a:r>
              <a:r>
                <a:rPr lang="en-US" sz="6000" spc="-60" dirty="0">
                  <a:solidFill>
                    <a:srgbClr val="FFFF00"/>
                  </a:solidFill>
                  <a:latin typeface="Fira Sans Medium"/>
                </a:rPr>
                <a:t>  </a:t>
              </a:r>
              <a:r>
                <a:rPr lang="en-US" sz="6000" spc="-60" dirty="0" err="1">
                  <a:solidFill>
                    <a:srgbClr val="FFFF00"/>
                  </a:solidFill>
                  <a:latin typeface="Fira Sans Medium"/>
                </a:rPr>
                <a:t>proposta</a:t>
              </a:r>
              <a:r>
                <a:rPr lang="en-US" sz="6000" spc="-60" dirty="0">
                  <a:solidFill>
                    <a:srgbClr val="FFFF00"/>
                  </a:solidFill>
                  <a:latin typeface="Fira Sans Medium"/>
                </a:rPr>
                <a:t>? </a:t>
              </a:r>
            </a:p>
            <a:p>
              <a:pPr eaLnBrk="1" fontAlgn="auto" hangingPunct="1">
                <a:lnSpc>
                  <a:spcPts val="7800"/>
                </a:lnSpc>
                <a:spcAft>
                  <a:spcPts val="0"/>
                </a:spcAft>
                <a:defRPr/>
              </a:pPr>
              <a:r>
                <a:rPr lang="en-US" sz="6000" spc="-60" dirty="0">
                  <a:solidFill>
                    <a:srgbClr val="FFFF00"/>
                  </a:solidFill>
                  <a:latin typeface="Fira Sans Medium"/>
                </a:rPr>
                <a:t>     </a:t>
              </a:r>
              <a:r>
                <a:rPr lang="en-US" sz="6000" spc="-60" dirty="0" err="1">
                  <a:solidFill>
                    <a:srgbClr val="FFFF00"/>
                  </a:solidFill>
                  <a:latin typeface="Fira Sans Medium"/>
                </a:rPr>
                <a:t>Mande</a:t>
              </a:r>
              <a:r>
                <a:rPr lang="en-US" sz="6000" spc="-60" dirty="0">
                  <a:solidFill>
                    <a:srgbClr val="FFFF00"/>
                  </a:solidFill>
                  <a:latin typeface="Fira Sans Medium"/>
                </a:rPr>
                <a:t> o </a:t>
              </a:r>
              <a:r>
                <a:rPr lang="en-US" sz="6000" spc="-60" dirty="0" err="1">
                  <a:solidFill>
                    <a:srgbClr val="FFFF00"/>
                  </a:solidFill>
                  <a:latin typeface="Fira Sans Medium"/>
                </a:rPr>
                <a:t>seu</a:t>
              </a:r>
              <a:r>
                <a:rPr lang="en-US" sz="6000" spc="-60" dirty="0">
                  <a:solidFill>
                    <a:srgbClr val="FFFF00"/>
                  </a:solidFill>
                  <a:latin typeface="Fira Sans Medium"/>
                </a:rPr>
                <a:t> briefing.</a:t>
              </a:r>
            </a:p>
          </p:txBody>
        </p:sp>
      </p:grpSp>
      <p:pic>
        <p:nvPicPr>
          <p:cNvPr id="6150" name="Imagem 27" descr="MATRIZ PARA MENSAGENS CORPORATIVAS_NEW_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55563" y="0"/>
            <a:ext cx="5532437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A36FC80B4B7CF49B468CCD5ECBEEECF" ma:contentTypeVersion="16" ma:contentTypeDescription="Crie um novo documento." ma:contentTypeScope="" ma:versionID="f88c6d256d0ee76e740d73bd55fccb90">
  <xsd:schema xmlns:xsd="http://www.w3.org/2001/XMLSchema" xmlns:xs="http://www.w3.org/2001/XMLSchema" xmlns:p="http://schemas.microsoft.com/office/2006/metadata/properties" xmlns:ns2="cd19db74-cc85-471f-bdaf-fe16e090c816" xmlns:ns3="1e701c24-ae37-4678-87f9-064082a0b918" targetNamespace="http://schemas.microsoft.com/office/2006/metadata/properties" ma:root="true" ma:fieldsID="a263af111d3287e7c4752f64e59f19ea" ns2:_="" ns3:_="">
    <xsd:import namespace="cd19db74-cc85-471f-bdaf-fe16e090c816"/>
    <xsd:import namespace="1e701c24-ae37-4678-87f9-064082a0b9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19db74-cc85-471f-bdaf-fe16e090c8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Marcações de imagem" ma:readOnly="false" ma:fieldId="{5cf76f15-5ced-4ddc-b409-7134ff3c332f}" ma:taxonomyMulti="true" ma:sspId="df2f6381-d3a1-455d-9cae-b325c644c7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701c24-ae37-4678-87f9-064082a0b918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dc18831c-7430-4802-9df8-3113bb9c7dd6}" ma:internalName="TaxCatchAll" ma:showField="CatchAllData" ma:web="1e701c24-ae37-4678-87f9-064082a0b9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>
    <TaxCatchAll xmlns="1e701c24-ae37-4678-87f9-064082a0b918"/>
    <lcf76f155ced4ddcb4097134ff3c332f xmlns="cd19db74-cc85-471f-bdaf-fe16e090c816" xsi:nil="true"/>
  </documentManagement>
</p:properties>
</file>

<file path=customXml/itemProps1.xml><?xml version="1.0" encoding="utf-8"?>
<ds:datastoreItem xmlns:ds="http://schemas.openxmlformats.org/officeDocument/2006/customXml" ds:itemID="{EA54B2D5-9DDA-4B11-8D73-10E87A7807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d19db74-cc85-471f-bdaf-fe16e090c816"/>
    <ds:schemaRef ds:uri="1e701c24-ae37-4678-87f9-064082a0b9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6ED5F3-094E-4F59-8F7D-71B019C0A1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57E873-6184-453A-97C7-16EE62D42D36}">
  <ds:schemaRefs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472</Words>
  <Application>Microsoft Office PowerPoint</Application>
  <PresentationFormat>Personalizados</PresentationFormat>
  <Paragraphs>104</Paragraphs>
  <Slides>5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5</vt:i4>
      </vt:variant>
    </vt:vector>
  </HeadingPairs>
  <TitlesOfParts>
    <vt:vector size="17" baseType="lpstr">
      <vt:lpstr>Calibri</vt:lpstr>
      <vt:lpstr>Arial</vt:lpstr>
      <vt:lpstr>Fira Sans Bold</vt:lpstr>
      <vt:lpstr>Franklin Gothic Heavy</vt:lpstr>
      <vt:lpstr>Fira Sans Light</vt:lpstr>
      <vt:lpstr>Fira Sans Medium</vt:lpstr>
      <vt:lpstr>Arial Black</vt:lpstr>
      <vt:lpstr>Fira Sans</vt:lpstr>
      <vt:lpstr>Franklin Gothic Demi Cond</vt:lpstr>
      <vt:lpstr>Impact</vt:lpstr>
      <vt:lpstr>Gabo Drive</vt:lpstr>
      <vt:lpstr>Office Theme</vt:lpstr>
      <vt:lpstr>Diapositivo 1</vt:lpstr>
      <vt:lpstr>Diapositivo 2</vt:lpstr>
      <vt:lpstr>Diapositivo 3</vt:lpstr>
      <vt:lpstr>Diapositivo 4</vt:lpstr>
      <vt:lpstr>Diapositivo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de Negócios Pitch Deck RODADA RIO DE JANEIRO 19 ABRIL</dc:title>
  <dc:creator>NEWBRASIL</dc:creator>
  <cp:lastModifiedBy>Admin</cp:lastModifiedBy>
  <cp:revision>30</cp:revision>
  <dcterms:created xsi:type="dcterms:W3CDTF">2006-08-16T00:00:00Z</dcterms:created>
  <dcterms:modified xsi:type="dcterms:W3CDTF">2026-05-25T21:52:39Z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0x0101009A36FC80B4B7CF49B468CCD5ECBEEECF</vt:lpwstr>
  </property>
</Properties>
</file>