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72" r:id="rId13"/>
    <p:sldId id="269" r:id="rId14"/>
    <p:sldId id="270" r:id="rId15"/>
    <p:sldId id="263" r:id="rId16"/>
    <p:sldId id="264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136" userDrawn="1">
          <p15:clr>
            <a:srgbClr val="A4A3A4"/>
          </p15:clr>
        </p15:guide>
        <p15:guide id="3" orient="horz" pos="3094" userDrawn="1">
          <p15:clr>
            <a:srgbClr val="A4A3A4"/>
          </p15:clr>
        </p15:guide>
        <p15:guide id="4" pos="5080" userDrawn="1">
          <p15:clr>
            <a:srgbClr val="A4A3A4"/>
          </p15:clr>
        </p15:guide>
        <p15:guide id="5" orient="horz" pos="14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EE0000"/>
    <a:srgbClr val="9E0000"/>
    <a:srgbClr val="BC0000"/>
    <a:srgbClr val="CC092F"/>
    <a:srgbClr val="8E0000"/>
    <a:srgbClr val="740000"/>
    <a:srgbClr val="FF5B5B"/>
    <a:srgbClr val="FF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6265EE-ED00-ACFB-AA1E-653C1843B03B}" v="3" dt="2020-07-08T00:02:55.967"/>
    <p1510:client id="{9434B5AB-CC89-45B9-8521-02C45FAD2522}" v="4" dt="2020-07-08T00:00:10.7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34"/>
    <p:restoredTop sz="94707"/>
  </p:normalViewPr>
  <p:slideViewPr>
    <p:cSldViewPr snapToGrid="0">
      <p:cViewPr varScale="1">
        <p:scale>
          <a:sx n="154" d="100"/>
          <a:sy n="154" d="100"/>
        </p:scale>
        <p:origin x="632" y="496"/>
      </p:cViewPr>
      <p:guideLst>
        <p:guide pos="136"/>
        <p:guide orient="horz" pos="3094"/>
        <p:guide pos="5080"/>
        <p:guide orient="horz" pos="1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243F2-F47E-429D-A7EC-E49D1D286FBA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62B79-1D1D-41C5-92A3-5FBF3FDE05B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246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1784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9788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4718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005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6556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4996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27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7892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6047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234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2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24540C-0EF8-447D-AD92-4DD2B4AEDA28}" type="datetimeFigureOut">
              <a:rPr lang="pt-BR" smtClean="0"/>
              <a:t>11/02/2026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5B7C1-BE7B-4E1B-B168-7E92ADA037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54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6CA1B3D-8F9C-463C-9922-E1EC6F71A0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4125"/>
            <a:ext cx="9141293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F18408C-6ED8-407F-AFD5-BB0CADAB24BA}"/>
              </a:ext>
            </a:extLst>
          </p:cNvPr>
          <p:cNvSpPr txBox="1"/>
          <p:nvPr/>
        </p:nvSpPr>
        <p:spPr>
          <a:xfrm>
            <a:off x="2749549" y="3464297"/>
            <a:ext cx="364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Simples para você.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Eficiente para o seu negócio.</a:t>
            </a:r>
          </a:p>
        </p:txBody>
      </p:sp>
      <p:pic>
        <p:nvPicPr>
          <p:cNvPr id="4" name="Imagem 3" descr="Porta de vidro&#10;&#10;O conteúdo gerado por IA pode estar incorreto.">
            <a:extLst>
              <a:ext uri="{FF2B5EF4-FFF2-40B4-BE49-F238E27FC236}">
                <a16:creationId xmlns:a16="http://schemas.microsoft.com/office/drawing/2014/main" id="{1C347F37-C2B6-BB11-585D-2B9CA48E6E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3152" y="198671"/>
            <a:ext cx="1717482" cy="1391589"/>
          </a:xfrm>
          <a:prstGeom prst="rect">
            <a:avLst/>
          </a:prstGeom>
        </p:spPr>
      </p:pic>
      <p:pic>
        <p:nvPicPr>
          <p:cNvPr id="11" name="Imagem 10" descr="Logotipo&#10;&#10;Descrição gerada automaticamente">
            <a:extLst>
              <a:ext uri="{FF2B5EF4-FFF2-40B4-BE49-F238E27FC236}">
                <a16:creationId xmlns:a16="http://schemas.microsoft.com/office/drawing/2014/main" id="{D5FBC970-F3B5-F262-05D6-A8F11D6312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74" y="1093236"/>
            <a:ext cx="3658514" cy="237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0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BF59B024-B222-48EF-BCD6-7BFC0DABA7F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7" y="0"/>
            <a:ext cx="9141293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0F18408C-6ED8-407F-AFD5-BB0CADAB24BA}"/>
              </a:ext>
            </a:extLst>
          </p:cNvPr>
          <p:cNvSpPr txBox="1"/>
          <p:nvPr/>
        </p:nvSpPr>
        <p:spPr>
          <a:xfrm>
            <a:off x="149629" y="3733378"/>
            <a:ext cx="364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Simples</a:t>
            </a: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você.</a:t>
            </a:r>
          </a:p>
          <a:p>
            <a:pPr algn="ctr"/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Eficiente para o seu </a:t>
            </a:r>
            <a:r>
              <a:rPr lang="pt-BR" sz="1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negócio</a:t>
            </a: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Imagem 2" descr="Padrão do plano de fundo&#10;&#10;O conteúdo gerado por IA pode estar incorreto.">
            <a:extLst>
              <a:ext uri="{FF2B5EF4-FFF2-40B4-BE49-F238E27FC236}">
                <a16:creationId xmlns:a16="http://schemas.microsoft.com/office/drawing/2014/main" id="{073D1AAB-9000-7642-F2BD-CA3C23AE8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393" y="55659"/>
            <a:ext cx="1502908" cy="914399"/>
          </a:xfrm>
          <a:prstGeom prst="rect">
            <a:avLst/>
          </a:prstGeom>
        </p:spPr>
      </p:pic>
      <p:pic>
        <p:nvPicPr>
          <p:cNvPr id="4" name="Imagem 3" descr="Logotipo&#10;&#10;Descrição gerada automaticamente">
            <a:extLst>
              <a:ext uri="{FF2B5EF4-FFF2-40B4-BE49-F238E27FC236}">
                <a16:creationId xmlns:a16="http://schemas.microsoft.com/office/drawing/2014/main" id="{EA91B536-D465-91C5-C8E8-957D5CA0CF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654" y="138787"/>
            <a:ext cx="2018639" cy="1308268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3FE608D-E6EE-F5D8-3EB4-FEA456F31637}"/>
              </a:ext>
            </a:extLst>
          </p:cNvPr>
          <p:cNvSpPr txBox="1"/>
          <p:nvPr/>
        </p:nvSpPr>
        <p:spPr>
          <a:xfrm>
            <a:off x="3116022" y="2190253"/>
            <a:ext cx="2911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</a:t>
            </a:r>
            <a:r>
              <a:rPr lang="pt-BR" sz="1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1995 </a:t>
            </a: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atuando no mercado.</a:t>
            </a:r>
          </a:p>
        </p:txBody>
      </p:sp>
    </p:spTree>
    <p:extLst>
      <p:ext uri="{BB962C8B-B14F-4D97-AF65-F5344CB8AC3E}">
        <p14:creationId xmlns:p14="http://schemas.microsoft.com/office/powerpoint/2010/main" val="420510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C432B73-3DC3-46B6-B838-A202854CF8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" y="0"/>
            <a:ext cx="9141291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0277FB9-AED6-45E3-8D3B-E0A4F02FDFA9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91FE6400-3D7A-4CBB-9D8B-E7FB49404C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215" y="4611859"/>
            <a:ext cx="1653061" cy="3600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8B42598-494D-43D4-8286-A58DED596652}"/>
              </a:ext>
            </a:extLst>
          </p:cNvPr>
          <p:cNvSpPr txBox="1"/>
          <p:nvPr/>
        </p:nvSpPr>
        <p:spPr>
          <a:xfrm>
            <a:off x="292384" y="389809"/>
            <a:ext cx="3416300" cy="699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Quem somos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A396D9DD-072E-41DA-AFDE-729277BFD5CD}"/>
              </a:ext>
            </a:extLst>
          </p:cNvPr>
          <p:cNvSpPr txBox="1"/>
          <p:nvPr/>
        </p:nvSpPr>
        <p:spPr>
          <a:xfrm>
            <a:off x="292384" y="1324783"/>
            <a:ext cx="3706585" cy="33561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Prestamos serviços profissionais na área contábil, fiscal e trabalhista há 25 anos, período em que desenvolvemos também a constituição, alteração e regularização de inúmeras empresas. </a:t>
            </a:r>
          </a:p>
          <a:p>
            <a:pPr>
              <a:lnSpc>
                <a:spcPct val="150000"/>
              </a:lnSpc>
            </a:pPr>
            <a:endParaRPr lang="pt-BR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Oferecemos transparência, </a:t>
            </a:r>
            <a:r>
              <a:rPr lang="pt-BR" sz="1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pró-atividade</a:t>
            </a:r>
            <a:r>
              <a:rPr lang="pt-BR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uma parceria eficiente voltada para resultados. Estamos registrados no Conselho Regional de Contabilidade do Estado de São Paulo sob o n° 2SP036303/O-8.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71E39A38-6C00-4192-8F93-800894198195}"/>
              </a:ext>
            </a:extLst>
          </p:cNvPr>
          <p:cNvSpPr txBox="1"/>
          <p:nvPr/>
        </p:nvSpPr>
        <p:spPr>
          <a:xfrm>
            <a:off x="5602321" y="2356508"/>
            <a:ext cx="2911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</a:t>
            </a:r>
            <a:r>
              <a:rPr lang="pt-BR" sz="1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1995 </a:t>
            </a: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atuando no mercado.</a:t>
            </a:r>
          </a:p>
        </p:txBody>
      </p:sp>
    </p:spTree>
    <p:extLst>
      <p:ext uri="{BB962C8B-B14F-4D97-AF65-F5344CB8AC3E}">
        <p14:creationId xmlns:p14="http://schemas.microsoft.com/office/powerpoint/2010/main" val="493068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m 30">
            <a:extLst>
              <a:ext uri="{FF2B5EF4-FFF2-40B4-BE49-F238E27FC236}">
                <a16:creationId xmlns:a16="http://schemas.microsoft.com/office/drawing/2014/main" id="{F6B0C51B-EC95-4AFB-BED2-D0D5A2143E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A25012D2-4F4D-4182-B5FA-ACF42A79E245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C23A531-D11C-4DF1-9F63-DE304BEF3A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287" y="4611867"/>
            <a:ext cx="1653062" cy="3600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00EC3BE9-2382-4A5E-9436-07D7DF172B2E}"/>
              </a:ext>
            </a:extLst>
          </p:cNvPr>
          <p:cNvSpPr/>
          <p:nvPr/>
        </p:nvSpPr>
        <p:spPr>
          <a:xfrm>
            <a:off x="470974" y="4197958"/>
            <a:ext cx="4336601" cy="660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Estabelecer parcerias sólidas e transparentes</a:t>
            </a:r>
          </a:p>
          <a:p>
            <a:pPr>
              <a:lnSpc>
                <a:spcPct val="150000"/>
              </a:lnSpc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pautadas na customização das nossas soluções.</a:t>
            </a:r>
            <a:endParaRPr lang="pt-BR" sz="130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CECD983-D926-4CC4-AE4D-587C6B9C701F}"/>
              </a:ext>
            </a:extLst>
          </p:cNvPr>
          <p:cNvSpPr txBox="1"/>
          <p:nvPr/>
        </p:nvSpPr>
        <p:spPr>
          <a:xfrm>
            <a:off x="445397" y="2204589"/>
            <a:ext cx="2755901" cy="699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Visão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BA6DB620-F707-45FE-B01A-1A8F5AA04049}"/>
              </a:ext>
            </a:extLst>
          </p:cNvPr>
          <p:cNvSpPr/>
          <p:nvPr/>
        </p:nvSpPr>
        <p:spPr>
          <a:xfrm>
            <a:off x="464624" y="2771019"/>
            <a:ext cx="4246449" cy="660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Entregar serviços eficientes e com o nível de excelência esperado pelos nossos clientes.</a:t>
            </a:r>
            <a:endParaRPr lang="pt-BR" sz="130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9F289D81-1089-4AC9-9611-A3157E636AFD}"/>
              </a:ext>
            </a:extLst>
          </p:cNvPr>
          <p:cNvSpPr txBox="1"/>
          <p:nvPr/>
        </p:nvSpPr>
        <p:spPr>
          <a:xfrm>
            <a:off x="458275" y="3605540"/>
            <a:ext cx="2755901" cy="699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Valores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5E207120-920C-4EDD-B236-2EF34D0DA540}"/>
              </a:ext>
            </a:extLst>
          </p:cNvPr>
          <p:cNvSpPr txBox="1"/>
          <p:nvPr/>
        </p:nvSpPr>
        <p:spPr>
          <a:xfrm>
            <a:off x="464714" y="1152171"/>
            <a:ext cx="3279783" cy="975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Fornecer serviços contábeis e amplo assessoramento aos nossos clientes, para que multipliquem seus resultados</a:t>
            </a:r>
            <a:r>
              <a:rPr lang="pt-BR" sz="1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C964B81C-2E05-48CA-A618-5365E88DAFEE}"/>
              </a:ext>
            </a:extLst>
          </p:cNvPr>
          <p:cNvSpPr txBox="1"/>
          <p:nvPr/>
        </p:nvSpPr>
        <p:spPr>
          <a:xfrm>
            <a:off x="464714" y="546987"/>
            <a:ext cx="2755901" cy="699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Missão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4505B38-733D-4560-B008-C031C912E6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4" y="843364"/>
            <a:ext cx="288000" cy="288000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74092D2-87A2-4D50-8D27-17B1930B49E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4" y="2493274"/>
            <a:ext cx="288000" cy="288000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1DB30DFD-41AB-4C30-98A6-D2B6F8FEC6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94" y="3885896"/>
            <a:ext cx="288000" cy="288000"/>
          </a:xfrm>
          <a:prstGeom prst="rect">
            <a:avLst/>
          </a:prstGeom>
        </p:spPr>
      </p:pic>
      <p:sp>
        <p:nvSpPr>
          <p:cNvPr id="27" name="CaixaDeTexto 26">
            <a:extLst>
              <a:ext uri="{FF2B5EF4-FFF2-40B4-BE49-F238E27FC236}">
                <a16:creationId xmlns:a16="http://schemas.microsoft.com/office/drawing/2014/main" id="{6A784B26-2890-4353-946A-885C978D1895}"/>
              </a:ext>
            </a:extLst>
          </p:cNvPr>
          <p:cNvSpPr txBox="1"/>
          <p:nvPr/>
        </p:nvSpPr>
        <p:spPr>
          <a:xfrm>
            <a:off x="5619749" y="247728"/>
            <a:ext cx="33450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Confiança</a:t>
            </a:r>
            <a:r>
              <a:rPr lang="pt-BR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é a base do nosso sucesso.</a:t>
            </a:r>
          </a:p>
        </p:txBody>
      </p:sp>
    </p:spTree>
    <p:extLst>
      <p:ext uri="{BB962C8B-B14F-4D97-AF65-F5344CB8AC3E}">
        <p14:creationId xmlns:p14="http://schemas.microsoft.com/office/powerpoint/2010/main" val="1779353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B554E62E-0717-42B5-AF0B-18386DE99C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7468DF49-F0B5-457E-8383-13B62E55A9DD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348D8BC4-6B60-42FD-A1AF-357ABA6D43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4543" y="4611864"/>
            <a:ext cx="1653061" cy="360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D40D7C68-078F-400C-BD80-1D6202B3245F}"/>
              </a:ext>
            </a:extLst>
          </p:cNvPr>
          <p:cNvSpPr txBox="1"/>
          <p:nvPr/>
        </p:nvSpPr>
        <p:spPr>
          <a:xfrm>
            <a:off x="358775" y="522768"/>
            <a:ext cx="3479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Especialização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82EDFFC1-D87F-447D-A553-6011742AB4FF}"/>
              </a:ext>
            </a:extLst>
          </p:cNvPr>
          <p:cNvSpPr txBox="1"/>
          <p:nvPr/>
        </p:nvSpPr>
        <p:spPr>
          <a:xfrm>
            <a:off x="358775" y="1209034"/>
            <a:ext cx="4213225" cy="29406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Temos uma equipe altamente capacitada para atender tanto as necessidades de pessoas físicas quanto das empresas, de modo a oferecer muito mais do que um serviço: entregamos soluções. </a:t>
            </a:r>
          </a:p>
          <a:p>
            <a:pPr>
              <a:lnSpc>
                <a:spcPct val="150000"/>
              </a:lnSpc>
            </a:pPr>
            <a:br>
              <a:rPr lang="pt-B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Nossos profissionais possuem qualificação e capacitação profissional para apoiar cada cliente com excelência, compromisso e especialização.</a:t>
            </a:r>
          </a:p>
          <a:p>
            <a:pPr>
              <a:lnSpc>
                <a:spcPct val="150000"/>
              </a:lnSpc>
            </a:pPr>
            <a:endParaRPr lang="pt-BR" sz="13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E4AC2074-468B-4B60-AAF7-71134362C8AF}"/>
              </a:ext>
            </a:extLst>
          </p:cNvPr>
          <p:cNvSpPr txBox="1"/>
          <p:nvPr/>
        </p:nvSpPr>
        <p:spPr>
          <a:xfrm>
            <a:off x="6019725" y="501148"/>
            <a:ext cx="2735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nossa equipe é a </a:t>
            </a:r>
            <a:r>
              <a:rPr lang="pt-BR" sz="20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 equipe.</a:t>
            </a:r>
          </a:p>
        </p:txBody>
      </p:sp>
    </p:spTree>
    <p:extLst>
      <p:ext uri="{BB962C8B-B14F-4D97-AF65-F5344CB8AC3E}">
        <p14:creationId xmlns:p14="http://schemas.microsoft.com/office/powerpoint/2010/main" val="1427037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5EDEB8C-1F58-42D5-B172-FC59FBBD031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B1F93D8-7BAA-4758-9055-9F64DC1213AB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05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F00725D6-926F-4B47-A290-7088229E97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219" y="4611864"/>
            <a:ext cx="1653061" cy="3600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53778A8B-DFD2-438A-AACA-502E10A06953}"/>
              </a:ext>
            </a:extLst>
          </p:cNvPr>
          <p:cNvSpPr txBox="1"/>
          <p:nvPr/>
        </p:nvSpPr>
        <p:spPr>
          <a:xfrm>
            <a:off x="371475" y="1435651"/>
            <a:ext cx="3479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Diferenciais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B1798292-D575-43F8-B953-58638EF5D7DC}"/>
              </a:ext>
            </a:extLst>
          </p:cNvPr>
          <p:cNvSpPr txBox="1"/>
          <p:nvPr/>
        </p:nvSpPr>
        <p:spPr>
          <a:xfrm>
            <a:off x="422275" y="2109217"/>
            <a:ext cx="3330575" cy="2455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Customização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Experiência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Flexibilidade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Confiança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Foco nos resultados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Consultoria ativa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Atendimento próximo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13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05B17416-B357-47F0-A80E-86BAB34EC7B4}"/>
              </a:ext>
            </a:extLst>
          </p:cNvPr>
          <p:cNvSpPr txBox="1"/>
          <p:nvPr/>
        </p:nvSpPr>
        <p:spPr>
          <a:xfrm>
            <a:off x="5676900" y="351135"/>
            <a:ext cx="31418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Customizamos cada serviço, mas nossos </a:t>
            </a:r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diferenciais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são sempre os mesmos.</a:t>
            </a:r>
            <a:endParaRPr lang="pt-BR" sz="180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59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0B8AFC7-E215-4854-9BFE-78603FD3811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" y="0"/>
            <a:ext cx="9141291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240DF99-0793-41FD-BEC6-155F67C5076F}"/>
              </a:ext>
            </a:extLst>
          </p:cNvPr>
          <p:cNvSpPr txBox="1"/>
          <p:nvPr/>
        </p:nvSpPr>
        <p:spPr>
          <a:xfrm>
            <a:off x="8476423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06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BB4134BF-19F2-417E-98F9-FFC24856B6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214" y="4618544"/>
            <a:ext cx="1653061" cy="360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4CFE7387-DC8D-477F-A25C-5779FE1613AF}"/>
              </a:ext>
            </a:extLst>
          </p:cNvPr>
          <p:cNvSpPr txBox="1"/>
          <p:nvPr/>
        </p:nvSpPr>
        <p:spPr>
          <a:xfrm>
            <a:off x="511175" y="400050"/>
            <a:ext cx="34798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Inovação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44F582B-7593-414E-A4EF-E969547BE69F}"/>
              </a:ext>
            </a:extLst>
          </p:cNvPr>
          <p:cNvSpPr txBox="1"/>
          <p:nvPr/>
        </p:nvSpPr>
        <p:spPr>
          <a:xfrm>
            <a:off x="511175" y="1086316"/>
            <a:ext cx="3406775" cy="3656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3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 a nossa </a:t>
            </a:r>
            <a:r>
              <a:rPr lang="pt-BR" sz="13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contabilidade consultiva</a:t>
            </a: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13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você terá uma equipe de profissionais totalmente diferente do “contador despachante”. Não entregamos apenas folha de pagamento, guias de impostos e avisos de obrigações rotineiras. </a:t>
            </a:r>
          </a:p>
          <a:p>
            <a:pPr>
              <a:lnSpc>
                <a:spcPct val="150000"/>
              </a:lnSpc>
            </a:pPr>
            <a:endParaRPr lang="pt-BR" sz="13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sz="13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Nossa postura é atuar sempre em parceria com o cliente, entregando soluções inovadoras, inteligentes e com foco nos resultados, apoiando-o, dia a dia, na tomada de decisão.</a:t>
            </a: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AD2687B2-54AF-430A-93A8-03D8E3264B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75" y="533049"/>
            <a:ext cx="288000" cy="288000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0C65A71F-8ECD-4863-BB1B-E9DEEE4A14D6}"/>
              </a:ext>
            </a:extLst>
          </p:cNvPr>
          <p:cNvSpPr txBox="1"/>
          <p:nvPr/>
        </p:nvSpPr>
        <p:spPr>
          <a:xfrm>
            <a:off x="5153027" y="478360"/>
            <a:ext cx="37585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Inovar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é criar soluções diferentes e estar sempre próximo aos</a:t>
            </a:r>
          </a:p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nossos clientes.</a:t>
            </a:r>
            <a:endParaRPr lang="pt-BR" sz="180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371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1877E84-FEF7-4F9D-AE1D-7E03608135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52B2388-8874-458B-BF77-FF6CCEE9A997}"/>
              </a:ext>
            </a:extLst>
          </p:cNvPr>
          <p:cNvSpPr txBox="1"/>
          <p:nvPr/>
        </p:nvSpPr>
        <p:spPr>
          <a:xfrm>
            <a:off x="1770061" y="1879253"/>
            <a:ext cx="56038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Nossos Serviços</a:t>
            </a:r>
            <a:br>
              <a:rPr lang="pt-BR" sz="4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Pessoa Física</a:t>
            </a:r>
          </a:p>
        </p:txBody>
      </p:sp>
    </p:spTree>
    <p:extLst>
      <p:ext uri="{BB962C8B-B14F-4D97-AF65-F5344CB8AC3E}">
        <p14:creationId xmlns:p14="http://schemas.microsoft.com/office/powerpoint/2010/main" val="3956027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E1B65896-5A26-4749-A3F8-3F26D56281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A0336E22-2198-48F5-8D47-B8BB06E8D5A4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08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A087F7F-EA88-4281-8739-72B587008D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210" y="4611866"/>
            <a:ext cx="1653061" cy="360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0481BCD-190F-4D2A-ADBC-2B09BB970885}"/>
              </a:ext>
            </a:extLst>
          </p:cNvPr>
          <p:cNvSpPr txBox="1"/>
          <p:nvPr/>
        </p:nvSpPr>
        <p:spPr>
          <a:xfrm>
            <a:off x="250825" y="730250"/>
            <a:ext cx="3479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Pessoa</a:t>
            </a:r>
          </a:p>
          <a:p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Física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A200161E-8585-4A81-AC2D-B3256728EBEC}"/>
              </a:ext>
            </a:extLst>
          </p:cNvPr>
          <p:cNvSpPr txBox="1"/>
          <p:nvPr/>
        </p:nvSpPr>
        <p:spPr>
          <a:xfrm>
            <a:off x="219074" y="1816566"/>
            <a:ext cx="3597275" cy="254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Assessoria especializada em</a:t>
            </a:r>
            <a:b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IRPF e BACEN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Consultoria a expatriados e para</a:t>
            </a:r>
            <a:b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quem quer sair definitivamente do Brasil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Amplo apoio no processo de aposentadoria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Elaboração da folha de pagamento de serviços domésticos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99E02F7-21AA-4D13-855B-4CBA4811C327}"/>
              </a:ext>
            </a:extLst>
          </p:cNvPr>
          <p:cNvSpPr txBox="1"/>
          <p:nvPr/>
        </p:nvSpPr>
        <p:spPr>
          <a:xfrm>
            <a:off x="4992624" y="310632"/>
            <a:ext cx="3970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Soluções descomplicadas. </a:t>
            </a:r>
          </a:p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Fáceis e simples </a:t>
            </a:r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como você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180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40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D54D25B-9545-4B03-8768-1670634823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56D51DE-D07B-4207-B3C5-472AD3F01340}"/>
              </a:ext>
            </a:extLst>
          </p:cNvPr>
          <p:cNvSpPr txBox="1"/>
          <p:nvPr/>
        </p:nvSpPr>
        <p:spPr>
          <a:xfrm>
            <a:off x="1678781" y="1879253"/>
            <a:ext cx="57864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Nossos Serviços</a:t>
            </a:r>
            <a:br>
              <a:rPr lang="pt-BR" sz="4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Pessoas Jurídicas</a:t>
            </a:r>
          </a:p>
        </p:txBody>
      </p:sp>
    </p:spTree>
    <p:extLst>
      <p:ext uri="{BB962C8B-B14F-4D97-AF65-F5344CB8AC3E}">
        <p14:creationId xmlns:p14="http://schemas.microsoft.com/office/powerpoint/2010/main" val="448364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A968D74-7BE3-46B0-921F-7A6D65A213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" y="0"/>
            <a:ext cx="9141293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F038C482-4909-4623-831A-2EDBB83E4092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FAB433C2-5CAE-498E-963B-CC3C276D8B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925" y="4612190"/>
            <a:ext cx="1653061" cy="360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37FA89BA-9BDA-4792-B6A7-7DD0EB83DF28}"/>
              </a:ext>
            </a:extLst>
          </p:cNvPr>
          <p:cNvSpPr txBox="1"/>
          <p:nvPr/>
        </p:nvSpPr>
        <p:spPr>
          <a:xfrm>
            <a:off x="206374" y="527050"/>
            <a:ext cx="41878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Pessoas</a:t>
            </a:r>
          </a:p>
          <a:p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Jurídicas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CD9FFF93-1236-49CC-9C8C-117234AF2EFB}"/>
              </a:ext>
            </a:extLst>
          </p:cNvPr>
          <p:cNvSpPr txBox="1"/>
          <p:nvPr/>
        </p:nvSpPr>
        <p:spPr>
          <a:xfrm>
            <a:off x="111838" y="1687425"/>
            <a:ext cx="4856319" cy="3056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Assessoria trabalhista, tributária,</a:t>
            </a:r>
            <a:b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 e contábil, incluindo IFRS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Consultoria financeira, BPO, análises</a:t>
            </a:r>
            <a:b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conciliações bancárias, contas a pagar</a:t>
            </a:r>
            <a:b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a receber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Serviços de legalização: regularização, abertura, reestruturação, alteração e cancelamento de empresas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Consultoria em Recursos Humanos, trabalhista e previdenciária</a:t>
            </a:r>
          </a:p>
          <a:p>
            <a:pPr marL="285750" indent="-285750">
              <a:lnSpc>
                <a:spcPct val="150000"/>
              </a:lnSpc>
              <a:buBlip>
                <a:blip r:embed="rId4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Estudo e análise técnica das informações contábeis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933FE6E-120E-473D-9DE8-B315FEF29C90}"/>
              </a:ext>
            </a:extLst>
          </p:cNvPr>
          <p:cNvSpPr txBox="1"/>
          <p:nvPr/>
        </p:nvSpPr>
        <p:spPr>
          <a:xfrm>
            <a:off x="5078641" y="2571750"/>
            <a:ext cx="38530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Versatilidade: amplo rol de serviços que, </a:t>
            </a:r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conectados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geram ganho de tempo e de produtividade.</a:t>
            </a:r>
          </a:p>
        </p:txBody>
      </p:sp>
    </p:spTree>
    <p:extLst>
      <p:ext uri="{BB962C8B-B14F-4D97-AF65-F5344CB8AC3E}">
        <p14:creationId xmlns:p14="http://schemas.microsoft.com/office/powerpoint/2010/main" val="4269798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66D51E96-05CA-4FC8-A544-31BDB79E9D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1466"/>
            <a:ext cx="9141291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A5405FC-24A9-49C4-9E84-E6A456295A0B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CBA1C42-7979-3A4C-81B8-355B28ACE3BA}"/>
              </a:ext>
            </a:extLst>
          </p:cNvPr>
          <p:cNvSpPr txBox="1"/>
          <p:nvPr/>
        </p:nvSpPr>
        <p:spPr>
          <a:xfrm>
            <a:off x="198984" y="552105"/>
            <a:ext cx="4187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BPO Financeiro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F1FAEE1-86A7-A144-BF88-81DD64CA6BCD}"/>
              </a:ext>
            </a:extLst>
          </p:cNvPr>
          <p:cNvSpPr txBox="1"/>
          <p:nvPr/>
        </p:nvSpPr>
        <p:spPr>
          <a:xfrm>
            <a:off x="223321" y="1731974"/>
            <a:ext cx="8038936" cy="2755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Gestão operacional de contas a pagar e a receber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Gestão de documentos:  recebimento, manuseio e controle de notas fiscais de entrada e saída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Conciliação bancária, contábil e fiscal: pagamentos, lançamentos e classificação fiscal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Controladoria Operacional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Demonstrações contábeis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Fluxos de trabalhos definidos e rastreáveis</a:t>
            </a:r>
          </a:p>
          <a:p>
            <a:pPr marL="285750" indent="-285750">
              <a:lnSpc>
                <a:spcPct val="150000"/>
              </a:lnSpc>
              <a:buBlip>
                <a:blip r:embed="rId3"/>
              </a:buBlip>
            </a:pPr>
            <a:r>
              <a:rPr lang="pt-BR" sz="13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Serviço pautado pela inovação, unindo a expertise da MM Contabilidade à especialização financeira de um parceiro eficiente, transformando processos manuais em digitais, com alta tecnologia e visão estratégica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C67B04B-0ED2-B340-9CA7-5581934AA736}"/>
              </a:ext>
            </a:extLst>
          </p:cNvPr>
          <p:cNvSpPr/>
          <p:nvPr/>
        </p:nvSpPr>
        <p:spPr>
          <a:xfrm>
            <a:off x="7200901" y="115580"/>
            <a:ext cx="1828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Integração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 serviços em </a:t>
            </a:r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parceria 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estratégica</a:t>
            </a:r>
            <a:endParaRPr lang="pt-BR" sz="1800">
              <a:solidFill>
                <a:schemeClr val="bg1"/>
              </a:solidFill>
            </a:endParaRP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32031870-B2D8-BA4C-A80B-4CE361B00F61}"/>
              </a:ext>
            </a:extLst>
          </p:cNvPr>
          <p:cNvSpPr/>
          <p:nvPr/>
        </p:nvSpPr>
        <p:spPr>
          <a:xfrm>
            <a:off x="223321" y="1003540"/>
            <a:ext cx="689882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para quem precisa de uma extensão </a:t>
            </a:r>
            <a:r>
              <a:rPr lang="pt-BR" sz="1200" b="1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inteligente </a:t>
            </a:r>
            <a:r>
              <a:rPr lang="pt-BR" sz="120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seu departamento financeiro</a:t>
            </a:r>
            <a:endParaRPr lang="pt-BR" sz="1200">
              <a:solidFill>
                <a:srgbClr val="595959"/>
              </a:solidFill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E55C1CDD-3637-4FAD-B810-B86AB31638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95" y="4636145"/>
            <a:ext cx="1584000" cy="28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38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D2C84E-EC9E-4140-935D-4FD27421606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5AEFA8C-7CF1-4A53-A5C4-B95E6AD2B35C}"/>
              </a:ext>
            </a:extLst>
          </p:cNvPr>
          <p:cNvSpPr txBox="1"/>
          <p:nvPr/>
        </p:nvSpPr>
        <p:spPr>
          <a:xfrm>
            <a:off x="1207691" y="1879253"/>
            <a:ext cx="67286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Dashboard</a:t>
            </a:r>
            <a:br>
              <a:rPr lang="pt-BR" sz="4800" b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Análises Personalizadas</a:t>
            </a:r>
          </a:p>
        </p:txBody>
      </p:sp>
    </p:spTree>
    <p:extLst>
      <p:ext uri="{BB962C8B-B14F-4D97-AF65-F5344CB8AC3E}">
        <p14:creationId xmlns:p14="http://schemas.microsoft.com/office/powerpoint/2010/main" val="3389013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66D51E96-05CA-4FC8-A544-31BDB79E9D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DA5405FC-24A9-49C4-9E84-E6A456295A0B}"/>
              </a:ext>
            </a:extLst>
          </p:cNvPr>
          <p:cNvSpPr txBox="1"/>
          <p:nvPr/>
        </p:nvSpPr>
        <p:spPr>
          <a:xfrm>
            <a:off x="8489772" y="4635117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1EFC3E5-4180-419F-ABC6-074F4678FDBB}"/>
              </a:ext>
            </a:extLst>
          </p:cNvPr>
          <p:cNvSpPr txBox="1"/>
          <p:nvPr/>
        </p:nvSpPr>
        <p:spPr>
          <a:xfrm>
            <a:off x="6441609" y="293215"/>
            <a:ext cx="25522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aprimorar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 necessário </a:t>
            </a:r>
          </a:p>
          <a:p>
            <a:pPr algn="r"/>
            <a:r>
              <a:rPr lang="pt-BR" sz="180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mensurar</a:t>
            </a:r>
            <a:r>
              <a:rPr lang="pt-BR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40246EA-AB63-7E42-9BA6-DA13EB99ED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16" y="455150"/>
            <a:ext cx="5905493" cy="4011515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8F845B83-A817-4665-B013-7D6EB8DE3D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421" y="4616123"/>
            <a:ext cx="1584000" cy="28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9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CD8A3CA-9431-4138-8038-0827175C68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" y="-6350"/>
            <a:ext cx="9141291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B80F653-F9F3-4C9A-9E00-E1AB5F4B3C67}"/>
              </a:ext>
            </a:extLst>
          </p:cNvPr>
          <p:cNvSpPr txBox="1"/>
          <p:nvPr/>
        </p:nvSpPr>
        <p:spPr>
          <a:xfrm>
            <a:off x="58759" y="815523"/>
            <a:ext cx="36163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Nossos</a:t>
            </a:r>
          </a:p>
          <a:p>
            <a:r>
              <a:rPr lang="pt-B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Clientes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AF23B26B-AC3A-444A-8B20-0353FE9898CE}"/>
              </a:ext>
            </a:extLst>
          </p:cNvPr>
          <p:cNvSpPr txBox="1"/>
          <p:nvPr/>
        </p:nvSpPr>
        <p:spPr>
          <a:xfrm>
            <a:off x="8489772" y="4655139"/>
            <a:ext cx="3670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8F9F27C-A2C2-440A-9F0F-FDD7A13516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887" y="4612188"/>
            <a:ext cx="1653061" cy="360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61AB03E-A917-428F-8ADE-03898C7604EC}"/>
              </a:ext>
            </a:extLst>
          </p:cNvPr>
          <p:cNvSpPr txBox="1"/>
          <p:nvPr/>
        </p:nvSpPr>
        <p:spPr>
          <a:xfrm>
            <a:off x="5156309" y="280264"/>
            <a:ext cx="3604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Juntos</a:t>
            </a: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podemos ir </a:t>
            </a:r>
          </a:p>
          <a:p>
            <a:pPr algn="r"/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ainda mais longe.</a:t>
            </a:r>
            <a:endParaRPr lang="pt-BR" sz="18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0B2AA022-9FB2-472F-9DA8-B8BDB6DD1B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1" y="1334950"/>
            <a:ext cx="5959720" cy="373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8711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DF305A7-8819-4A33-BBC7-4D044387E4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grpSp>
        <p:nvGrpSpPr>
          <p:cNvPr id="22" name="Agrupar 21">
            <a:extLst>
              <a:ext uri="{FF2B5EF4-FFF2-40B4-BE49-F238E27FC236}">
                <a16:creationId xmlns:a16="http://schemas.microsoft.com/office/drawing/2014/main" id="{8FD8006B-6CAB-48CD-B2C7-7E092A2ECD8C}"/>
              </a:ext>
            </a:extLst>
          </p:cNvPr>
          <p:cNvGrpSpPr/>
          <p:nvPr/>
        </p:nvGrpSpPr>
        <p:grpSpPr>
          <a:xfrm>
            <a:off x="669924" y="3975100"/>
            <a:ext cx="7600950" cy="677108"/>
            <a:chOff x="771524" y="3898900"/>
            <a:chExt cx="7600950" cy="677108"/>
          </a:xfrm>
        </p:grpSpPr>
        <p:sp>
          <p:nvSpPr>
            <p:cNvPr id="5" name="CaixaDeTexto 4">
              <a:extLst>
                <a:ext uri="{FF2B5EF4-FFF2-40B4-BE49-F238E27FC236}">
                  <a16:creationId xmlns:a16="http://schemas.microsoft.com/office/drawing/2014/main" id="{75C309BE-2968-4E8D-AB91-222CD3C732A8}"/>
                </a:ext>
              </a:extLst>
            </p:cNvPr>
            <p:cNvSpPr txBox="1"/>
            <p:nvPr/>
          </p:nvSpPr>
          <p:spPr>
            <a:xfrm>
              <a:off x="771524" y="3898900"/>
              <a:ext cx="760095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300"/>
                </a:spcBef>
              </a:pPr>
              <a:r>
                <a:rPr lang="pt-BR" sz="11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Estr. Itapecerica - Campo Limpo, 1295 - Jardim Pres. Kennedy, Embu das Artes - SP</a:t>
              </a:r>
            </a:p>
            <a:p>
              <a:pPr algn="ctr">
                <a:spcBef>
                  <a:spcPts val="300"/>
                </a:spcBef>
              </a:pPr>
              <a:r>
                <a:rPr lang="pt-BR" sz="11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(11) 4782-4520 |     (11) 98304-9923 |     mm@mmcontabil.com.br |      mmcontabil.com.br</a:t>
              </a:r>
            </a:p>
            <a:p>
              <a:pPr algn="ctr">
                <a:spcBef>
                  <a:spcPts val="300"/>
                </a:spcBef>
              </a:pPr>
              <a:r>
                <a:rPr lang="pt-BR" sz="1100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Siga nossas redes sociais:     </a:t>
              </a:r>
              <a:r>
                <a:rPr lang="pt-BR" sz="110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MMcontabileAssociados</a:t>
              </a:r>
              <a:r>
                <a:rPr lang="pt-BR" sz="110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|     @mm.contabil </a:t>
              </a:r>
            </a:p>
          </p:txBody>
        </p:sp>
        <p:pic>
          <p:nvPicPr>
            <p:cNvPr id="9" name="Imagem 8">
              <a:extLst>
                <a:ext uri="{FF2B5EF4-FFF2-40B4-BE49-F238E27FC236}">
                  <a16:creationId xmlns:a16="http://schemas.microsoft.com/office/drawing/2014/main" id="{2EF2932E-3BA9-49B0-B114-8F0FD60D6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3468" y="4138470"/>
              <a:ext cx="216000" cy="216000"/>
            </a:xfrm>
            <a:prstGeom prst="rect">
              <a:avLst/>
            </a:prstGeom>
          </p:spPr>
        </p:pic>
        <p:pic>
          <p:nvPicPr>
            <p:cNvPr id="11" name="Imagem 10">
              <a:extLst>
                <a:ext uri="{FF2B5EF4-FFF2-40B4-BE49-F238E27FC236}">
                  <a16:creationId xmlns:a16="http://schemas.microsoft.com/office/drawing/2014/main" id="{871D8799-768A-4C8E-9778-F8BFDC8FA6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4532" y="4144820"/>
              <a:ext cx="180000" cy="180000"/>
            </a:xfrm>
            <a:prstGeom prst="rect">
              <a:avLst/>
            </a:prstGeom>
          </p:spPr>
        </p:pic>
        <p:pic>
          <p:nvPicPr>
            <p:cNvPr id="13" name="Imagem 12">
              <a:extLst>
                <a:ext uri="{FF2B5EF4-FFF2-40B4-BE49-F238E27FC236}">
                  <a16:creationId xmlns:a16="http://schemas.microsoft.com/office/drawing/2014/main" id="{4EDD6F82-EE71-4FC8-9819-BE0FF7BF42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19959" y="4359377"/>
              <a:ext cx="180000" cy="180000"/>
            </a:xfrm>
            <a:prstGeom prst="rect">
              <a:avLst/>
            </a:prstGeom>
          </p:spPr>
        </p:pic>
        <p:pic>
          <p:nvPicPr>
            <p:cNvPr id="15" name="Imagem 14">
              <a:extLst>
                <a:ext uri="{FF2B5EF4-FFF2-40B4-BE49-F238E27FC236}">
                  <a16:creationId xmlns:a16="http://schemas.microsoft.com/office/drawing/2014/main" id="{4FE75352-1BC0-41CF-8097-6C66B4451A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2526" y="4158887"/>
              <a:ext cx="180000" cy="180000"/>
            </a:xfrm>
            <a:prstGeom prst="rect">
              <a:avLst/>
            </a:prstGeom>
          </p:spPr>
        </p:pic>
        <p:pic>
          <p:nvPicPr>
            <p:cNvPr id="17" name="Imagem 16">
              <a:extLst>
                <a:ext uri="{FF2B5EF4-FFF2-40B4-BE49-F238E27FC236}">
                  <a16:creationId xmlns:a16="http://schemas.microsoft.com/office/drawing/2014/main" id="{68524918-80D3-46E7-A8F0-F781953AF4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1942" y="3935170"/>
              <a:ext cx="180000" cy="180000"/>
            </a:xfrm>
            <a:prstGeom prst="rect">
              <a:avLst/>
            </a:prstGeom>
          </p:spPr>
        </p:pic>
        <p:pic>
          <p:nvPicPr>
            <p:cNvPr id="19" name="Imagem 18">
              <a:extLst>
                <a:ext uri="{FF2B5EF4-FFF2-40B4-BE49-F238E27FC236}">
                  <a16:creationId xmlns:a16="http://schemas.microsoft.com/office/drawing/2014/main" id="{852BC975-09A2-47BB-BE52-85963F1B2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6763" y="4170220"/>
              <a:ext cx="144000" cy="144000"/>
            </a:xfrm>
            <a:prstGeom prst="rect">
              <a:avLst/>
            </a:prstGeom>
          </p:spPr>
        </p:pic>
        <p:pic>
          <p:nvPicPr>
            <p:cNvPr id="21" name="Imagem 20">
              <a:extLst>
                <a:ext uri="{FF2B5EF4-FFF2-40B4-BE49-F238E27FC236}">
                  <a16:creationId xmlns:a16="http://schemas.microsoft.com/office/drawing/2014/main" id="{E03FE59A-BE06-4371-BD2A-C5D58F5082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3337" y="4355601"/>
              <a:ext cx="180000" cy="180000"/>
            </a:xfrm>
            <a:prstGeom prst="rect">
              <a:avLst/>
            </a:prstGeom>
          </p:spPr>
        </p:pic>
      </p:grpSp>
      <p:pic>
        <p:nvPicPr>
          <p:cNvPr id="3" name="Imagem 2" descr="Logotipo&#10;&#10;Descrição gerada automaticamente">
            <a:extLst>
              <a:ext uri="{FF2B5EF4-FFF2-40B4-BE49-F238E27FC236}">
                <a16:creationId xmlns:a16="http://schemas.microsoft.com/office/drawing/2014/main" id="{D42EDF96-1336-0B65-2C2B-4218E3F55AB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033" y="1198735"/>
            <a:ext cx="3525835" cy="228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6765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</TotalTime>
  <Words>631</Words>
  <Application>Microsoft Macintosh PowerPoint</Application>
  <PresentationFormat>Apresentação na tela (16:9)</PresentationFormat>
  <Paragraphs>86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Négocios – Mercado Segurador</dc:title>
  <dc:creator>mandaprojuba@gmail.com</dc:creator>
  <cp:lastModifiedBy>Marcos | MM Contabilidade</cp:lastModifiedBy>
  <cp:revision>5</cp:revision>
  <dcterms:created xsi:type="dcterms:W3CDTF">2020-04-23T18:41:04Z</dcterms:created>
  <dcterms:modified xsi:type="dcterms:W3CDTF">2026-02-11T21:44:15Z</dcterms:modified>
</cp:coreProperties>
</file>