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embeddedFontLst>
    <p:embeddedFont>
      <p:font typeface="Inter SemiBold"/>
      <p:regular r:id="rId8"/>
      <p:bold r:id="rId9"/>
      <p:italic r:id="rId10"/>
      <p:boldItalic r:id="rId11"/>
    </p:embeddedFont>
    <p:embeddedFont>
      <p:font typeface="Inter"/>
      <p:bold r:id="rId12"/>
      <p:boldItalic r:id="rId13"/>
    </p:embeddedFont>
    <p:embeddedFont>
      <p:font typeface="Inter ExtraBold"/>
      <p:bold r:id="rId14"/>
      <p:boldItalic r:id="rId15"/>
    </p:embeddedFont>
    <p:embeddedFont>
      <p:font typeface="Inter Medium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InterSemiBold-boldItalic.fntdata"/><Relationship Id="rId10" Type="http://schemas.openxmlformats.org/officeDocument/2006/relationships/font" Target="fonts/InterSemiBold-italic.fntdata"/><Relationship Id="rId13" Type="http://schemas.openxmlformats.org/officeDocument/2006/relationships/font" Target="fonts/Inter-boldItalic.fntdata"/><Relationship Id="rId12" Type="http://schemas.openxmlformats.org/officeDocument/2006/relationships/font" Target="fonts/Inter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InterSemiBold-bold.fntdata"/><Relationship Id="rId15" Type="http://schemas.openxmlformats.org/officeDocument/2006/relationships/font" Target="fonts/InterExtraBold-boldItalic.fntdata"/><Relationship Id="rId14" Type="http://schemas.openxmlformats.org/officeDocument/2006/relationships/font" Target="fonts/InterExtraBold-bold.fntdata"/><Relationship Id="rId17" Type="http://schemas.openxmlformats.org/officeDocument/2006/relationships/font" Target="fonts/InterMedium-bold.fntdata"/><Relationship Id="rId16" Type="http://schemas.openxmlformats.org/officeDocument/2006/relationships/font" Target="fonts/InterMedium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InterMedium-boldItalic.fntdata"/><Relationship Id="rId6" Type="http://schemas.openxmlformats.org/officeDocument/2006/relationships/slide" Target="slides/slide1.xml"/><Relationship Id="rId18" Type="http://schemas.openxmlformats.org/officeDocument/2006/relationships/font" Target="fonts/InterMedium-italic.fntdata"/><Relationship Id="rId7" Type="http://schemas.openxmlformats.org/officeDocument/2006/relationships/slide" Target="slides/slide2.xml"/><Relationship Id="rId8" Type="http://schemas.openxmlformats.org/officeDocument/2006/relationships/font" Target="fonts/InterSemiBold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f041e39dbc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f041e39dbc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hyperlink" Target="https://promoavoncare.com.b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83874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/>
        </p:nvSpPr>
        <p:spPr>
          <a:xfrm>
            <a:off x="381000" y="333375"/>
            <a:ext cx="8382000" cy="476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pt-BR" sz="2200">
                <a:solidFill>
                  <a:srgbClr val="0F172A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BRIEFING - CARD PROMO AVON CARE</a:t>
            </a:r>
            <a:endParaRPr b="0" sz="2200">
              <a:solidFill>
                <a:srgbClr val="0F172A"/>
              </a:solidFill>
              <a:latin typeface="Inter ExtraBold"/>
              <a:ea typeface="Inter ExtraBold"/>
              <a:cs typeface="Inter ExtraBold"/>
              <a:sym typeface="Inter ExtraBold"/>
            </a:endParaRPr>
          </a:p>
        </p:txBody>
      </p:sp>
      <p:grpSp>
        <p:nvGrpSpPr>
          <p:cNvPr id="60" name="Google Shape;60;p14"/>
          <p:cNvGrpSpPr/>
          <p:nvPr/>
        </p:nvGrpSpPr>
        <p:grpSpPr>
          <a:xfrm>
            <a:off x="85725" y="1047750"/>
            <a:ext cx="2771775" cy="2952900"/>
            <a:chOff x="85725" y="1047750"/>
            <a:chExt cx="2771775" cy="2952900"/>
          </a:xfrm>
        </p:grpSpPr>
        <p:sp>
          <p:nvSpPr>
            <p:cNvPr id="61" name="Google Shape;61;p14"/>
            <p:cNvSpPr/>
            <p:nvPr/>
          </p:nvSpPr>
          <p:spPr>
            <a:xfrm>
              <a:off x="381000" y="1047750"/>
              <a:ext cx="2476500" cy="2952900"/>
            </a:xfrm>
            <a:prstGeom prst="roundRect">
              <a:avLst>
                <a:gd fmla="val 4615" name="adj"/>
              </a:avLst>
            </a:prstGeom>
            <a:solidFill>
              <a:srgbClr val="FFFFFF"/>
            </a:solidFill>
            <a:ln cap="flat" cmpd="sng" w="9525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62" name="Google Shape;62;p14"/>
            <p:cNvPicPr preferRelativeResize="0"/>
            <p:nvPr/>
          </p:nvPicPr>
          <p:blipFill rotWithShape="1">
            <a:blip r:embed="rId4">
              <a:alphaModFix/>
            </a:blip>
            <a:srcRect b="0" l="48" r="19287" t="0"/>
            <a:stretch/>
          </p:blipFill>
          <p:spPr>
            <a:xfrm>
              <a:off x="85725" y="1047750"/>
              <a:ext cx="2476500" cy="2952900"/>
            </a:xfrm>
            <a:prstGeom prst="roundRect">
              <a:avLst>
                <a:gd fmla="val 4615" name="adj"/>
              </a:avLst>
            </a:prstGeom>
            <a:noFill/>
            <a:ln>
              <a:noFill/>
            </a:ln>
          </p:spPr>
        </p:pic>
        <p:sp>
          <p:nvSpPr>
            <p:cNvPr id="63" name="Google Shape;63;p14"/>
            <p:cNvSpPr/>
            <p:nvPr/>
          </p:nvSpPr>
          <p:spPr>
            <a:xfrm>
              <a:off x="495300" y="1162050"/>
              <a:ext cx="857400" cy="247800"/>
            </a:xfrm>
            <a:prstGeom prst="roundRect">
              <a:avLst>
                <a:gd fmla="val 23076" name="adj"/>
              </a:avLst>
            </a:prstGeom>
            <a:solidFill>
              <a:srgbClr val="0284C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14"/>
            <p:cNvSpPr txBox="1"/>
            <p:nvPr/>
          </p:nvSpPr>
          <p:spPr>
            <a:xfrm>
              <a:off x="495300" y="1162050"/>
              <a:ext cx="857400" cy="24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pt-BR" sz="900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Referência</a:t>
              </a:r>
              <a:endParaRPr b="1" sz="9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65" name="Google Shape;65;p14"/>
          <p:cNvGrpSpPr/>
          <p:nvPr/>
        </p:nvGrpSpPr>
        <p:grpSpPr>
          <a:xfrm>
            <a:off x="3048000" y="1047750"/>
            <a:ext cx="2762400" cy="1428900"/>
            <a:chOff x="3048000" y="1047750"/>
            <a:chExt cx="2762400" cy="1428900"/>
          </a:xfrm>
        </p:grpSpPr>
        <p:sp>
          <p:nvSpPr>
            <p:cNvPr id="66" name="Google Shape;66;p14"/>
            <p:cNvSpPr/>
            <p:nvPr/>
          </p:nvSpPr>
          <p:spPr>
            <a:xfrm>
              <a:off x="3048000" y="1047750"/>
              <a:ext cx="2762400" cy="1428900"/>
            </a:xfrm>
            <a:prstGeom prst="roundRect">
              <a:avLst>
                <a:gd fmla="val 8000" name="adj"/>
              </a:avLst>
            </a:prstGeom>
            <a:solidFill>
              <a:srgbClr val="FFFFFF"/>
            </a:solidFill>
            <a:ln cap="flat" cmpd="sng" w="9525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4"/>
            <p:cNvSpPr txBox="1"/>
            <p:nvPr/>
          </p:nvSpPr>
          <p:spPr>
            <a:xfrm>
              <a:off x="3238500" y="1190625"/>
              <a:ext cx="2381400" cy="114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pt-BR" sz="1105">
                  <a:solidFill>
                    <a:srgbClr val="0284C7"/>
                  </a:solidFill>
                  <a:latin typeface="Inter ExtraBold"/>
                  <a:ea typeface="Inter ExtraBold"/>
                  <a:cs typeface="Inter ExtraBold"/>
                  <a:sym typeface="Inter ExtraBold"/>
                </a:rPr>
                <a:t>Entregáveis</a:t>
              </a:r>
              <a:endParaRPr b="0" sz="1105">
                <a:solidFill>
                  <a:srgbClr val="0284C7"/>
                </a:solidFill>
                <a:latin typeface="Inter ExtraBold"/>
                <a:ea typeface="Inter ExtraBold"/>
                <a:cs typeface="Inter ExtraBold"/>
                <a:sym typeface="Inter ExtraBold"/>
              </a:endParaRPr>
            </a:p>
            <a:p>
              <a:pPr indent="-279876" lvl="0" marL="457200" rtl="0" algn="l">
                <a:spcBef>
                  <a:spcPts val="600"/>
                </a:spcBef>
                <a:spcAft>
                  <a:spcPts val="0"/>
                </a:spcAft>
                <a:buClr>
                  <a:srgbClr val="334155"/>
                </a:buClr>
                <a:buSzPts val="808"/>
                <a:buFont typeface="Inter"/>
                <a:buChar char="●"/>
              </a:pPr>
              <a:r>
                <a:rPr b="0" lang="pt-BR" sz="808">
                  <a:solidFill>
                    <a:srgbClr val="334155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Representar prêmios exatos com foto grandona</a:t>
              </a:r>
              <a:endParaRPr b="0" sz="808">
                <a:solidFill>
                  <a:srgbClr val="334155"/>
                </a:solidFill>
                <a:latin typeface="Inter Medium"/>
                <a:ea typeface="Inter Medium"/>
                <a:cs typeface="Inter Medium"/>
                <a:sym typeface="Inter Medium"/>
              </a:endParaRPr>
            </a:p>
            <a:p>
              <a:pPr indent="-279876" lvl="0" marL="457200" rtl="0" algn="l">
                <a:spcBef>
                  <a:spcPts val="300"/>
                </a:spcBef>
                <a:spcAft>
                  <a:spcPts val="0"/>
                </a:spcAft>
                <a:buClr>
                  <a:srgbClr val="334155"/>
                </a:buClr>
                <a:buSzPts val="808"/>
                <a:buFont typeface="Inter"/>
                <a:buChar char="●"/>
              </a:pPr>
              <a:r>
                <a:rPr b="0" lang="pt-BR" sz="808">
                  <a:solidFill>
                    <a:srgbClr val="334155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KV da promo + Avon Care</a:t>
              </a:r>
              <a:endParaRPr b="0" sz="808">
                <a:solidFill>
                  <a:srgbClr val="334155"/>
                </a:solidFill>
                <a:latin typeface="Inter Medium"/>
                <a:ea typeface="Inter Medium"/>
                <a:cs typeface="Inter Medium"/>
                <a:sym typeface="Inter Medium"/>
              </a:endParaRPr>
            </a:p>
            <a:p>
              <a:pPr indent="-279876" lvl="0" marL="457200" rtl="0" algn="l">
                <a:spcBef>
                  <a:spcPts val="300"/>
                </a:spcBef>
                <a:spcAft>
                  <a:spcPts val="0"/>
                </a:spcAft>
                <a:buClr>
                  <a:srgbClr val="334155"/>
                </a:buClr>
                <a:buSzPts val="808"/>
                <a:buFont typeface="Inter"/>
                <a:buChar char="●"/>
              </a:pPr>
              <a:r>
                <a:rPr b="0" lang="pt-BR" sz="808">
                  <a:solidFill>
                    <a:srgbClr val="334155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Logo da promo</a:t>
              </a:r>
              <a:endParaRPr b="0" sz="808">
                <a:solidFill>
                  <a:srgbClr val="334155"/>
                </a:solidFill>
                <a:latin typeface="Inter Medium"/>
                <a:ea typeface="Inter Medium"/>
                <a:cs typeface="Inter Medium"/>
                <a:sym typeface="Inter Medium"/>
              </a:endParaRPr>
            </a:p>
            <a:p>
              <a:pPr indent="-279876" lvl="0" marL="457200" rtl="0" algn="l">
                <a:spcBef>
                  <a:spcPts val="300"/>
                </a:spcBef>
                <a:spcAft>
                  <a:spcPts val="0"/>
                </a:spcAft>
                <a:buClr>
                  <a:srgbClr val="334155"/>
                </a:buClr>
                <a:buSzPts val="808"/>
                <a:buFont typeface="Inter"/>
                <a:buChar char="●"/>
              </a:pPr>
              <a:r>
                <a:rPr b="0" lang="pt-BR" sz="808">
                  <a:solidFill>
                    <a:srgbClr val="334155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Reforçar marca e produtos participantes</a:t>
              </a:r>
              <a:endParaRPr b="0" sz="808">
                <a:solidFill>
                  <a:srgbClr val="334155"/>
                </a:solidFill>
                <a:latin typeface="Inter Medium"/>
                <a:ea typeface="Inter Medium"/>
                <a:cs typeface="Inter Medium"/>
                <a:sym typeface="Inter Medium"/>
              </a:endParaRPr>
            </a:p>
          </p:txBody>
        </p:sp>
      </p:grpSp>
      <p:grpSp>
        <p:nvGrpSpPr>
          <p:cNvPr id="68" name="Google Shape;68;p14"/>
          <p:cNvGrpSpPr/>
          <p:nvPr/>
        </p:nvGrpSpPr>
        <p:grpSpPr>
          <a:xfrm>
            <a:off x="3048000" y="2619375"/>
            <a:ext cx="2762400" cy="1381200"/>
            <a:chOff x="3048000" y="2619375"/>
            <a:chExt cx="2762400" cy="1381200"/>
          </a:xfrm>
        </p:grpSpPr>
        <p:sp>
          <p:nvSpPr>
            <p:cNvPr id="69" name="Google Shape;69;p14"/>
            <p:cNvSpPr/>
            <p:nvPr/>
          </p:nvSpPr>
          <p:spPr>
            <a:xfrm>
              <a:off x="3048000" y="2619375"/>
              <a:ext cx="2762400" cy="1381200"/>
            </a:xfrm>
            <a:prstGeom prst="roundRect">
              <a:avLst>
                <a:gd fmla="val 8275" name="adj"/>
              </a:avLst>
            </a:prstGeom>
            <a:solidFill>
              <a:srgbClr val="FFFFFF"/>
            </a:solidFill>
            <a:ln cap="flat" cmpd="sng" w="9525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14"/>
            <p:cNvSpPr txBox="1"/>
            <p:nvPr/>
          </p:nvSpPr>
          <p:spPr>
            <a:xfrm>
              <a:off x="3238500" y="2762250"/>
              <a:ext cx="2381400" cy="1095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pt-BR" sz="1300">
                  <a:solidFill>
                    <a:srgbClr val="0F172A"/>
                  </a:solidFill>
                  <a:latin typeface="Inter ExtraBold"/>
                  <a:ea typeface="Inter ExtraBold"/>
                  <a:cs typeface="Inter ExtraBold"/>
                  <a:sym typeface="Inter ExtraBold"/>
                </a:rPr>
                <a:t>Prêmios </a:t>
              </a:r>
              <a:r>
                <a:rPr b="1" lang="pt-BR" sz="900">
                  <a:solidFill>
                    <a:srgbClr val="64748B"/>
                  </a:solidFill>
                  <a:latin typeface="Inter"/>
                  <a:ea typeface="Inter"/>
                  <a:cs typeface="Inter"/>
                  <a:sym typeface="Inter"/>
                </a:rPr>
                <a:t>TOTAL: 28 CARDS</a:t>
              </a:r>
              <a:endParaRPr b="0" sz="1300">
                <a:solidFill>
                  <a:srgbClr val="0F172A"/>
                </a:solidFill>
                <a:latin typeface="Inter ExtraBold"/>
                <a:ea typeface="Inter ExtraBold"/>
                <a:cs typeface="Inter ExtraBold"/>
                <a:sym typeface="Inter ExtraBold"/>
              </a:endParaRPr>
            </a:p>
            <a:p>
              <a:pPr indent="-292100" lvl="0" marL="457200" rtl="0" algn="l">
                <a:spcBef>
                  <a:spcPts val="600"/>
                </a:spcBef>
                <a:spcAft>
                  <a:spcPts val="0"/>
                </a:spcAft>
                <a:buClr>
                  <a:srgbClr val="0284C7"/>
                </a:buClr>
                <a:buSzPts val="1000"/>
                <a:buFont typeface="Inter"/>
                <a:buChar char="●"/>
              </a:pPr>
              <a:r>
                <a:rPr b="1" lang="pt-BR" sz="1000">
                  <a:solidFill>
                    <a:srgbClr val="0284C7"/>
                  </a:solidFill>
                  <a:latin typeface="Inter"/>
                  <a:ea typeface="Inter"/>
                  <a:cs typeface="Inter"/>
                  <a:sym typeface="Inter"/>
                </a:rPr>
                <a:t>3x iPhones</a:t>
              </a:r>
              <a:endParaRPr b="1" sz="1000">
                <a:solidFill>
                  <a:srgbClr val="0284C7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indent="-292100" lvl="0" marL="457200" rtl="0" algn="l">
                <a:spcBef>
                  <a:spcPts val="300"/>
                </a:spcBef>
                <a:spcAft>
                  <a:spcPts val="0"/>
                </a:spcAft>
                <a:buClr>
                  <a:srgbClr val="0284C7"/>
                </a:buClr>
                <a:buSzPts val="1000"/>
                <a:buFont typeface="Inter"/>
                <a:buChar char="●"/>
              </a:pPr>
              <a:r>
                <a:rPr b="1" lang="pt-BR" sz="1000">
                  <a:solidFill>
                    <a:srgbClr val="0284C7"/>
                  </a:solidFill>
                  <a:latin typeface="Inter"/>
                  <a:ea typeface="Inter"/>
                  <a:cs typeface="Inter"/>
                  <a:sym typeface="Inter"/>
                </a:rPr>
                <a:t>10x TVs</a:t>
              </a:r>
              <a:endParaRPr b="1" sz="1000">
                <a:solidFill>
                  <a:srgbClr val="0284C7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indent="-292100" lvl="0" marL="457200" rtl="0" algn="l">
                <a:spcBef>
                  <a:spcPts val="300"/>
                </a:spcBef>
                <a:spcAft>
                  <a:spcPts val="0"/>
                </a:spcAft>
                <a:buClr>
                  <a:srgbClr val="0284C7"/>
                </a:buClr>
                <a:buSzPts val="1000"/>
                <a:buFont typeface="Inter"/>
                <a:buChar char="●"/>
              </a:pPr>
              <a:r>
                <a:rPr b="1" lang="pt-BR" sz="1000">
                  <a:solidFill>
                    <a:srgbClr val="0284C7"/>
                  </a:solidFill>
                  <a:latin typeface="Inter"/>
                  <a:ea typeface="Inter"/>
                  <a:cs typeface="Inter"/>
                  <a:sym typeface="Inter"/>
                </a:rPr>
                <a:t>15x Crédito de R$ 1.000</a:t>
              </a:r>
              <a:endParaRPr b="1" sz="1000">
                <a:solidFill>
                  <a:srgbClr val="0284C7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71" name="Google Shape;71;p14"/>
          <p:cNvGrpSpPr/>
          <p:nvPr/>
        </p:nvGrpSpPr>
        <p:grpSpPr>
          <a:xfrm>
            <a:off x="6000750" y="1047750"/>
            <a:ext cx="2762400" cy="1428900"/>
            <a:chOff x="6000750" y="1047750"/>
            <a:chExt cx="2762400" cy="1428900"/>
          </a:xfrm>
        </p:grpSpPr>
        <p:sp>
          <p:nvSpPr>
            <p:cNvPr id="72" name="Google Shape;72;p14"/>
            <p:cNvSpPr/>
            <p:nvPr/>
          </p:nvSpPr>
          <p:spPr>
            <a:xfrm>
              <a:off x="6000750" y="1047750"/>
              <a:ext cx="2762400" cy="1428900"/>
            </a:xfrm>
            <a:prstGeom prst="roundRect">
              <a:avLst>
                <a:gd fmla="val 8000" name="adj"/>
              </a:avLst>
            </a:prstGeom>
            <a:solidFill>
              <a:srgbClr val="FEF2F2"/>
            </a:solidFill>
            <a:ln cap="flat" cmpd="sng" w="9525">
              <a:solidFill>
                <a:srgbClr val="FCA5A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4"/>
            <p:cNvSpPr txBox="1"/>
            <p:nvPr/>
          </p:nvSpPr>
          <p:spPr>
            <a:xfrm>
              <a:off x="6191250" y="1190625"/>
              <a:ext cx="2381400" cy="114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pt-BR" sz="1200">
                  <a:solidFill>
                    <a:srgbClr val="EF4444"/>
                  </a:solidFill>
                  <a:latin typeface="Inter ExtraBold"/>
                  <a:ea typeface="Inter ExtraBold"/>
                  <a:cs typeface="Inter ExtraBold"/>
                  <a:sym typeface="Inter ExtraBold"/>
                </a:rPr>
                <a:t>❌ O que não pode</a:t>
              </a:r>
              <a:endParaRPr b="0" sz="1200">
                <a:solidFill>
                  <a:srgbClr val="EF4444"/>
                </a:solidFill>
                <a:latin typeface="Inter ExtraBold"/>
                <a:ea typeface="Inter ExtraBold"/>
                <a:cs typeface="Inter ExtraBold"/>
                <a:sym typeface="Inter ExtraBold"/>
              </a:endParaRPr>
            </a:p>
            <a:p>
              <a:pPr indent="0" lvl="0" marL="0" rtl="0" algn="l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b="0" lang="pt-BR" sz="900">
                  <a:solidFill>
                    <a:srgbClr val="7F1D1D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Dar referências de prêmio em dinheiro na comunicação direta.</a:t>
              </a:r>
              <a:endParaRPr b="0" sz="900">
                <a:solidFill>
                  <a:srgbClr val="7F1D1D"/>
                </a:solidFill>
                <a:latin typeface="Inter Medium"/>
                <a:ea typeface="Inter Medium"/>
                <a:cs typeface="Inter Medium"/>
                <a:sym typeface="Inter Medium"/>
              </a:endParaRPr>
            </a:p>
            <a:p>
              <a:pPr indent="0" lvl="0" marL="0" rtl="0" algn="l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b="1" i="1" lang="pt-BR" sz="850">
                  <a:solidFill>
                    <a:srgbClr val="991B1B"/>
                  </a:solidFill>
                  <a:latin typeface="Inter"/>
                  <a:ea typeface="Inter"/>
                  <a:cs typeface="Inter"/>
                  <a:sym typeface="Inter"/>
                </a:rPr>
                <a:t>Evitar: R$ 1.000,00, R$ 1 MIL, 1 MIL</a:t>
              </a:r>
              <a:endParaRPr b="1" i="1" sz="850">
                <a:solidFill>
                  <a:srgbClr val="991B1B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74" name="Google Shape;74;p14"/>
          <p:cNvGrpSpPr/>
          <p:nvPr/>
        </p:nvGrpSpPr>
        <p:grpSpPr>
          <a:xfrm>
            <a:off x="6000750" y="2619375"/>
            <a:ext cx="2762400" cy="1381200"/>
            <a:chOff x="6000750" y="2619375"/>
            <a:chExt cx="2762400" cy="1381200"/>
          </a:xfrm>
        </p:grpSpPr>
        <p:sp>
          <p:nvSpPr>
            <p:cNvPr id="75" name="Google Shape;75;p14"/>
            <p:cNvSpPr/>
            <p:nvPr/>
          </p:nvSpPr>
          <p:spPr>
            <a:xfrm>
              <a:off x="6000750" y="2619375"/>
              <a:ext cx="2762400" cy="1381200"/>
            </a:xfrm>
            <a:prstGeom prst="roundRect">
              <a:avLst>
                <a:gd fmla="val 8275" name="adj"/>
              </a:avLst>
            </a:prstGeom>
            <a:solidFill>
              <a:srgbClr val="F0FDF4"/>
            </a:solidFill>
            <a:ln cap="flat" cmpd="sng" w="9525">
              <a:solidFill>
                <a:srgbClr val="86EFA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4"/>
            <p:cNvSpPr txBox="1"/>
            <p:nvPr/>
          </p:nvSpPr>
          <p:spPr>
            <a:xfrm>
              <a:off x="6191250" y="2762250"/>
              <a:ext cx="2381400" cy="1095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pt-BR" sz="1200">
                  <a:solidFill>
                    <a:srgbClr val="22C55E"/>
                  </a:solidFill>
                  <a:latin typeface="Inter ExtraBold"/>
                  <a:ea typeface="Inter ExtraBold"/>
                  <a:cs typeface="Inter ExtraBold"/>
                  <a:sym typeface="Inter ExtraBold"/>
                </a:rPr>
                <a:t>✅ O que pode</a:t>
              </a:r>
              <a:endParaRPr b="0" sz="1200">
                <a:solidFill>
                  <a:srgbClr val="22C55E"/>
                </a:solidFill>
                <a:latin typeface="Inter ExtraBold"/>
                <a:ea typeface="Inter ExtraBold"/>
                <a:cs typeface="Inter ExtraBold"/>
                <a:sym typeface="Inter ExtraBold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b="1" lang="pt-BR" sz="1000">
                  <a:solidFill>
                    <a:srgbClr val="14532D"/>
                  </a:solidFill>
                  <a:latin typeface="Inter"/>
                  <a:ea typeface="Inter"/>
                  <a:cs typeface="Inter"/>
                  <a:sym typeface="Inter"/>
                </a:rPr>
                <a:t>Crédito de 1 MIL*</a:t>
              </a:r>
              <a:endParaRPr b="1" sz="1000">
                <a:solidFill>
                  <a:srgbClr val="14532D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b="0" lang="pt-BR" sz="750">
                  <a:solidFill>
                    <a:srgbClr val="166534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*Crédito entregue via carteira digital EmanaPay sem função saque ou transferência. Sugestão para aquisição de prêmio.</a:t>
              </a:r>
              <a:endParaRPr b="0" sz="750">
                <a:solidFill>
                  <a:srgbClr val="166534"/>
                </a:solidFill>
                <a:latin typeface="Inter Medium"/>
                <a:ea typeface="Inter Medium"/>
                <a:cs typeface="Inter Medium"/>
                <a:sym typeface="Inter Medium"/>
              </a:endParaRPr>
            </a:p>
          </p:txBody>
        </p:sp>
      </p:grpSp>
      <p:grpSp>
        <p:nvGrpSpPr>
          <p:cNvPr id="77" name="Google Shape;77;p14"/>
          <p:cNvGrpSpPr/>
          <p:nvPr/>
        </p:nvGrpSpPr>
        <p:grpSpPr>
          <a:xfrm>
            <a:off x="381000" y="4191000"/>
            <a:ext cx="4095900" cy="476400"/>
            <a:chOff x="381000" y="4191000"/>
            <a:chExt cx="4095900" cy="476400"/>
          </a:xfrm>
        </p:grpSpPr>
        <p:sp>
          <p:nvSpPr>
            <p:cNvPr id="78" name="Google Shape;78;p14"/>
            <p:cNvSpPr/>
            <p:nvPr/>
          </p:nvSpPr>
          <p:spPr>
            <a:xfrm>
              <a:off x="381000" y="4191000"/>
              <a:ext cx="4095900" cy="476400"/>
            </a:xfrm>
            <a:prstGeom prst="roundRect">
              <a:avLst>
                <a:gd fmla="val 16000" name="adj"/>
              </a:avLst>
            </a:prstGeom>
            <a:solidFill>
              <a:srgbClr val="F1F5F9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4"/>
            <p:cNvSpPr txBox="1"/>
            <p:nvPr/>
          </p:nvSpPr>
          <p:spPr>
            <a:xfrm>
              <a:off x="523875" y="4191000"/>
              <a:ext cx="3810000" cy="47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pt-BR" sz="1050">
                  <a:solidFill>
                    <a:srgbClr val="0F172A"/>
                  </a:solidFill>
                  <a:latin typeface="Inter"/>
                  <a:ea typeface="Inter"/>
                  <a:cs typeface="Inter"/>
                  <a:sym typeface="Inter"/>
                </a:rPr>
                <a:t>SITE DA PROMO:</a:t>
              </a:r>
              <a:r>
                <a:rPr b="0" lang="pt-BR" sz="1050">
                  <a:solidFill>
                    <a:srgbClr val="0284C7"/>
                  </a:solidFill>
                  <a:uFill>
                    <a:noFill/>
                  </a:uFill>
                  <a:latin typeface="Inter SemiBold"/>
                  <a:ea typeface="Inter SemiBold"/>
                  <a:cs typeface="Inter SemiBold"/>
                  <a:sym typeface="Inter SemiBold"/>
                  <a:hlinkClick r:id="rId5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https://promoavoncare.com.br/</a:t>
              </a:r>
              <a:endParaRPr b="1" sz="1050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80" name="Google Shape;80;p14"/>
          <p:cNvGrpSpPr/>
          <p:nvPr/>
        </p:nvGrpSpPr>
        <p:grpSpPr>
          <a:xfrm>
            <a:off x="4667250" y="4191000"/>
            <a:ext cx="4095900" cy="476400"/>
            <a:chOff x="4667250" y="4191000"/>
            <a:chExt cx="4095900" cy="476400"/>
          </a:xfrm>
        </p:grpSpPr>
        <p:sp>
          <p:nvSpPr>
            <p:cNvPr id="81" name="Google Shape;81;p14"/>
            <p:cNvSpPr/>
            <p:nvPr/>
          </p:nvSpPr>
          <p:spPr>
            <a:xfrm>
              <a:off x="4667250" y="4191000"/>
              <a:ext cx="4095900" cy="476400"/>
            </a:xfrm>
            <a:prstGeom prst="roundRect">
              <a:avLst>
                <a:gd fmla="val 16000" name="adj"/>
              </a:avLst>
            </a:prstGeom>
            <a:solidFill>
              <a:srgbClr val="F1F5F9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4"/>
            <p:cNvSpPr txBox="1"/>
            <p:nvPr/>
          </p:nvSpPr>
          <p:spPr>
            <a:xfrm>
              <a:off x="4810125" y="4191000"/>
              <a:ext cx="3810000" cy="47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pt-BR" sz="1050">
                  <a:solidFill>
                    <a:srgbClr val="475569"/>
                  </a:solidFill>
                  <a:latin typeface="Inter"/>
                  <a:ea typeface="Inter"/>
                  <a:cs typeface="Inter"/>
                  <a:sym typeface="Inter"/>
                </a:rPr>
                <a:t>💰 Orçamento Prévio:</a:t>
              </a:r>
              <a:r>
                <a:rPr b="0" lang="pt-BR" sz="1050">
                  <a:solidFill>
                    <a:srgbClr val="0F172A"/>
                  </a:solidFill>
                  <a:latin typeface="Inter ExtraBold"/>
                  <a:ea typeface="Inter ExtraBold"/>
                  <a:cs typeface="Inter ExtraBold"/>
                  <a:sym typeface="Inter ExtraBold"/>
                </a:rPr>
                <a:t>R$ 10</a:t>
              </a:r>
              <a:r>
                <a:rPr lang="pt-BR" sz="1050">
                  <a:solidFill>
                    <a:srgbClr val="0F172A"/>
                  </a:solidFill>
                  <a:latin typeface="Inter ExtraBold"/>
                  <a:ea typeface="Inter ExtraBold"/>
                  <a:cs typeface="Inter ExtraBold"/>
                  <a:sym typeface="Inter ExtraBold"/>
                </a:rPr>
                <a:t>k </a:t>
              </a:r>
              <a:r>
                <a:rPr b="0" lang="pt-BR" sz="950">
                  <a:solidFill>
                    <a:srgbClr val="64748B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(considerando envios)</a:t>
              </a:r>
              <a:endParaRPr b="1" sz="105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